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48" r:id="rId1"/>
  </p:sldMasterIdLst>
  <p:notesMasterIdLst>
    <p:notesMasterId r:id="rId15"/>
  </p:notesMasterIdLst>
  <p:handoutMasterIdLst>
    <p:handoutMasterId r:id="rId16"/>
  </p:handoutMasterIdLst>
  <p:sldIdLst>
    <p:sldId id="482" r:id="rId2"/>
    <p:sldId id="483" r:id="rId3"/>
    <p:sldId id="485" r:id="rId4"/>
    <p:sldId id="486" r:id="rId5"/>
    <p:sldId id="503" r:id="rId6"/>
    <p:sldId id="498" r:id="rId7"/>
    <p:sldId id="488" r:id="rId8"/>
    <p:sldId id="487" r:id="rId9"/>
    <p:sldId id="493" r:id="rId10"/>
    <p:sldId id="508" r:id="rId11"/>
    <p:sldId id="505" r:id="rId12"/>
    <p:sldId id="507" r:id="rId13"/>
    <p:sldId id="504" r:id="rId14"/>
  </p:sldIdLst>
  <p:sldSz cx="12192000" cy="6858000"/>
  <p:notesSz cx="6797675" cy="987425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9B1B"/>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Vaalea tyyli 1 - Korostus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822" autoAdjust="0"/>
  </p:normalViewPr>
  <p:slideViewPr>
    <p:cSldViewPr snapToGrid="0">
      <p:cViewPr varScale="1">
        <p:scale>
          <a:sx n="101" d="100"/>
          <a:sy n="101" d="100"/>
        </p:scale>
        <p:origin x="936" y="120"/>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1" y="0"/>
            <a:ext cx="2945659" cy="49542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sz="quarter" idx="1"/>
          </p:nvPr>
        </p:nvSpPr>
        <p:spPr>
          <a:xfrm>
            <a:off x="3850444" y="0"/>
            <a:ext cx="2945659" cy="495428"/>
          </a:xfrm>
          <a:prstGeom prst="rect">
            <a:avLst/>
          </a:prstGeom>
        </p:spPr>
        <p:txBody>
          <a:bodyPr vert="horz" lIns="91440" tIns="45720" rIns="91440" bIns="45720" rtlCol="0"/>
          <a:lstStyle>
            <a:lvl1pPr algn="r">
              <a:defRPr sz="1200"/>
            </a:lvl1pPr>
          </a:lstStyle>
          <a:p>
            <a:fld id="{AA6E70E1-A3AB-4052-98AB-12F0CDA24B2F}" type="datetimeFigureOut">
              <a:rPr lang="fi-FI" smtClean="0"/>
              <a:t>17.5.2022</a:t>
            </a:fld>
            <a:endParaRPr lang="fi-FI"/>
          </a:p>
        </p:txBody>
      </p:sp>
      <p:sp>
        <p:nvSpPr>
          <p:cNvPr id="4" name="Alatunnisteen paikkamerkki 3"/>
          <p:cNvSpPr>
            <a:spLocks noGrp="1"/>
          </p:cNvSpPr>
          <p:nvPr>
            <p:ph type="ftr" sz="quarter" idx="2"/>
          </p:nvPr>
        </p:nvSpPr>
        <p:spPr>
          <a:xfrm>
            <a:off x="1" y="9378825"/>
            <a:ext cx="2945659" cy="495427"/>
          </a:xfrm>
          <a:prstGeom prst="rect">
            <a:avLst/>
          </a:prstGeom>
        </p:spPr>
        <p:txBody>
          <a:bodyPr vert="horz" lIns="91440" tIns="45720" rIns="91440" bIns="45720" rtlCol="0" anchor="b"/>
          <a:lstStyle>
            <a:lvl1pPr algn="l">
              <a:defRPr sz="1200"/>
            </a:lvl1pPr>
          </a:lstStyle>
          <a:p>
            <a:endParaRPr lang="fi-FI"/>
          </a:p>
        </p:txBody>
      </p:sp>
      <p:sp>
        <p:nvSpPr>
          <p:cNvPr id="5" name="Dian numeron paikkamerkki 4"/>
          <p:cNvSpPr>
            <a:spLocks noGrp="1"/>
          </p:cNvSpPr>
          <p:nvPr>
            <p:ph type="sldNum" sz="quarter" idx="3"/>
          </p:nvPr>
        </p:nvSpPr>
        <p:spPr>
          <a:xfrm>
            <a:off x="3850444" y="9378825"/>
            <a:ext cx="2945659" cy="495427"/>
          </a:xfrm>
          <a:prstGeom prst="rect">
            <a:avLst/>
          </a:prstGeom>
        </p:spPr>
        <p:txBody>
          <a:bodyPr vert="horz" lIns="91440" tIns="45720" rIns="91440" bIns="45720" rtlCol="0" anchor="b"/>
          <a:lstStyle>
            <a:lvl1pPr algn="r">
              <a:defRPr sz="1200"/>
            </a:lvl1pPr>
          </a:lstStyle>
          <a:p>
            <a:fld id="{23D075FB-15AF-440A-B26F-29BF3C13812D}" type="slidenum">
              <a:rPr lang="fi-FI" smtClean="0"/>
              <a:t>‹#›</a:t>
            </a:fld>
            <a:endParaRPr lang="fi-FI"/>
          </a:p>
        </p:txBody>
      </p:sp>
    </p:spTree>
    <p:extLst>
      <p:ext uri="{BB962C8B-B14F-4D97-AF65-F5344CB8AC3E}">
        <p14:creationId xmlns:p14="http://schemas.microsoft.com/office/powerpoint/2010/main" val="18385606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1" y="0"/>
            <a:ext cx="2945659" cy="49542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50444" y="0"/>
            <a:ext cx="2945659" cy="495428"/>
          </a:xfrm>
          <a:prstGeom prst="rect">
            <a:avLst/>
          </a:prstGeom>
        </p:spPr>
        <p:txBody>
          <a:bodyPr vert="horz" lIns="91440" tIns="45720" rIns="91440" bIns="45720" rtlCol="0"/>
          <a:lstStyle>
            <a:lvl1pPr algn="r">
              <a:defRPr sz="1200"/>
            </a:lvl1pPr>
          </a:lstStyle>
          <a:p>
            <a:fld id="{13CEC8D1-B88E-46F5-BBA7-B1816503885D}" type="datetimeFigureOut">
              <a:rPr lang="fi-FI" smtClean="0"/>
              <a:t>17.5.2022</a:t>
            </a:fld>
            <a:endParaRPr lang="fi-FI"/>
          </a:p>
        </p:txBody>
      </p:sp>
      <p:sp>
        <p:nvSpPr>
          <p:cNvPr id="4" name="Dian kuvan paikkamerkki 3"/>
          <p:cNvSpPr>
            <a:spLocks noGrp="1" noRot="1" noChangeAspect="1"/>
          </p:cNvSpPr>
          <p:nvPr>
            <p:ph type="sldImg" idx="2"/>
          </p:nvPr>
        </p:nvSpPr>
        <p:spPr>
          <a:xfrm>
            <a:off x="436563" y="1235075"/>
            <a:ext cx="5924550" cy="3332163"/>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79768" y="4751982"/>
            <a:ext cx="5438140" cy="3887986"/>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1" y="9378825"/>
            <a:ext cx="2945659" cy="49542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50444" y="9378825"/>
            <a:ext cx="2945659" cy="495427"/>
          </a:xfrm>
          <a:prstGeom prst="rect">
            <a:avLst/>
          </a:prstGeom>
        </p:spPr>
        <p:txBody>
          <a:bodyPr vert="horz" lIns="91440" tIns="45720" rIns="91440" bIns="45720" rtlCol="0" anchor="b"/>
          <a:lstStyle>
            <a:lvl1pPr algn="r">
              <a:defRPr sz="1200"/>
            </a:lvl1pPr>
          </a:lstStyle>
          <a:p>
            <a:fld id="{2E447284-FA40-4768-B4C4-5D80AB4EFD53}" type="slidenum">
              <a:rPr lang="fi-FI" smtClean="0"/>
              <a:t>‹#›</a:t>
            </a:fld>
            <a:endParaRPr lang="fi-FI"/>
          </a:p>
        </p:txBody>
      </p:sp>
    </p:spTree>
    <p:extLst>
      <p:ext uri="{BB962C8B-B14F-4D97-AF65-F5344CB8AC3E}">
        <p14:creationId xmlns:p14="http://schemas.microsoft.com/office/powerpoint/2010/main" val="21398814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dirty="0"/>
          </a:p>
        </p:txBody>
      </p:sp>
      <p:sp>
        <p:nvSpPr>
          <p:cNvPr id="4" name="Slide Number Placeholder 3"/>
          <p:cNvSpPr>
            <a:spLocks noGrp="1"/>
          </p:cNvSpPr>
          <p:nvPr>
            <p:ph type="sldNum" sz="quarter" idx="10"/>
          </p:nvPr>
        </p:nvSpPr>
        <p:spPr/>
        <p:txBody>
          <a:bodyPr/>
          <a:lstStyle/>
          <a:p>
            <a:fld id="{2E447284-FA40-4768-B4C4-5D80AB4EFD53}" type="slidenum">
              <a:rPr lang="fi-FI" smtClean="0"/>
              <a:t>5</a:t>
            </a:fld>
            <a:endParaRPr lang="fi-FI"/>
          </a:p>
        </p:txBody>
      </p:sp>
    </p:spTree>
    <p:extLst>
      <p:ext uri="{BB962C8B-B14F-4D97-AF65-F5344CB8AC3E}">
        <p14:creationId xmlns:p14="http://schemas.microsoft.com/office/powerpoint/2010/main" val="3392696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dirty="0"/>
          </a:p>
        </p:txBody>
      </p:sp>
      <p:sp>
        <p:nvSpPr>
          <p:cNvPr id="4" name="Slide Number Placeholder 3"/>
          <p:cNvSpPr>
            <a:spLocks noGrp="1"/>
          </p:cNvSpPr>
          <p:nvPr>
            <p:ph type="sldNum" sz="quarter" idx="10"/>
          </p:nvPr>
        </p:nvSpPr>
        <p:spPr/>
        <p:txBody>
          <a:bodyPr/>
          <a:lstStyle/>
          <a:p>
            <a:fld id="{2E447284-FA40-4768-B4C4-5D80AB4EFD53}" type="slidenum">
              <a:rPr lang="fi-FI" smtClean="0"/>
              <a:t>6</a:t>
            </a:fld>
            <a:endParaRPr lang="fi-FI"/>
          </a:p>
        </p:txBody>
      </p:sp>
    </p:spTree>
    <p:extLst>
      <p:ext uri="{BB962C8B-B14F-4D97-AF65-F5344CB8AC3E}">
        <p14:creationId xmlns:p14="http://schemas.microsoft.com/office/powerpoint/2010/main" val="32201142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sz="1000" dirty="0"/>
          </a:p>
        </p:txBody>
      </p:sp>
      <p:sp>
        <p:nvSpPr>
          <p:cNvPr id="4" name="Slide Number Placeholder 3"/>
          <p:cNvSpPr>
            <a:spLocks noGrp="1"/>
          </p:cNvSpPr>
          <p:nvPr>
            <p:ph type="sldNum" sz="quarter" idx="10"/>
          </p:nvPr>
        </p:nvSpPr>
        <p:spPr/>
        <p:txBody>
          <a:bodyPr/>
          <a:lstStyle/>
          <a:p>
            <a:fld id="{2E447284-FA40-4768-B4C4-5D80AB4EFD53}" type="slidenum">
              <a:rPr lang="fi-FI" smtClean="0"/>
              <a:t>8</a:t>
            </a:fld>
            <a:endParaRPr lang="fi-FI"/>
          </a:p>
        </p:txBody>
      </p:sp>
    </p:spTree>
    <p:extLst>
      <p:ext uri="{BB962C8B-B14F-4D97-AF65-F5344CB8AC3E}">
        <p14:creationId xmlns:p14="http://schemas.microsoft.com/office/powerpoint/2010/main" val="6339057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dirty="0"/>
          </a:p>
        </p:txBody>
      </p:sp>
      <p:sp>
        <p:nvSpPr>
          <p:cNvPr id="4" name="Slide Number Placeholder 3"/>
          <p:cNvSpPr>
            <a:spLocks noGrp="1"/>
          </p:cNvSpPr>
          <p:nvPr>
            <p:ph type="sldNum" sz="quarter" idx="10"/>
          </p:nvPr>
        </p:nvSpPr>
        <p:spPr/>
        <p:txBody>
          <a:bodyPr/>
          <a:lstStyle/>
          <a:p>
            <a:fld id="{2E447284-FA40-4768-B4C4-5D80AB4EFD53}" type="slidenum">
              <a:rPr lang="fi-FI" smtClean="0"/>
              <a:t>10</a:t>
            </a:fld>
            <a:endParaRPr lang="fi-FI"/>
          </a:p>
        </p:txBody>
      </p:sp>
    </p:spTree>
    <p:extLst>
      <p:ext uri="{BB962C8B-B14F-4D97-AF65-F5344CB8AC3E}">
        <p14:creationId xmlns:p14="http://schemas.microsoft.com/office/powerpoint/2010/main" val="24358578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1524000" y="1122363"/>
            <a:ext cx="9144000" cy="2387600"/>
          </a:xfrm>
        </p:spPr>
        <p:txBody>
          <a:bodyPr anchor="b"/>
          <a:lstStyle>
            <a:lvl1pPr algn="ctr">
              <a:defRPr sz="6000"/>
            </a:lvl1pPr>
          </a:lstStyle>
          <a:p>
            <a:r>
              <a:rPr lang="fi-FI"/>
              <a:t>Muokkaa perustyyl. napsautt.</a:t>
            </a:r>
          </a:p>
        </p:txBody>
      </p:sp>
      <p:sp>
        <p:nvSpPr>
          <p:cNvPr id="3" name="Alaotsikk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p:cNvSpPr>
            <a:spLocks noGrp="1"/>
          </p:cNvSpPr>
          <p:nvPr>
            <p:ph type="dt" sz="half" idx="10"/>
          </p:nvPr>
        </p:nvSpPr>
        <p:spPr/>
        <p:txBody>
          <a:bodyPr/>
          <a:lstStyle/>
          <a:p>
            <a:r>
              <a:rPr lang="fi-FI"/>
              <a:t>15.12.2016</a:t>
            </a:r>
          </a:p>
        </p:txBody>
      </p:sp>
      <p:sp>
        <p:nvSpPr>
          <p:cNvPr id="5" name="Alatunnisteen paikkamerkki 4"/>
          <p:cNvSpPr>
            <a:spLocks noGrp="1"/>
          </p:cNvSpPr>
          <p:nvPr>
            <p:ph type="ftr" sz="quarter" idx="11"/>
          </p:nvPr>
        </p:nvSpPr>
        <p:spPr/>
        <p:txBody>
          <a:bodyPr/>
          <a:lstStyle/>
          <a:p>
            <a:r>
              <a:rPr lang="fi-FI"/>
              <a:t>toiminnanjohtaja Kaija Savolainen</a:t>
            </a:r>
          </a:p>
        </p:txBody>
      </p:sp>
      <p:sp>
        <p:nvSpPr>
          <p:cNvPr id="6" name="Dian numeron paikkamerkki 5"/>
          <p:cNvSpPr>
            <a:spLocks noGrp="1"/>
          </p:cNvSpPr>
          <p:nvPr>
            <p:ph type="sldNum" sz="quarter" idx="12"/>
          </p:nvPr>
        </p:nvSpPr>
        <p:spPr/>
        <p:txBody>
          <a:bodyPr/>
          <a:lstStyle/>
          <a:p>
            <a:fld id="{70245231-7891-4BBC-A282-3B37596AC195}" type="slidenum">
              <a:rPr lang="fi-FI" smtClean="0"/>
              <a:t>‹#›</a:t>
            </a:fld>
            <a:endParaRPr lang="fi-FI"/>
          </a:p>
        </p:txBody>
      </p:sp>
    </p:spTree>
    <p:extLst>
      <p:ext uri="{BB962C8B-B14F-4D97-AF65-F5344CB8AC3E}">
        <p14:creationId xmlns:p14="http://schemas.microsoft.com/office/powerpoint/2010/main" val="4032981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ystysuoran tekstin paikkamerkki 2"/>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r>
              <a:rPr lang="fi-FI"/>
              <a:t>15.12.2016</a:t>
            </a:r>
          </a:p>
        </p:txBody>
      </p:sp>
      <p:sp>
        <p:nvSpPr>
          <p:cNvPr id="5" name="Alatunnisteen paikkamerkki 4"/>
          <p:cNvSpPr>
            <a:spLocks noGrp="1"/>
          </p:cNvSpPr>
          <p:nvPr>
            <p:ph type="ftr" sz="quarter" idx="11"/>
          </p:nvPr>
        </p:nvSpPr>
        <p:spPr/>
        <p:txBody>
          <a:bodyPr/>
          <a:lstStyle/>
          <a:p>
            <a:r>
              <a:rPr lang="fi-FI"/>
              <a:t>toiminnanjohtaja Kaija Savolainen</a:t>
            </a:r>
          </a:p>
        </p:txBody>
      </p:sp>
      <p:sp>
        <p:nvSpPr>
          <p:cNvPr id="6" name="Dian numeron paikkamerkki 5"/>
          <p:cNvSpPr>
            <a:spLocks noGrp="1"/>
          </p:cNvSpPr>
          <p:nvPr>
            <p:ph type="sldNum" sz="quarter" idx="12"/>
          </p:nvPr>
        </p:nvSpPr>
        <p:spPr/>
        <p:txBody>
          <a:bodyPr/>
          <a:lstStyle/>
          <a:p>
            <a:fld id="{70245231-7891-4BBC-A282-3B37596AC195}" type="slidenum">
              <a:rPr lang="fi-FI" smtClean="0"/>
              <a:t>‹#›</a:t>
            </a:fld>
            <a:endParaRPr lang="fi-FI"/>
          </a:p>
        </p:txBody>
      </p:sp>
    </p:spTree>
    <p:extLst>
      <p:ext uri="{BB962C8B-B14F-4D97-AF65-F5344CB8AC3E}">
        <p14:creationId xmlns:p14="http://schemas.microsoft.com/office/powerpoint/2010/main" val="11284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8724900" y="365125"/>
            <a:ext cx="2628900" cy="5811838"/>
          </a:xfrm>
        </p:spPr>
        <p:txBody>
          <a:bodyPr vert="eaVert"/>
          <a:lstStyle/>
          <a:p>
            <a:r>
              <a:rPr lang="fi-FI"/>
              <a:t>Muokkaa perustyyl. napsautt.</a:t>
            </a:r>
          </a:p>
        </p:txBody>
      </p:sp>
      <p:sp>
        <p:nvSpPr>
          <p:cNvPr id="3" name="Pystysuoran tekstin paikkamerkki 2"/>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r>
              <a:rPr lang="fi-FI"/>
              <a:t>15.12.2016</a:t>
            </a:r>
          </a:p>
        </p:txBody>
      </p:sp>
      <p:sp>
        <p:nvSpPr>
          <p:cNvPr id="5" name="Alatunnisteen paikkamerkki 4"/>
          <p:cNvSpPr>
            <a:spLocks noGrp="1"/>
          </p:cNvSpPr>
          <p:nvPr>
            <p:ph type="ftr" sz="quarter" idx="11"/>
          </p:nvPr>
        </p:nvSpPr>
        <p:spPr/>
        <p:txBody>
          <a:bodyPr/>
          <a:lstStyle/>
          <a:p>
            <a:r>
              <a:rPr lang="fi-FI"/>
              <a:t>toiminnanjohtaja Kaija Savolainen</a:t>
            </a:r>
          </a:p>
        </p:txBody>
      </p:sp>
      <p:sp>
        <p:nvSpPr>
          <p:cNvPr id="6" name="Dian numeron paikkamerkki 5"/>
          <p:cNvSpPr>
            <a:spLocks noGrp="1"/>
          </p:cNvSpPr>
          <p:nvPr>
            <p:ph type="sldNum" sz="quarter" idx="12"/>
          </p:nvPr>
        </p:nvSpPr>
        <p:spPr/>
        <p:txBody>
          <a:bodyPr/>
          <a:lstStyle/>
          <a:p>
            <a:fld id="{70245231-7891-4BBC-A282-3B37596AC195}" type="slidenum">
              <a:rPr lang="fi-FI" smtClean="0"/>
              <a:t>‹#›</a:t>
            </a:fld>
            <a:endParaRPr lang="fi-FI"/>
          </a:p>
        </p:txBody>
      </p:sp>
    </p:spTree>
    <p:extLst>
      <p:ext uri="{BB962C8B-B14F-4D97-AF65-F5344CB8AC3E}">
        <p14:creationId xmlns:p14="http://schemas.microsoft.com/office/powerpoint/2010/main" val="23315746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r>
              <a:rPr lang="fi-FI"/>
              <a:t>15.12.2016</a:t>
            </a:r>
          </a:p>
        </p:txBody>
      </p:sp>
      <p:sp>
        <p:nvSpPr>
          <p:cNvPr id="5" name="Alatunnisteen paikkamerkki 4"/>
          <p:cNvSpPr>
            <a:spLocks noGrp="1"/>
          </p:cNvSpPr>
          <p:nvPr>
            <p:ph type="ftr" sz="quarter" idx="11"/>
          </p:nvPr>
        </p:nvSpPr>
        <p:spPr/>
        <p:txBody>
          <a:bodyPr/>
          <a:lstStyle/>
          <a:p>
            <a:r>
              <a:rPr lang="fi-FI"/>
              <a:t>toiminnanjohtaja Kaija Savolainen</a:t>
            </a:r>
          </a:p>
        </p:txBody>
      </p:sp>
      <p:sp>
        <p:nvSpPr>
          <p:cNvPr id="6" name="Dian numeron paikkamerkki 5"/>
          <p:cNvSpPr>
            <a:spLocks noGrp="1"/>
          </p:cNvSpPr>
          <p:nvPr>
            <p:ph type="sldNum" sz="quarter" idx="12"/>
          </p:nvPr>
        </p:nvSpPr>
        <p:spPr/>
        <p:txBody>
          <a:bodyPr/>
          <a:lstStyle/>
          <a:p>
            <a:fld id="{70245231-7891-4BBC-A282-3B37596AC195}" type="slidenum">
              <a:rPr lang="fi-FI" smtClean="0"/>
              <a:t>‹#›</a:t>
            </a:fld>
            <a:endParaRPr lang="fi-FI"/>
          </a:p>
        </p:txBody>
      </p:sp>
    </p:spTree>
    <p:extLst>
      <p:ext uri="{BB962C8B-B14F-4D97-AF65-F5344CB8AC3E}">
        <p14:creationId xmlns:p14="http://schemas.microsoft.com/office/powerpoint/2010/main" val="2513053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831850" y="1709738"/>
            <a:ext cx="10515600" cy="2852737"/>
          </a:xfrm>
        </p:spPr>
        <p:txBody>
          <a:bodyPr anchor="b"/>
          <a:lstStyle>
            <a:lvl1pPr>
              <a:defRPr sz="6000"/>
            </a:lvl1pPr>
          </a:lstStyle>
          <a:p>
            <a:r>
              <a:rPr lang="fi-FI"/>
              <a:t>Muokkaa perustyyl. napsautt.</a:t>
            </a:r>
          </a:p>
        </p:txBody>
      </p:sp>
      <p:sp>
        <p:nvSpPr>
          <p:cNvPr id="3" name="Tekstin paikkamerkki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4" name="Päivämäärän paikkamerkki 3"/>
          <p:cNvSpPr>
            <a:spLocks noGrp="1"/>
          </p:cNvSpPr>
          <p:nvPr>
            <p:ph type="dt" sz="half" idx="10"/>
          </p:nvPr>
        </p:nvSpPr>
        <p:spPr/>
        <p:txBody>
          <a:bodyPr/>
          <a:lstStyle/>
          <a:p>
            <a:r>
              <a:rPr lang="fi-FI"/>
              <a:t>15.12.2016</a:t>
            </a:r>
          </a:p>
        </p:txBody>
      </p:sp>
      <p:sp>
        <p:nvSpPr>
          <p:cNvPr id="5" name="Alatunnisteen paikkamerkki 4"/>
          <p:cNvSpPr>
            <a:spLocks noGrp="1"/>
          </p:cNvSpPr>
          <p:nvPr>
            <p:ph type="ftr" sz="quarter" idx="11"/>
          </p:nvPr>
        </p:nvSpPr>
        <p:spPr/>
        <p:txBody>
          <a:bodyPr/>
          <a:lstStyle/>
          <a:p>
            <a:r>
              <a:rPr lang="fi-FI"/>
              <a:t>toiminnanjohtaja Kaija Savolainen</a:t>
            </a:r>
          </a:p>
        </p:txBody>
      </p:sp>
      <p:sp>
        <p:nvSpPr>
          <p:cNvPr id="6" name="Dian numeron paikkamerkki 5"/>
          <p:cNvSpPr>
            <a:spLocks noGrp="1"/>
          </p:cNvSpPr>
          <p:nvPr>
            <p:ph type="sldNum" sz="quarter" idx="12"/>
          </p:nvPr>
        </p:nvSpPr>
        <p:spPr/>
        <p:txBody>
          <a:bodyPr/>
          <a:lstStyle/>
          <a:p>
            <a:fld id="{70245231-7891-4BBC-A282-3B37596AC195}" type="slidenum">
              <a:rPr lang="fi-FI" smtClean="0"/>
              <a:t>‹#›</a:t>
            </a:fld>
            <a:endParaRPr lang="fi-FI"/>
          </a:p>
        </p:txBody>
      </p:sp>
    </p:spTree>
    <p:extLst>
      <p:ext uri="{BB962C8B-B14F-4D97-AF65-F5344CB8AC3E}">
        <p14:creationId xmlns:p14="http://schemas.microsoft.com/office/powerpoint/2010/main" val="674847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p:cNvSpPr>
            <a:spLocks noGrp="1"/>
          </p:cNvSpPr>
          <p:nvPr>
            <p:ph type="dt" sz="half" idx="10"/>
          </p:nvPr>
        </p:nvSpPr>
        <p:spPr/>
        <p:txBody>
          <a:bodyPr/>
          <a:lstStyle/>
          <a:p>
            <a:r>
              <a:rPr lang="fi-FI"/>
              <a:t>15.12.2016</a:t>
            </a:r>
          </a:p>
        </p:txBody>
      </p:sp>
      <p:sp>
        <p:nvSpPr>
          <p:cNvPr id="6" name="Alatunnisteen paikkamerkki 5"/>
          <p:cNvSpPr>
            <a:spLocks noGrp="1"/>
          </p:cNvSpPr>
          <p:nvPr>
            <p:ph type="ftr" sz="quarter" idx="11"/>
          </p:nvPr>
        </p:nvSpPr>
        <p:spPr/>
        <p:txBody>
          <a:bodyPr/>
          <a:lstStyle/>
          <a:p>
            <a:r>
              <a:rPr lang="fi-FI"/>
              <a:t>toiminnanjohtaja Kaija Savolainen</a:t>
            </a:r>
          </a:p>
        </p:txBody>
      </p:sp>
      <p:sp>
        <p:nvSpPr>
          <p:cNvPr id="7" name="Dian numeron paikkamerkki 6"/>
          <p:cNvSpPr>
            <a:spLocks noGrp="1"/>
          </p:cNvSpPr>
          <p:nvPr>
            <p:ph type="sldNum" sz="quarter" idx="12"/>
          </p:nvPr>
        </p:nvSpPr>
        <p:spPr/>
        <p:txBody>
          <a:bodyPr/>
          <a:lstStyle/>
          <a:p>
            <a:fld id="{70245231-7891-4BBC-A282-3B37596AC195}" type="slidenum">
              <a:rPr lang="fi-FI" smtClean="0"/>
              <a:t>‹#›</a:t>
            </a:fld>
            <a:endParaRPr lang="fi-FI"/>
          </a:p>
        </p:txBody>
      </p:sp>
    </p:spTree>
    <p:extLst>
      <p:ext uri="{BB962C8B-B14F-4D97-AF65-F5344CB8AC3E}">
        <p14:creationId xmlns:p14="http://schemas.microsoft.com/office/powerpoint/2010/main" val="9070014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839788" y="365125"/>
            <a:ext cx="10515600" cy="1325563"/>
          </a:xfrm>
        </p:spPr>
        <p:txBody>
          <a:bodyPr/>
          <a:lstStyle/>
          <a:p>
            <a:r>
              <a:rPr lang="fi-FI"/>
              <a:t>Muokkaa perustyyl. napsautt.</a:t>
            </a:r>
          </a:p>
        </p:txBody>
      </p:sp>
      <p:sp>
        <p:nvSpPr>
          <p:cNvPr id="3" name="Tekstin paikkamerkki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p:cNvSpPr>
            <a:spLocks noGrp="1"/>
          </p:cNvSpPr>
          <p:nvPr>
            <p:ph type="dt" sz="half" idx="10"/>
          </p:nvPr>
        </p:nvSpPr>
        <p:spPr/>
        <p:txBody>
          <a:bodyPr/>
          <a:lstStyle/>
          <a:p>
            <a:r>
              <a:rPr lang="fi-FI"/>
              <a:t>15.12.2016</a:t>
            </a:r>
          </a:p>
        </p:txBody>
      </p:sp>
      <p:sp>
        <p:nvSpPr>
          <p:cNvPr id="8" name="Alatunnisteen paikkamerkki 7"/>
          <p:cNvSpPr>
            <a:spLocks noGrp="1"/>
          </p:cNvSpPr>
          <p:nvPr>
            <p:ph type="ftr" sz="quarter" idx="11"/>
          </p:nvPr>
        </p:nvSpPr>
        <p:spPr/>
        <p:txBody>
          <a:bodyPr/>
          <a:lstStyle/>
          <a:p>
            <a:r>
              <a:rPr lang="fi-FI"/>
              <a:t>toiminnanjohtaja Kaija Savolainen</a:t>
            </a:r>
          </a:p>
        </p:txBody>
      </p:sp>
      <p:sp>
        <p:nvSpPr>
          <p:cNvPr id="9" name="Dian numeron paikkamerkki 8"/>
          <p:cNvSpPr>
            <a:spLocks noGrp="1"/>
          </p:cNvSpPr>
          <p:nvPr>
            <p:ph type="sldNum" sz="quarter" idx="12"/>
          </p:nvPr>
        </p:nvSpPr>
        <p:spPr/>
        <p:txBody>
          <a:bodyPr/>
          <a:lstStyle/>
          <a:p>
            <a:fld id="{70245231-7891-4BBC-A282-3B37596AC195}" type="slidenum">
              <a:rPr lang="fi-FI" smtClean="0"/>
              <a:t>‹#›</a:t>
            </a:fld>
            <a:endParaRPr lang="fi-FI"/>
          </a:p>
        </p:txBody>
      </p:sp>
    </p:spTree>
    <p:extLst>
      <p:ext uri="{BB962C8B-B14F-4D97-AF65-F5344CB8AC3E}">
        <p14:creationId xmlns:p14="http://schemas.microsoft.com/office/powerpoint/2010/main" val="899477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äivämäärän paikkamerkki 2"/>
          <p:cNvSpPr>
            <a:spLocks noGrp="1"/>
          </p:cNvSpPr>
          <p:nvPr>
            <p:ph type="dt" sz="half" idx="10"/>
          </p:nvPr>
        </p:nvSpPr>
        <p:spPr/>
        <p:txBody>
          <a:bodyPr/>
          <a:lstStyle/>
          <a:p>
            <a:r>
              <a:rPr lang="fi-FI"/>
              <a:t>15.12.2016</a:t>
            </a:r>
          </a:p>
        </p:txBody>
      </p:sp>
      <p:sp>
        <p:nvSpPr>
          <p:cNvPr id="4" name="Alatunnisteen paikkamerkki 3"/>
          <p:cNvSpPr>
            <a:spLocks noGrp="1"/>
          </p:cNvSpPr>
          <p:nvPr>
            <p:ph type="ftr" sz="quarter" idx="11"/>
          </p:nvPr>
        </p:nvSpPr>
        <p:spPr/>
        <p:txBody>
          <a:bodyPr/>
          <a:lstStyle/>
          <a:p>
            <a:r>
              <a:rPr lang="fi-FI"/>
              <a:t>toiminnanjohtaja Kaija Savolainen</a:t>
            </a:r>
          </a:p>
        </p:txBody>
      </p:sp>
      <p:sp>
        <p:nvSpPr>
          <p:cNvPr id="5" name="Dian numeron paikkamerkki 4"/>
          <p:cNvSpPr>
            <a:spLocks noGrp="1"/>
          </p:cNvSpPr>
          <p:nvPr>
            <p:ph type="sldNum" sz="quarter" idx="12"/>
          </p:nvPr>
        </p:nvSpPr>
        <p:spPr/>
        <p:txBody>
          <a:bodyPr/>
          <a:lstStyle/>
          <a:p>
            <a:fld id="{70245231-7891-4BBC-A282-3B37596AC195}" type="slidenum">
              <a:rPr lang="fi-FI" smtClean="0"/>
              <a:t>‹#›</a:t>
            </a:fld>
            <a:endParaRPr lang="fi-FI"/>
          </a:p>
        </p:txBody>
      </p:sp>
    </p:spTree>
    <p:extLst>
      <p:ext uri="{BB962C8B-B14F-4D97-AF65-F5344CB8AC3E}">
        <p14:creationId xmlns:p14="http://schemas.microsoft.com/office/powerpoint/2010/main" val="11461843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r>
              <a:rPr lang="fi-FI"/>
              <a:t>15.12.2016</a:t>
            </a:r>
          </a:p>
        </p:txBody>
      </p:sp>
      <p:sp>
        <p:nvSpPr>
          <p:cNvPr id="3" name="Alatunnisteen paikkamerkki 2"/>
          <p:cNvSpPr>
            <a:spLocks noGrp="1"/>
          </p:cNvSpPr>
          <p:nvPr>
            <p:ph type="ftr" sz="quarter" idx="11"/>
          </p:nvPr>
        </p:nvSpPr>
        <p:spPr/>
        <p:txBody>
          <a:bodyPr/>
          <a:lstStyle/>
          <a:p>
            <a:r>
              <a:rPr lang="fi-FI"/>
              <a:t>toiminnanjohtaja Kaija Savolainen</a:t>
            </a:r>
          </a:p>
        </p:txBody>
      </p:sp>
      <p:sp>
        <p:nvSpPr>
          <p:cNvPr id="4" name="Dian numeron paikkamerkki 3"/>
          <p:cNvSpPr>
            <a:spLocks noGrp="1"/>
          </p:cNvSpPr>
          <p:nvPr>
            <p:ph type="sldNum" sz="quarter" idx="12"/>
          </p:nvPr>
        </p:nvSpPr>
        <p:spPr/>
        <p:txBody>
          <a:bodyPr/>
          <a:lstStyle/>
          <a:p>
            <a:fld id="{70245231-7891-4BBC-A282-3B37596AC195}" type="slidenum">
              <a:rPr lang="fi-FI" smtClean="0"/>
              <a:t>‹#›</a:t>
            </a:fld>
            <a:endParaRPr lang="fi-FI"/>
          </a:p>
        </p:txBody>
      </p:sp>
    </p:spTree>
    <p:extLst>
      <p:ext uri="{BB962C8B-B14F-4D97-AF65-F5344CB8AC3E}">
        <p14:creationId xmlns:p14="http://schemas.microsoft.com/office/powerpoint/2010/main" val="169577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a:t>Muokkaa perustyyl. napsautt.</a:t>
            </a:r>
          </a:p>
        </p:txBody>
      </p:sp>
      <p:sp>
        <p:nvSpPr>
          <p:cNvPr id="3" name="Sisällön paikkamerkk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p:cNvSpPr>
            <a:spLocks noGrp="1"/>
          </p:cNvSpPr>
          <p:nvPr>
            <p:ph type="dt" sz="half" idx="10"/>
          </p:nvPr>
        </p:nvSpPr>
        <p:spPr/>
        <p:txBody>
          <a:bodyPr/>
          <a:lstStyle/>
          <a:p>
            <a:r>
              <a:rPr lang="fi-FI"/>
              <a:t>15.12.2016</a:t>
            </a:r>
          </a:p>
        </p:txBody>
      </p:sp>
      <p:sp>
        <p:nvSpPr>
          <p:cNvPr id="6" name="Alatunnisteen paikkamerkki 5"/>
          <p:cNvSpPr>
            <a:spLocks noGrp="1"/>
          </p:cNvSpPr>
          <p:nvPr>
            <p:ph type="ftr" sz="quarter" idx="11"/>
          </p:nvPr>
        </p:nvSpPr>
        <p:spPr/>
        <p:txBody>
          <a:bodyPr/>
          <a:lstStyle/>
          <a:p>
            <a:r>
              <a:rPr lang="fi-FI"/>
              <a:t>toiminnanjohtaja Kaija Savolainen</a:t>
            </a:r>
          </a:p>
        </p:txBody>
      </p:sp>
      <p:sp>
        <p:nvSpPr>
          <p:cNvPr id="7" name="Dian numeron paikkamerkki 6"/>
          <p:cNvSpPr>
            <a:spLocks noGrp="1"/>
          </p:cNvSpPr>
          <p:nvPr>
            <p:ph type="sldNum" sz="quarter" idx="12"/>
          </p:nvPr>
        </p:nvSpPr>
        <p:spPr/>
        <p:txBody>
          <a:bodyPr/>
          <a:lstStyle/>
          <a:p>
            <a:fld id="{70245231-7891-4BBC-A282-3B37596AC195}" type="slidenum">
              <a:rPr lang="fi-FI" smtClean="0"/>
              <a:t>‹#›</a:t>
            </a:fld>
            <a:endParaRPr lang="fi-FI"/>
          </a:p>
        </p:txBody>
      </p:sp>
    </p:spTree>
    <p:extLst>
      <p:ext uri="{BB962C8B-B14F-4D97-AF65-F5344CB8AC3E}">
        <p14:creationId xmlns:p14="http://schemas.microsoft.com/office/powerpoint/2010/main" val="239144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a:t>Muokkaa perustyyl. napsautt.</a:t>
            </a:r>
          </a:p>
        </p:txBody>
      </p:sp>
      <p:sp>
        <p:nvSpPr>
          <p:cNvPr id="3" name="Kuvan paikkamerkki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p:cNvSpPr>
            <a:spLocks noGrp="1"/>
          </p:cNvSpPr>
          <p:nvPr>
            <p:ph type="dt" sz="half" idx="10"/>
          </p:nvPr>
        </p:nvSpPr>
        <p:spPr/>
        <p:txBody>
          <a:bodyPr/>
          <a:lstStyle/>
          <a:p>
            <a:r>
              <a:rPr lang="fi-FI"/>
              <a:t>15.12.2016</a:t>
            </a:r>
          </a:p>
        </p:txBody>
      </p:sp>
      <p:sp>
        <p:nvSpPr>
          <p:cNvPr id="6" name="Alatunnisteen paikkamerkki 5"/>
          <p:cNvSpPr>
            <a:spLocks noGrp="1"/>
          </p:cNvSpPr>
          <p:nvPr>
            <p:ph type="ftr" sz="quarter" idx="11"/>
          </p:nvPr>
        </p:nvSpPr>
        <p:spPr/>
        <p:txBody>
          <a:bodyPr/>
          <a:lstStyle/>
          <a:p>
            <a:r>
              <a:rPr lang="fi-FI"/>
              <a:t>toiminnanjohtaja Kaija Savolainen</a:t>
            </a:r>
          </a:p>
        </p:txBody>
      </p:sp>
      <p:sp>
        <p:nvSpPr>
          <p:cNvPr id="7" name="Dian numeron paikkamerkki 6"/>
          <p:cNvSpPr>
            <a:spLocks noGrp="1"/>
          </p:cNvSpPr>
          <p:nvPr>
            <p:ph type="sldNum" sz="quarter" idx="12"/>
          </p:nvPr>
        </p:nvSpPr>
        <p:spPr/>
        <p:txBody>
          <a:bodyPr/>
          <a:lstStyle/>
          <a:p>
            <a:fld id="{70245231-7891-4BBC-A282-3B37596AC195}" type="slidenum">
              <a:rPr lang="fi-FI" smtClean="0"/>
              <a:t>‹#›</a:t>
            </a:fld>
            <a:endParaRPr lang="fi-FI"/>
          </a:p>
        </p:txBody>
      </p:sp>
    </p:spTree>
    <p:extLst>
      <p:ext uri="{BB962C8B-B14F-4D97-AF65-F5344CB8AC3E}">
        <p14:creationId xmlns:p14="http://schemas.microsoft.com/office/powerpoint/2010/main" val="25793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perustyyl. napsautt.</a:t>
            </a:r>
          </a:p>
        </p:txBody>
      </p:sp>
      <p:sp>
        <p:nvSpPr>
          <p:cNvPr id="3" name="Tekstin paikkamerkki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fi-FI"/>
              <a:t>15.12.2016</a:t>
            </a:r>
          </a:p>
        </p:txBody>
      </p:sp>
      <p:sp>
        <p:nvSpPr>
          <p:cNvPr id="5" name="Alatunnisteen paikkamerk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i-FI"/>
              <a:t>toiminnanjohtaja Kaija Savolainen</a:t>
            </a:r>
          </a:p>
        </p:txBody>
      </p:sp>
      <p:sp>
        <p:nvSpPr>
          <p:cNvPr id="6" name="Dian numeron paikkamerkki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245231-7891-4BBC-A282-3B37596AC195}" type="slidenum">
              <a:rPr lang="fi-FI" smtClean="0"/>
              <a:t>‹#›</a:t>
            </a:fld>
            <a:endParaRPr lang="fi-FI"/>
          </a:p>
        </p:txBody>
      </p:sp>
      <p:pic>
        <p:nvPicPr>
          <p:cNvPr id="9" name="Picture 8" descr="A picture containing text&#10;&#10;Description automatically generated">
            <a:extLst>
              <a:ext uri="{FF2B5EF4-FFF2-40B4-BE49-F238E27FC236}">
                <a16:creationId xmlns:a16="http://schemas.microsoft.com/office/drawing/2014/main" id="{1296EEEF-E03A-B836-9869-20BFDCDAE7A5}"/>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10730510" y="-44242"/>
            <a:ext cx="884327" cy="1105409"/>
          </a:xfrm>
          <a:prstGeom prst="rect">
            <a:avLst/>
          </a:prstGeom>
        </p:spPr>
      </p:pic>
    </p:spTree>
    <p:extLst>
      <p:ext uri="{BB962C8B-B14F-4D97-AF65-F5344CB8AC3E}">
        <p14:creationId xmlns:p14="http://schemas.microsoft.com/office/powerpoint/2010/main" val="41164880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omakotiliitto.fi/"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744824"/>
            <a:ext cx="9144000" cy="1797038"/>
          </a:xfrm>
        </p:spPr>
        <p:txBody>
          <a:bodyPr>
            <a:normAutofit/>
          </a:bodyPr>
          <a:lstStyle/>
          <a:p>
            <a:r>
              <a:rPr lang="fi-FI" dirty="0"/>
              <a:t>Mökkien maksut 2022</a:t>
            </a:r>
          </a:p>
        </p:txBody>
      </p:sp>
      <p:sp>
        <p:nvSpPr>
          <p:cNvPr id="3" name="TextBox 2">
            <a:extLst>
              <a:ext uri="{FF2B5EF4-FFF2-40B4-BE49-F238E27FC236}">
                <a16:creationId xmlns:a16="http://schemas.microsoft.com/office/drawing/2014/main" id="{3845F635-8458-436C-A754-2B583F21A6A2}"/>
              </a:ext>
            </a:extLst>
          </p:cNvPr>
          <p:cNvSpPr txBox="1"/>
          <p:nvPr/>
        </p:nvSpPr>
        <p:spPr>
          <a:xfrm>
            <a:off x="1821712" y="6107210"/>
            <a:ext cx="8221101" cy="646331"/>
          </a:xfrm>
          <a:prstGeom prst="rect">
            <a:avLst/>
          </a:prstGeom>
          <a:noFill/>
        </p:spPr>
        <p:txBody>
          <a:bodyPr wrap="square" rtlCol="0">
            <a:spAutoFit/>
          </a:bodyPr>
          <a:lstStyle/>
          <a:p>
            <a:r>
              <a:rPr lang="fi-FI" dirty="0"/>
              <a:t>Kunta-/aluekohtaisesti päätettävissä </a:t>
            </a:r>
            <a:r>
              <a:rPr lang="fi-FI" dirty="0" err="1"/>
              <a:t>asumismenoissa</a:t>
            </a:r>
            <a:r>
              <a:rPr lang="fi-FI" dirty="0"/>
              <a:t> ei ole huomioitu asuntolainaa, lainan korkokuluja, asunnon vakuutuksia, vartiointia eikä korjauskustannuksia.</a:t>
            </a:r>
          </a:p>
        </p:txBody>
      </p:sp>
      <p:sp>
        <p:nvSpPr>
          <p:cNvPr id="4" name="TextBox 3">
            <a:extLst>
              <a:ext uri="{FF2B5EF4-FFF2-40B4-BE49-F238E27FC236}">
                <a16:creationId xmlns:a16="http://schemas.microsoft.com/office/drawing/2014/main" id="{A5416DAA-4ADC-4D31-B6AB-B0631159D86E}"/>
              </a:ext>
            </a:extLst>
          </p:cNvPr>
          <p:cNvSpPr txBox="1"/>
          <p:nvPr/>
        </p:nvSpPr>
        <p:spPr>
          <a:xfrm>
            <a:off x="2638284" y="4528460"/>
            <a:ext cx="7106817" cy="584775"/>
          </a:xfrm>
          <a:prstGeom prst="rect">
            <a:avLst/>
          </a:prstGeom>
          <a:noFill/>
        </p:spPr>
        <p:txBody>
          <a:bodyPr wrap="none" rtlCol="0">
            <a:spAutoFit/>
          </a:bodyPr>
          <a:lstStyle/>
          <a:p>
            <a:r>
              <a:rPr lang="fi-FI" sz="3200" dirty="0">
                <a:latin typeface="+mj-lt"/>
                <a:cs typeface="Arial" panose="020B0604020202020204" pitchFamily="34" charset="0"/>
              </a:rPr>
              <a:t>Kunta-/aluekohtaisesti päätettävät maksut</a:t>
            </a:r>
          </a:p>
        </p:txBody>
      </p:sp>
    </p:spTree>
    <p:extLst>
      <p:ext uri="{BB962C8B-B14F-4D97-AF65-F5344CB8AC3E}">
        <p14:creationId xmlns:p14="http://schemas.microsoft.com/office/powerpoint/2010/main" val="17006260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949682" cy="989045"/>
          </a:xfrm>
        </p:spPr>
        <p:txBody>
          <a:bodyPr>
            <a:normAutofit/>
          </a:bodyPr>
          <a:lstStyle/>
          <a:p>
            <a:r>
              <a:rPr lang="fi-FI" dirty="0">
                <a:solidFill>
                  <a:schemeClr val="bg1"/>
                </a:solidFill>
              </a:rPr>
              <a:t>Sähkömaksujen erittely 2022</a:t>
            </a:r>
          </a:p>
        </p:txBody>
      </p:sp>
      <p:sp>
        <p:nvSpPr>
          <p:cNvPr id="5" name="TextBox 4">
            <a:extLst>
              <a:ext uri="{FF2B5EF4-FFF2-40B4-BE49-F238E27FC236}">
                <a16:creationId xmlns:a16="http://schemas.microsoft.com/office/drawing/2014/main" id="{32A73596-CAA9-4A33-A6D2-3672AB8F6361}"/>
              </a:ext>
            </a:extLst>
          </p:cNvPr>
          <p:cNvSpPr txBox="1"/>
          <p:nvPr/>
        </p:nvSpPr>
        <p:spPr>
          <a:xfrm>
            <a:off x="9507853" y="1802749"/>
            <a:ext cx="2461307" cy="3293209"/>
          </a:xfrm>
          <a:prstGeom prst="rect">
            <a:avLst/>
          </a:prstGeom>
          <a:noFill/>
        </p:spPr>
        <p:txBody>
          <a:bodyPr wrap="square" rtlCol="0">
            <a:spAutoFit/>
          </a:bodyPr>
          <a:lstStyle/>
          <a:p>
            <a:r>
              <a:rPr lang="fi-FI" sz="1600" dirty="0">
                <a:latin typeface="Arial" panose="020B0604020202020204" pitchFamily="34" charset="0"/>
                <a:cs typeface="Arial" panose="020B0604020202020204" pitchFamily="34" charset="0"/>
              </a:rPr>
              <a:t>Sähkön selvästi suurin kuluerä mökeillä on siirron perusmaksu, jonka osuus tässä selvityksessä on keskimäärin 41 % (ilman arvonlisäveroa)</a:t>
            </a:r>
          </a:p>
          <a:p>
            <a:endParaRPr lang="fi-FI" sz="1600" dirty="0">
              <a:latin typeface="Arial" panose="020B0604020202020204" pitchFamily="34" charset="0"/>
              <a:cs typeface="Arial" panose="020B0604020202020204" pitchFamily="34" charset="0"/>
            </a:endParaRPr>
          </a:p>
          <a:p>
            <a:r>
              <a:rPr lang="fi-FI" sz="1600" dirty="0">
                <a:latin typeface="Arial" panose="020B0604020202020204" pitchFamily="34" charset="0"/>
                <a:cs typeface="Arial" panose="020B0604020202020204" pitchFamily="34" charset="0"/>
              </a:rPr>
              <a:t>Energian hinnan osuus on kuitenkin noussut viime vuodesta 9 %-yksikköä (on 21 % ilman ALV:tä)</a:t>
            </a:r>
          </a:p>
        </p:txBody>
      </p:sp>
      <p:pic>
        <p:nvPicPr>
          <p:cNvPr id="4" name="Picture 3">
            <a:extLst>
              <a:ext uri="{FF2B5EF4-FFF2-40B4-BE49-F238E27FC236}">
                <a16:creationId xmlns:a16="http://schemas.microsoft.com/office/drawing/2014/main" id="{94780EFF-6BFA-9F76-0C9F-2BC33900ECCC}"/>
              </a:ext>
            </a:extLst>
          </p:cNvPr>
          <p:cNvPicPr>
            <a:picLocks noChangeAspect="1"/>
          </p:cNvPicPr>
          <p:nvPr/>
        </p:nvPicPr>
        <p:blipFill>
          <a:blip r:embed="rId3"/>
          <a:stretch>
            <a:fillRect/>
          </a:stretch>
        </p:blipFill>
        <p:spPr>
          <a:xfrm>
            <a:off x="222840" y="1414424"/>
            <a:ext cx="9285013" cy="5267401"/>
          </a:xfrm>
          <a:prstGeom prst="rect">
            <a:avLst/>
          </a:prstGeom>
        </p:spPr>
      </p:pic>
    </p:spTree>
    <p:extLst>
      <p:ext uri="{BB962C8B-B14F-4D97-AF65-F5344CB8AC3E}">
        <p14:creationId xmlns:p14="http://schemas.microsoft.com/office/powerpoint/2010/main" val="24723428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515600" cy="935665"/>
          </a:xfrm>
        </p:spPr>
        <p:txBody>
          <a:bodyPr/>
          <a:lstStyle/>
          <a:p>
            <a:r>
              <a:rPr lang="fi-FI" dirty="0">
                <a:solidFill>
                  <a:schemeClr val="bg1"/>
                </a:solidFill>
              </a:rPr>
              <a:t>Jätemaksut</a:t>
            </a:r>
          </a:p>
        </p:txBody>
      </p:sp>
      <p:sp>
        <p:nvSpPr>
          <p:cNvPr id="3" name="Content Placeholder 2"/>
          <p:cNvSpPr>
            <a:spLocks noGrp="1"/>
          </p:cNvSpPr>
          <p:nvPr>
            <p:ph idx="1"/>
          </p:nvPr>
        </p:nvSpPr>
        <p:spPr>
          <a:xfrm>
            <a:off x="446567" y="1562987"/>
            <a:ext cx="10712845" cy="4752753"/>
          </a:xfrm>
        </p:spPr>
        <p:txBody>
          <a:bodyPr>
            <a:normAutofit fontScale="92500" lnSpcReduction="10000"/>
          </a:bodyPr>
          <a:lstStyle/>
          <a:p>
            <a:r>
              <a:rPr lang="fi-FI" dirty="0"/>
              <a:t>Yli puolessa vertailtavista kunnista on käytössä aluekeräyspiste, jonka käyttämisestä peritään yleensä vuotuinen maksu. Kaikissa kunnissa tällaista palvelua ei kuitenkaan ole, jolloin myös mökkien pitää kuulua kiinteistökohtaiseen jätteenkuljetukseen. Tämän vuoksi vertailussa on käytetty astiakohtaisia tyhjennyshintoja. Aluekeräyspisteiden hinnat on kuitenkin esitetty seuraavalla kalvolla.</a:t>
            </a:r>
          </a:p>
          <a:p>
            <a:endParaRPr lang="fi-FI" dirty="0"/>
          </a:p>
          <a:p>
            <a:r>
              <a:rPr lang="fi-FI" dirty="0"/>
              <a:t>Niissä kunnissa, joissa jätehuolto on kiinteistönhaltijan kilpailuttama, perustuvat jätemaksut otokseen jätteenkuljetusyritysten keskimääräisistä tyhjennyshinnoista.</a:t>
            </a:r>
          </a:p>
          <a:p>
            <a:endParaRPr lang="fi-FI" dirty="0"/>
          </a:p>
          <a:p>
            <a:r>
              <a:rPr lang="fi-FI" dirty="0"/>
              <a:t>Usein jätehuoltomääräyksissä annetaan mahdollisuus perustaa myös jäteastiakimppoja lähekkäin sijaitsevien kiinteistöjen kesken.</a:t>
            </a:r>
          </a:p>
          <a:p>
            <a:endParaRPr lang="fi-FI" dirty="0"/>
          </a:p>
          <a:p>
            <a:pPr marL="0" indent="0">
              <a:buNone/>
            </a:pPr>
            <a:endParaRPr lang="fi-FI" dirty="0"/>
          </a:p>
          <a:p>
            <a:endParaRPr lang="fi-FI" dirty="0"/>
          </a:p>
        </p:txBody>
      </p:sp>
    </p:spTree>
    <p:extLst>
      <p:ext uri="{BB962C8B-B14F-4D97-AF65-F5344CB8AC3E}">
        <p14:creationId xmlns:p14="http://schemas.microsoft.com/office/powerpoint/2010/main" val="12519026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515600" cy="935665"/>
          </a:xfrm>
        </p:spPr>
        <p:txBody>
          <a:bodyPr/>
          <a:lstStyle/>
          <a:p>
            <a:r>
              <a:rPr lang="fi-FI" dirty="0">
                <a:solidFill>
                  <a:schemeClr val="bg1"/>
                </a:solidFill>
              </a:rPr>
              <a:t>Aluekeräysmaksut</a:t>
            </a:r>
          </a:p>
        </p:txBody>
      </p:sp>
      <p:graphicFrame>
        <p:nvGraphicFramePr>
          <p:cNvPr id="6" name="Table 6">
            <a:extLst>
              <a:ext uri="{FF2B5EF4-FFF2-40B4-BE49-F238E27FC236}">
                <a16:creationId xmlns:a16="http://schemas.microsoft.com/office/drawing/2014/main" id="{847EBE1C-8C71-45AF-A8DD-9D35B2948EE9}"/>
              </a:ext>
            </a:extLst>
          </p:cNvPr>
          <p:cNvGraphicFramePr>
            <a:graphicFrameLocks noGrp="1"/>
          </p:cNvGraphicFramePr>
          <p:nvPr>
            <p:extLst>
              <p:ext uri="{D42A27DB-BD31-4B8C-83A1-F6EECF244321}">
                <p14:modId xmlns:p14="http://schemas.microsoft.com/office/powerpoint/2010/main" val="2656966579"/>
              </p:ext>
            </p:extLst>
          </p:nvPr>
        </p:nvGraphicFramePr>
        <p:xfrm>
          <a:off x="336560" y="2211769"/>
          <a:ext cx="11518880" cy="4373880"/>
        </p:xfrm>
        <a:graphic>
          <a:graphicData uri="http://schemas.openxmlformats.org/drawingml/2006/table">
            <a:tbl>
              <a:tblPr firstRow="1" bandRow="1">
                <a:tableStyleId>{93296810-A885-4BE3-A3E7-6D5BEEA58F35}</a:tableStyleId>
              </a:tblPr>
              <a:tblGrid>
                <a:gridCol w="2586943">
                  <a:extLst>
                    <a:ext uri="{9D8B030D-6E8A-4147-A177-3AD203B41FA5}">
                      <a16:colId xmlns:a16="http://schemas.microsoft.com/office/drawing/2014/main" val="2055459625"/>
                    </a:ext>
                  </a:extLst>
                </a:gridCol>
                <a:gridCol w="2536663">
                  <a:extLst>
                    <a:ext uri="{9D8B030D-6E8A-4147-A177-3AD203B41FA5}">
                      <a16:colId xmlns:a16="http://schemas.microsoft.com/office/drawing/2014/main" val="751319553"/>
                    </a:ext>
                  </a:extLst>
                </a:gridCol>
                <a:gridCol w="6395274">
                  <a:extLst>
                    <a:ext uri="{9D8B030D-6E8A-4147-A177-3AD203B41FA5}">
                      <a16:colId xmlns:a16="http://schemas.microsoft.com/office/drawing/2014/main" val="2909623056"/>
                    </a:ext>
                  </a:extLst>
                </a:gridCol>
              </a:tblGrid>
              <a:tr h="370840">
                <a:tc>
                  <a:txBody>
                    <a:bodyPr/>
                    <a:lstStyle/>
                    <a:p>
                      <a:endParaRPr lang="fi-FI"/>
                    </a:p>
                  </a:txBody>
                  <a:tcPr/>
                </a:tc>
                <a:tc>
                  <a:txBody>
                    <a:bodyPr/>
                    <a:lstStyle/>
                    <a:p>
                      <a:pPr algn="ctr"/>
                      <a:r>
                        <a:rPr lang="fi-FI" sz="1400" dirty="0">
                          <a:latin typeface="Arial" panose="020B0604020202020204" pitchFamily="34" charset="0"/>
                          <a:cs typeface="Arial" panose="020B0604020202020204" pitchFamily="34" charset="0"/>
                        </a:rPr>
                        <a:t>Aluekeräysmaksu, €/v</a:t>
                      </a:r>
                    </a:p>
                  </a:txBody>
                  <a:tcPr/>
                </a:tc>
                <a:tc>
                  <a:txBody>
                    <a:bodyPr/>
                    <a:lstStyle/>
                    <a:p>
                      <a:r>
                        <a:rPr lang="fi-FI" sz="1400" dirty="0">
                          <a:latin typeface="Arial" panose="020B0604020202020204" pitchFamily="34" charset="0"/>
                          <a:cs typeface="Arial" panose="020B0604020202020204" pitchFamily="34" charset="0"/>
                        </a:rPr>
                        <a:t>Huomioitavaa</a:t>
                      </a:r>
                    </a:p>
                  </a:txBody>
                  <a:tcPr/>
                </a:tc>
                <a:extLst>
                  <a:ext uri="{0D108BD9-81ED-4DB2-BD59-A6C34878D82A}">
                    <a16:rowId xmlns:a16="http://schemas.microsoft.com/office/drawing/2014/main" val="1683549697"/>
                  </a:ext>
                </a:extLst>
              </a:tr>
              <a:tr h="370840">
                <a:tc>
                  <a:txBody>
                    <a:bodyPr/>
                    <a:lstStyle/>
                    <a:p>
                      <a:r>
                        <a:rPr lang="fi-FI" sz="1400" dirty="0">
                          <a:latin typeface="Arial" panose="020B0604020202020204" pitchFamily="34" charset="0"/>
                          <a:cs typeface="Arial" panose="020B0604020202020204" pitchFamily="34" charset="0"/>
                        </a:rPr>
                        <a:t>Hämeenlinna</a:t>
                      </a:r>
                    </a:p>
                  </a:txBody>
                  <a:tcPr/>
                </a:tc>
                <a:tc>
                  <a:txBody>
                    <a:bodyPr/>
                    <a:lstStyle/>
                    <a:p>
                      <a:pPr algn="ctr"/>
                      <a:r>
                        <a:rPr lang="fi-FI" sz="1400" dirty="0">
                          <a:latin typeface="Arial" panose="020B0604020202020204" pitchFamily="34" charset="0"/>
                          <a:cs typeface="Arial" panose="020B0604020202020204" pitchFamily="34" charset="0"/>
                        </a:rPr>
                        <a:t>74,28 </a:t>
                      </a:r>
                      <a:r>
                        <a:rPr lang="fi-FI" sz="1400" i="1" dirty="0">
                          <a:solidFill>
                            <a:schemeClr val="bg1">
                              <a:lumMod val="50000"/>
                            </a:schemeClr>
                          </a:solidFill>
                          <a:latin typeface="Arial" panose="020B0604020202020204" pitchFamily="34" charset="0"/>
                          <a:cs typeface="Arial" panose="020B0604020202020204" pitchFamily="34" charset="0"/>
                        </a:rPr>
                        <a:t>(2021 74,25)</a:t>
                      </a:r>
                    </a:p>
                  </a:txBody>
                  <a:tcPr/>
                </a:tc>
                <a:tc>
                  <a:txBody>
                    <a:bodyPr/>
                    <a:lstStyle/>
                    <a:p>
                      <a:r>
                        <a:rPr lang="fi-FI" sz="1400" dirty="0">
                          <a:latin typeface="Arial" panose="020B0604020202020204" pitchFamily="34" charset="0"/>
                          <a:cs typeface="Arial" panose="020B0604020202020204" pitchFamily="34" charset="0"/>
                        </a:rPr>
                        <a:t>Aluekeräyspisteitä voidaan käyttää silloin, kun </a:t>
                      </a:r>
                      <a:r>
                        <a:rPr lang="fi-FI" sz="1400" dirty="0" err="1">
                          <a:latin typeface="Arial" panose="020B0604020202020204" pitchFamily="34" charset="0"/>
                          <a:cs typeface="Arial" panose="020B0604020202020204" pitchFamily="34" charset="0"/>
                        </a:rPr>
                        <a:t>kiinteistöittäinen</a:t>
                      </a:r>
                      <a:r>
                        <a:rPr lang="fi-FI" sz="1400" dirty="0">
                          <a:latin typeface="Arial" panose="020B0604020202020204" pitchFamily="34" charset="0"/>
                          <a:cs typeface="Arial" panose="020B0604020202020204" pitchFamily="34" charset="0"/>
                        </a:rPr>
                        <a:t> jätteenkuljetus ei ole mahdollista</a:t>
                      </a:r>
                    </a:p>
                  </a:txBody>
                  <a:tcPr/>
                </a:tc>
                <a:extLst>
                  <a:ext uri="{0D108BD9-81ED-4DB2-BD59-A6C34878D82A}">
                    <a16:rowId xmlns:a16="http://schemas.microsoft.com/office/drawing/2014/main" val="2572227036"/>
                  </a:ext>
                </a:extLst>
              </a:tr>
              <a:tr h="370840">
                <a:tc>
                  <a:txBody>
                    <a:bodyPr/>
                    <a:lstStyle/>
                    <a:p>
                      <a:r>
                        <a:rPr lang="fi-FI" sz="1400" dirty="0">
                          <a:latin typeface="Arial" panose="020B0604020202020204" pitchFamily="34" charset="0"/>
                          <a:cs typeface="Arial" panose="020B0604020202020204" pitchFamily="34" charset="0"/>
                        </a:rPr>
                        <a:t>Kangasala, Pälkäne &amp; Ylöjärvi</a:t>
                      </a:r>
                    </a:p>
                  </a:txBody>
                  <a:tcPr/>
                </a:tc>
                <a:tc>
                  <a:txBody>
                    <a:bodyPr/>
                    <a:lstStyle/>
                    <a:p>
                      <a:pPr algn="ctr"/>
                      <a:r>
                        <a:rPr lang="fi-FI" sz="1400" dirty="0">
                          <a:latin typeface="Arial" panose="020B0604020202020204" pitchFamily="34" charset="0"/>
                          <a:cs typeface="Arial" panose="020B0604020202020204" pitchFamily="34" charset="0"/>
                        </a:rPr>
                        <a:t>65,30 </a:t>
                      </a:r>
                      <a:r>
                        <a:rPr lang="fi-FI" sz="1400" i="1" dirty="0">
                          <a:solidFill>
                            <a:schemeClr val="bg1">
                              <a:lumMod val="50000"/>
                            </a:schemeClr>
                          </a:solidFill>
                          <a:latin typeface="Arial" panose="020B0604020202020204" pitchFamily="34" charset="0"/>
                          <a:cs typeface="Arial" panose="020B0604020202020204" pitchFamily="34" charset="0"/>
                        </a:rPr>
                        <a:t>(2021 62,68)</a:t>
                      </a:r>
                    </a:p>
                  </a:txBody>
                  <a:tcPr/>
                </a:tc>
                <a:tc>
                  <a:txBody>
                    <a:bodyPr/>
                    <a:lstStyle/>
                    <a:p>
                      <a:endParaRPr lang="fi-FI" sz="140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087199228"/>
                  </a:ext>
                </a:extLst>
              </a:tr>
              <a:tr h="370840">
                <a:tc>
                  <a:txBody>
                    <a:bodyPr/>
                    <a:lstStyle/>
                    <a:p>
                      <a:r>
                        <a:rPr lang="fi-FI" sz="1400" dirty="0">
                          <a:latin typeface="Arial" panose="020B0604020202020204" pitchFamily="34" charset="0"/>
                          <a:cs typeface="Arial" panose="020B0604020202020204" pitchFamily="34" charset="0"/>
                        </a:rPr>
                        <a:t>Kemiönsaari</a:t>
                      </a:r>
                    </a:p>
                  </a:txBody>
                  <a:tcPr/>
                </a:tc>
                <a:tc>
                  <a:txBody>
                    <a:bodyPr/>
                    <a:lstStyle/>
                    <a:p>
                      <a:pPr algn="ctr"/>
                      <a:r>
                        <a:rPr lang="fi-FI" sz="1400" dirty="0">
                          <a:latin typeface="Arial" panose="020B0604020202020204" pitchFamily="34" charset="0"/>
                          <a:cs typeface="Arial" panose="020B0604020202020204" pitchFamily="34" charset="0"/>
                        </a:rPr>
                        <a:t>123,32 </a:t>
                      </a:r>
                      <a:r>
                        <a:rPr lang="fi-FI" sz="1400" i="1" dirty="0">
                          <a:solidFill>
                            <a:schemeClr val="bg1">
                              <a:lumMod val="50000"/>
                            </a:schemeClr>
                          </a:solidFill>
                          <a:latin typeface="Arial" panose="020B0604020202020204" pitchFamily="34" charset="0"/>
                          <a:cs typeface="Arial" panose="020B0604020202020204" pitchFamily="34" charset="0"/>
                        </a:rPr>
                        <a:t>(2021 112,60)</a:t>
                      </a:r>
                      <a:endParaRPr lang="fi-FI" sz="1400" dirty="0">
                        <a:latin typeface="Arial" panose="020B0604020202020204" pitchFamily="34" charset="0"/>
                        <a:cs typeface="Arial" panose="020B0604020202020204" pitchFamily="34" charset="0"/>
                      </a:endParaRPr>
                    </a:p>
                  </a:txBody>
                  <a:tcPr/>
                </a:tc>
                <a:tc>
                  <a:txBody>
                    <a:bodyPr/>
                    <a:lstStyle/>
                    <a:p>
                      <a:r>
                        <a:rPr lang="fi-FI" sz="1400" dirty="0">
                          <a:latin typeface="Arial" panose="020B0604020202020204" pitchFamily="34" charset="0"/>
                          <a:cs typeface="Arial" panose="020B0604020202020204" pitchFamily="34" charset="0"/>
                        </a:rPr>
                        <a:t>Rosala-Hiittinen, </a:t>
                      </a:r>
                      <a:r>
                        <a:rPr lang="fi-FI" sz="1400" dirty="0" err="1">
                          <a:latin typeface="Arial" panose="020B0604020202020204" pitchFamily="34" charset="0"/>
                          <a:cs typeface="Arial" panose="020B0604020202020204" pitchFamily="34" charset="0"/>
                        </a:rPr>
                        <a:t>Hösåra</a:t>
                      </a:r>
                      <a:r>
                        <a:rPr lang="fi-FI" sz="1400" dirty="0">
                          <a:latin typeface="Arial" panose="020B0604020202020204" pitchFamily="34" charset="0"/>
                          <a:cs typeface="Arial" panose="020B0604020202020204" pitchFamily="34" charset="0"/>
                        </a:rPr>
                        <a:t> ja muut saaret</a:t>
                      </a:r>
                    </a:p>
                  </a:txBody>
                  <a:tcPr/>
                </a:tc>
                <a:extLst>
                  <a:ext uri="{0D108BD9-81ED-4DB2-BD59-A6C34878D82A}">
                    <a16:rowId xmlns:a16="http://schemas.microsoft.com/office/drawing/2014/main" val="1706798126"/>
                  </a:ext>
                </a:extLst>
              </a:tr>
              <a:tr h="370840">
                <a:tc>
                  <a:txBody>
                    <a:bodyPr/>
                    <a:lstStyle/>
                    <a:p>
                      <a:r>
                        <a:rPr lang="fi-FI" sz="1400" dirty="0">
                          <a:latin typeface="Arial" panose="020B0604020202020204" pitchFamily="34" charset="0"/>
                          <a:cs typeface="Arial" panose="020B0604020202020204" pitchFamily="34" charset="0"/>
                        </a:rPr>
                        <a:t>Kuopio</a:t>
                      </a:r>
                    </a:p>
                  </a:txBody>
                  <a:tcPr/>
                </a:tc>
                <a:tc>
                  <a:txBody>
                    <a:bodyPr/>
                    <a:lstStyle/>
                    <a:p>
                      <a:pPr algn="ctr"/>
                      <a:r>
                        <a:rPr lang="fi-FI" sz="1400" dirty="0">
                          <a:latin typeface="Arial" panose="020B0604020202020204" pitchFamily="34" charset="0"/>
                          <a:cs typeface="Arial" panose="020B0604020202020204" pitchFamily="34" charset="0"/>
                        </a:rPr>
                        <a:t>45,00 </a:t>
                      </a:r>
                      <a:r>
                        <a:rPr lang="fi-FI" sz="1400" i="1" dirty="0">
                          <a:solidFill>
                            <a:schemeClr val="bg1">
                              <a:lumMod val="50000"/>
                            </a:schemeClr>
                          </a:solidFill>
                          <a:latin typeface="Arial" panose="020B0604020202020204" pitchFamily="34" charset="0"/>
                          <a:cs typeface="Arial" panose="020B0604020202020204" pitchFamily="34" charset="0"/>
                        </a:rPr>
                        <a:t>(2021 42,00)</a:t>
                      </a:r>
                    </a:p>
                  </a:txBody>
                  <a:tcPr/>
                </a:tc>
                <a:tc>
                  <a:txBody>
                    <a:bodyPr/>
                    <a:lstStyle/>
                    <a:p>
                      <a:r>
                        <a:rPr lang="fi-FI" sz="1400" dirty="0">
                          <a:latin typeface="Arial" panose="020B0604020202020204" pitchFamily="34" charset="0"/>
                          <a:cs typeface="Arial" panose="020B0604020202020204" pitchFamily="34" charset="0"/>
                        </a:rPr>
                        <a:t>Vain kesäajalta (1.5.-30.9.)</a:t>
                      </a:r>
                    </a:p>
                  </a:txBody>
                  <a:tcPr/>
                </a:tc>
                <a:extLst>
                  <a:ext uri="{0D108BD9-81ED-4DB2-BD59-A6C34878D82A}">
                    <a16:rowId xmlns:a16="http://schemas.microsoft.com/office/drawing/2014/main" val="164073975"/>
                  </a:ext>
                </a:extLst>
              </a:tr>
              <a:tr h="370840">
                <a:tc>
                  <a:txBody>
                    <a:bodyPr/>
                    <a:lstStyle/>
                    <a:p>
                      <a:r>
                        <a:rPr lang="fi-FI" sz="1400" dirty="0">
                          <a:latin typeface="Arial" panose="020B0604020202020204" pitchFamily="34" charset="0"/>
                          <a:cs typeface="Arial" panose="020B0604020202020204" pitchFamily="34" charset="0"/>
                        </a:rPr>
                        <a:t>Lohja</a:t>
                      </a:r>
                    </a:p>
                  </a:txBody>
                  <a:tcPr/>
                </a:tc>
                <a:tc>
                  <a:txBody>
                    <a:bodyPr/>
                    <a:lstStyle/>
                    <a:p>
                      <a:pPr algn="ctr"/>
                      <a:r>
                        <a:rPr lang="fi-FI" sz="1400" dirty="0">
                          <a:latin typeface="Arial" panose="020B0604020202020204" pitchFamily="34" charset="0"/>
                          <a:cs typeface="Arial" panose="020B0604020202020204" pitchFamily="34" charset="0"/>
                        </a:rPr>
                        <a:t>22,96</a:t>
                      </a:r>
                    </a:p>
                  </a:txBody>
                  <a:tcPr/>
                </a:tc>
                <a:tc>
                  <a:txBody>
                    <a:bodyPr/>
                    <a:lstStyle/>
                    <a:p>
                      <a:r>
                        <a:rPr lang="fi-FI" sz="1400" dirty="0">
                          <a:latin typeface="Arial" panose="020B0604020202020204" pitchFamily="34" charset="0"/>
                          <a:cs typeface="Arial" panose="020B0604020202020204" pitchFamily="34" charset="0"/>
                        </a:rPr>
                        <a:t>Kausimaksu (1.4.–31.10.), euroa neljää tyhjennystä kohden</a:t>
                      </a:r>
                    </a:p>
                  </a:txBody>
                  <a:tcPr/>
                </a:tc>
                <a:extLst>
                  <a:ext uri="{0D108BD9-81ED-4DB2-BD59-A6C34878D82A}">
                    <a16:rowId xmlns:a16="http://schemas.microsoft.com/office/drawing/2014/main" val="1201804627"/>
                  </a:ext>
                </a:extLst>
              </a:tr>
              <a:tr h="370840">
                <a:tc>
                  <a:txBody>
                    <a:bodyPr/>
                    <a:lstStyle/>
                    <a:p>
                      <a:r>
                        <a:rPr lang="fi-FI" sz="1400" dirty="0">
                          <a:latin typeface="Arial" panose="020B0604020202020204" pitchFamily="34" charset="0"/>
                          <a:cs typeface="Arial" panose="020B0604020202020204" pitchFamily="34" charset="0"/>
                        </a:rPr>
                        <a:t>Mikkeli</a:t>
                      </a:r>
                    </a:p>
                  </a:txBody>
                  <a:tcPr/>
                </a:tc>
                <a:tc>
                  <a:txBody>
                    <a:bodyPr/>
                    <a:lstStyle/>
                    <a:p>
                      <a:pPr algn="ctr"/>
                      <a:r>
                        <a:rPr lang="fi-FI" sz="1400" dirty="0">
                          <a:latin typeface="Arial" panose="020B0604020202020204" pitchFamily="34" charset="0"/>
                          <a:cs typeface="Arial" panose="020B0604020202020204" pitchFamily="34" charset="0"/>
                        </a:rPr>
                        <a:t>61,19</a:t>
                      </a:r>
                    </a:p>
                  </a:txBody>
                  <a:tcPr/>
                </a:tc>
                <a:tc>
                  <a:txBody>
                    <a:bodyPr/>
                    <a:lstStyle/>
                    <a:p>
                      <a:endParaRPr lang="fi-FI"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175814577"/>
                  </a:ext>
                </a:extLst>
              </a:tr>
              <a:tr h="370840">
                <a:tc>
                  <a:txBody>
                    <a:bodyPr/>
                    <a:lstStyle/>
                    <a:p>
                      <a:r>
                        <a:rPr lang="fi-FI" sz="1400" dirty="0">
                          <a:latin typeface="Arial" panose="020B0604020202020204" pitchFamily="34" charset="0"/>
                          <a:cs typeface="Arial" panose="020B0604020202020204" pitchFamily="34" charset="0"/>
                        </a:rPr>
                        <a:t>Naantali &amp; Parainen</a:t>
                      </a:r>
                    </a:p>
                  </a:txBody>
                  <a:tcPr/>
                </a:tc>
                <a:tc>
                  <a:txBody>
                    <a:bodyPr/>
                    <a:lstStyle/>
                    <a:p>
                      <a:pPr algn="ctr"/>
                      <a:r>
                        <a:rPr lang="fi-FI" sz="1400" dirty="0">
                          <a:latin typeface="Arial" panose="020B0604020202020204" pitchFamily="34" charset="0"/>
                          <a:cs typeface="Arial" panose="020B0604020202020204" pitchFamily="34" charset="0"/>
                        </a:rPr>
                        <a:t>123,32 </a:t>
                      </a:r>
                      <a:r>
                        <a:rPr lang="fi-FI" sz="1400" i="1" dirty="0">
                          <a:solidFill>
                            <a:schemeClr val="bg1">
                              <a:lumMod val="50000"/>
                            </a:schemeClr>
                          </a:solidFill>
                          <a:latin typeface="Arial" panose="020B0604020202020204" pitchFamily="34" charset="0"/>
                          <a:cs typeface="Arial" panose="020B0604020202020204" pitchFamily="34" charset="0"/>
                        </a:rPr>
                        <a:t>(2021 112,60)</a:t>
                      </a:r>
                      <a:endParaRPr lang="fi-FI" sz="1400" dirty="0">
                        <a:latin typeface="Arial" panose="020B0604020202020204" pitchFamily="34" charset="0"/>
                        <a:cs typeface="Arial" panose="020B0604020202020204" pitchFamily="34" charset="0"/>
                      </a:endParaRPr>
                    </a:p>
                  </a:txBody>
                  <a:tcPr/>
                </a:tc>
                <a:tc>
                  <a:txBody>
                    <a:bodyPr/>
                    <a:lstStyle/>
                    <a:p>
                      <a:r>
                        <a:rPr lang="fi-FI" sz="1400" b="0" i="0" kern="1200" dirty="0">
                          <a:solidFill>
                            <a:schemeClr val="dk1"/>
                          </a:solidFill>
                          <a:effectLst/>
                          <a:latin typeface="Arial" panose="020B0604020202020204" pitchFamily="34" charset="0"/>
                          <a:ea typeface="+mn-ea"/>
                          <a:cs typeface="Arial" panose="020B0604020202020204" pitchFamily="34" charset="0"/>
                        </a:rPr>
                        <a:t>Aluekeräyspisteet on tarkoitettu saarissa ja hankalien tieyhteyksien päässä olevien kiinteistöjen käyttöön</a:t>
                      </a:r>
                      <a:endParaRPr lang="fi-FI"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654805680"/>
                  </a:ext>
                </a:extLst>
              </a:tr>
              <a:tr h="370840">
                <a:tc>
                  <a:txBody>
                    <a:bodyPr/>
                    <a:lstStyle/>
                    <a:p>
                      <a:r>
                        <a:rPr lang="fi-FI" sz="1400" dirty="0">
                          <a:latin typeface="Arial" panose="020B0604020202020204" pitchFamily="34" charset="0"/>
                          <a:cs typeface="Arial" panose="020B0604020202020204" pitchFamily="34" charset="0"/>
                        </a:rPr>
                        <a:t>Raasepori</a:t>
                      </a:r>
                    </a:p>
                  </a:txBody>
                  <a:tcPr/>
                </a:tc>
                <a:tc>
                  <a:txBody>
                    <a:bodyPr/>
                    <a:lstStyle/>
                    <a:p>
                      <a:pPr algn="ctr"/>
                      <a:r>
                        <a:rPr lang="fi-FI" sz="1400" dirty="0">
                          <a:latin typeface="Arial" panose="020B0604020202020204" pitchFamily="34" charset="0"/>
                          <a:cs typeface="Arial" panose="020B0604020202020204" pitchFamily="34" charset="0"/>
                        </a:rPr>
                        <a:t>27,33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400" dirty="0">
                          <a:latin typeface="Arial" panose="020B0604020202020204" pitchFamily="34" charset="0"/>
                          <a:cs typeface="Arial" panose="020B0604020202020204" pitchFamily="34" charset="0"/>
                        </a:rPr>
                        <a:t>Kausimaksu (1.4.–31.10.), euroa neljää tyhjennystä kohden</a:t>
                      </a:r>
                    </a:p>
                  </a:txBody>
                  <a:tcPr/>
                </a:tc>
                <a:extLst>
                  <a:ext uri="{0D108BD9-81ED-4DB2-BD59-A6C34878D82A}">
                    <a16:rowId xmlns:a16="http://schemas.microsoft.com/office/drawing/2014/main" val="2033193299"/>
                  </a:ext>
                </a:extLst>
              </a:tr>
              <a:tr h="370840">
                <a:tc>
                  <a:txBody>
                    <a:bodyPr/>
                    <a:lstStyle/>
                    <a:p>
                      <a:r>
                        <a:rPr lang="fi-FI" sz="1400" dirty="0">
                          <a:latin typeface="Arial" panose="020B0604020202020204" pitchFamily="34" charset="0"/>
                          <a:cs typeface="Arial" panose="020B0604020202020204" pitchFamily="34" charset="0"/>
                        </a:rPr>
                        <a:t>Rovaniemi</a:t>
                      </a:r>
                    </a:p>
                  </a:txBody>
                  <a:tcPr/>
                </a:tc>
                <a:tc>
                  <a:txBody>
                    <a:bodyPr/>
                    <a:lstStyle/>
                    <a:p>
                      <a:pPr algn="ctr"/>
                      <a:r>
                        <a:rPr lang="fi-FI" sz="1400" dirty="0">
                          <a:latin typeface="Arial" panose="020B0604020202020204" pitchFamily="34" charset="0"/>
                          <a:cs typeface="Arial" panose="020B0604020202020204" pitchFamily="34" charset="0"/>
                        </a:rPr>
                        <a:t>55,80</a:t>
                      </a:r>
                      <a:endParaRPr lang="fi-FI" sz="1400" i="1" dirty="0">
                        <a:solidFill>
                          <a:schemeClr val="bg1">
                            <a:lumMod val="50000"/>
                          </a:schemeClr>
                        </a:solidFill>
                        <a:latin typeface="Arial" panose="020B0604020202020204" pitchFamily="34" charset="0"/>
                        <a:cs typeface="Arial" panose="020B0604020202020204" pitchFamily="34" charset="0"/>
                      </a:endParaRPr>
                    </a:p>
                  </a:txBody>
                  <a:tcPr/>
                </a:tc>
                <a:tc>
                  <a:txBody>
                    <a:bodyPr/>
                    <a:lstStyle/>
                    <a:p>
                      <a:r>
                        <a:rPr lang="fi-FI" sz="1400" dirty="0">
                          <a:latin typeface="Arial" panose="020B0604020202020204" pitchFamily="34" charset="0"/>
                          <a:cs typeface="Arial" panose="020B0604020202020204" pitchFamily="34" charset="0"/>
                        </a:rPr>
                        <a:t>Käytössä vain kunnan järjestämän jätteenkeräyksen alueilla</a:t>
                      </a:r>
                    </a:p>
                  </a:txBody>
                  <a:tcPr/>
                </a:tc>
                <a:extLst>
                  <a:ext uri="{0D108BD9-81ED-4DB2-BD59-A6C34878D82A}">
                    <a16:rowId xmlns:a16="http://schemas.microsoft.com/office/drawing/2014/main" val="263446402"/>
                  </a:ext>
                </a:extLst>
              </a:tr>
              <a:tr h="370840">
                <a:tc>
                  <a:txBody>
                    <a:bodyPr/>
                    <a:lstStyle/>
                    <a:p>
                      <a:r>
                        <a:rPr lang="fi-FI" sz="1400" dirty="0">
                          <a:latin typeface="Arial" panose="020B0604020202020204" pitchFamily="34" charset="0"/>
                          <a:cs typeface="Arial" panose="020B0604020202020204" pitchFamily="34" charset="0"/>
                        </a:rPr>
                        <a:t>Savonlinna</a:t>
                      </a:r>
                    </a:p>
                  </a:txBody>
                  <a:tcPr/>
                </a:tc>
                <a:tc>
                  <a:txBody>
                    <a:bodyPr/>
                    <a:lstStyle/>
                    <a:p>
                      <a:pPr algn="ctr"/>
                      <a:r>
                        <a:rPr lang="fi-FI" sz="1400" dirty="0">
                          <a:latin typeface="Arial" panose="020B0604020202020204" pitchFamily="34" charset="0"/>
                          <a:cs typeface="Arial" panose="020B0604020202020204" pitchFamily="34" charset="0"/>
                        </a:rPr>
                        <a:t>55,00</a:t>
                      </a:r>
                    </a:p>
                  </a:txBody>
                  <a:tcPr/>
                </a:tc>
                <a:tc>
                  <a:txBody>
                    <a:bodyPr/>
                    <a:lstStyle/>
                    <a:p>
                      <a:endParaRPr lang="fi-FI"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13200492"/>
                  </a:ext>
                </a:extLst>
              </a:tr>
            </a:tbl>
          </a:graphicData>
        </a:graphic>
      </p:graphicFrame>
      <p:sp>
        <p:nvSpPr>
          <p:cNvPr id="8" name="TextBox 7">
            <a:extLst>
              <a:ext uri="{FF2B5EF4-FFF2-40B4-BE49-F238E27FC236}">
                <a16:creationId xmlns:a16="http://schemas.microsoft.com/office/drawing/2014/main" id="{A792D328-817F-485B-A2A8-8A497414CDBA}"/>
              </a:ext>
            </a:extLst>
          </p:cNvPr>
          <p:cNvSpPr txBox="1"/>
          <p:nvPr/>
        </p:nvSpPr>
        <p:spPr>
          <a:xfrm>
            <a:off x="417804" y="1560894"/>
            <a:ext cx="10999421" cy="369332"/>
          </a:xfrm>
          <a:prstGeom prst="rect">
            <a:avLst/>
          </a:prstGeom>
          <a:noFill/>
        </p:spPr>
        <p:txBody>
          <a:bodyPr wrap="none" rtlCol="0">
            <a:spAutoFit/>
          </a:bodyPr>
          <a:lstStyle/>
          <a:p>
            <a:r>
              <a:rPr lang="fi-FI" dirty="0"/>
              <a:t>Aluekeräyspisteiden maksut oletuksella, että biojätteet kompostoidaan. Suluissa 2021 hinta, jos hinta on muuttunut.</a:t>
            </a:r>
          </a:p>
        </p:txBody>
      </p:sp>
    </p:spTree>
    <p:extLst>
      <p:ext uri="{BB962C8B-B14F-4D97-AF65-F5344CB8AC3E}">
        <p14:creationId xmlns:p14="http://schemas.microsoft.com/office/powerpoint/2010/main" val="40418565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515600" cy="861237"/>
          </a:xfrm>
        </p:spPr>
        <p:txBody>
          <a:bodyPr/>
          <a:lstStyle/>
          <a:p>
            <a:r>
              <a:rPr lang="fi-FI" dirty="0">
                <a:solidFill>
                  <a:schemeClr val="bg1"/>
                </a:solidFill>
              </a:rPr>
              <a:t>Lisätietoja tutkimuksesta:</a:t>
            </a:r>
          </a:p>
        </p:txBody>
      </p:sp>
      <p:sp>
        <p:nvSpPr>
          <p:cNvPr id="3" name="Content Placeholder 2"/>
          <p:cNvSpPr>
            <a:spLocks noGrp="1"/>
          </p:cNvSpPr>
          <p:nvPr>
            <p:ph idx="1"/>
          </p:nvPr>
        </p:nvSpPr>
        <p:spPr/>
        <p:txBody>
          <a:bodyPr/>
          <a:lstStyle/>
          <a:p>
            <a:pPr marL="0" indent="0">
              <a:buNone/>
            </a:pPr>
            <a:r>
              <a:rPr lang="fi-FI" dirty="0"/>
              <a:t>Suomen Omakotiliitto ry</a:t>
            </a:r>
          </a:p>
          <a:p>
            <a:r>
              <a:rPr lang="fi-FI" dirty="0"/>
              <a:t>Toiminnanjohtaja Marju Silander, p. 045 7200 626, marju.silander@omakotiliitto.fi</a:t>
            </a:r>
          </a:p>
          <a:p>
            <a:r>
              <a:rPr lang="fi-FI" dirty="0"/>
              <a:t>Toimisto: 09 680 3710, </a:t>
            </a:r>
            <a:r>
              <a:rPr lang="fi-FI" u="sng" dirty="0">
                <a:hlinkClick r:id="rId2"/>
              </a:rPr>
              <a:t>www.omakotiliitto.fi</a:t>
            </a:r>
            <a:endParaRPr lang="fi-FI" dirty="0"/>
          </a:p>
          <a:p>
            <a:pPr marL="0" indent="0">
              <a:buNone/>
            </a:pPr>
            <a:endParaRPr lang="fi-FI" dirty="0"/>
          </a:p>
        </p:txBody>
      </p:sp>
    </p:spTree>
    <p:extLst>
      <p:ext uri="{BB962C8B-B14F-4D97-AF65-F5344CB8AC3E}">
        <p14:creationId xmlns:p14="http://schemas.microsoft.com/office/powerpoint/2010/main" val="2512974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76200" y="0"/>
            <a:ext cx="4105275" cy="838200"/>
          </a:xfrm>
        </p:spPr>
        <p:txBody>
          <a:bodyPr/>
          <a:lstStyle/>
          <a:p>
            <a:r>
              <a:rPr lang="fi-FI" dirty="0">
                <a:solidFill>
                  <a:schemeClr val="bg1"/>
                </a:solidFill>
              </a:rPr>
              <a:t>Taustaa</a:t>
            </a:r>
          </a:p>
        </p:txBody>
      </p:sp>
      <p:sp>
        <p:nvSpPr>
          <p:cNvPr id="8" name="Content Placeholder 7"/>
          <p:cNvSpPr>
            <a:spLocks noGrp="1"/>
          </p:cNvSpPr>
          <p:nvPr>
            <p:ph idx="1"/>
          </p:nvPr>
        </p:nvSpPr>
        <p:spPr>
          <a:xfrm>
            <a:off x="609599" y="1133475"/>
            <a:ext cx="11200263" cy="5320488"/>
          </a:xfrm>
        </p:spPr>
        <p:txBody>
          <a:bodyPr>
            <a:normAutofit/>
          </a:bodyPr>
          <a:lstStyle/>
          <a:p>
            <a:endParaRPr lang="fi-FI" dirty="0"/>
          </a:p>
          <a:p>
            <a:r>
              <a:rPr lang="fi-FI" dirty="0"/>
              <a:t>Tutkimuksessa vertaillaan vakiomuotoisen mökin (=vapaa-ajan asuinkiinteistön) kunta-/aluekohtaisia maksuja. Hinnat edustavat kevään 2022 tilannetta.</a:t>
            </a:r>
          </a:p>
          <a:p>
            <a:r>
              <a:rPr lang="fi-FI" dirty="0"/>
              <a:t>Tutkimus sisältää 20 Suomen suurimpiin kuuluvaa mökkikuntaa. Näissä kunnissa on yhteensä reilu 130 000 kesämökkiä, joka muodostaa yli neljänneksen koko Suomen mökeistä (2020 tilanne, lähde Tilastokeskus).</a:t>
            </a:r>
            <a:endParaRPr lang="fi-FI" dirty="0">
              <a:solidFill>
                <a:srgbClr val="FF0000"/>
              </a:solidFill>
            </a:endParaRPr>
          </a:p>
          <a:p>
            <a:r>
              <a:rPr lang="fi-FI" dirty="0"/>
              <a:t>Raportoinnissa käytetty yksikkö on € / vuosi / 50 m</a:t>
            </a:r>
            <a:r>
              <a:rPr lang="fi-FI" dirty="0">
                <a:latin typeface="Calibri"/>
              </a:rPr>
              <a:t>²</a:t>
            </a:r>
            <a:r>
              <a:rPr lang="fi-FI" dirty="0"/>
              <a:t> mökki (sisältäen arvonlisäveron).</a:t>
            </a:r>
          </a:p>
          <a:p>
            <a:r>
              <a:rPr lang="fi-FI" dirty="0"/>
              <a:t>Vertailun tuottamisesta on vastannut KTI Kiinteistötieto Oy.               Mökkien vertailu toteutettiin nyt neljättä kertaa.</a:t>
            </a:r>
          </a:p>
        </p:txBody>
      </p:sp>
    </p:spTree>
    <p:extLst>
      <p:ext uri="{BB962C8B-B14F-4D97-AF65-F5344CB8AC3E}">
        <p14:creationId xmlns:p14="http://schemas.microsoft.com/office/powerpoint/2010/main" val="41433511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0" y="1"/>
            <a:ext cx="10515600" cy="861236"/>
          </a:xfrm>
        </p:spPr>
        <p:txBody>
          <a:bodyPr/>
          <a:lstStyle/>
          <a:p>
            <a:r>
              <a:rPr lang="fi-FI" dirty="0">
                <a:solidFill>
                  <a:schemeClr val="bg1"/>
                </a:solidFill>
              </a:rPr>
              <a:t>Tietosisällöt</a:t>
            </a:r>
          </a:p>
        </p:txBody>
      </p:sp>
      <p:sp>
        <p:nvSpPr>
          <p:cNvPr id="8" name="Content Placeholder 7"/>
          <p:cNvSpPr>
            <a:spLocks noGrp="1"/>
          </p:cNvSpPr>
          <p:nvPr>
            <p:ph idx="1"/>
          </p:nvPr>
        </p:nvSpPr>
        <p:spPr>
          <a:xfrm>
            <a:off x="609600" y="1222743"/>
            <a:ext cx="10972800" cy="5124893"/>
          </a:xfrm>
        </p:spPr>
        <p:txBody>
          <a:bodyPr>
            <a:normAutofit/>
          </a:bodyPr>
          <a:lstStyle/>
          <a:p>
            <a:endParaRPr lang="fi-FI" sz="2300" dirty="0"/>
          </a:p>
          <a:p>
            <a:r>
              <a:rPr lang="fi-FI" dirty="0"/>
              <a:t>Tässä raportissa tarkastellaan seuraavia kunnallisia maksuja:</a:t>
            </a:r>
          </a:p>
          <a:p>
            <a:pPr lvl="1"/>
            <a:r>
              <a:rPr lang="fi-FI" sz="2800" dirty="0"/>
              <a:t>Kiinteistövero (rakennus + tontti)</a:t>
            </a:r>
          </a:p>
          <a:p>
            <a:pPr lvl="1"/>
            <a:r>
              <a:rPr lang="fi-FI" sz="2800" dirty="0"/>
              <a:t>Sähkö</a:t>
            </a:r>
          </a:p>
          <a:p>
            <a:pPr lvl="1"/>
            <a:r>
              <a:rPr lang="fi-FI" sz="2800" dirty="0"/>
              <a:t>Jätemaksut (sekajäte, poltettava jäte tai vastaava yhdyskuntajäte + mahdollinen perus- eli ekomaksu. Biojäte kompostoidaan.)</a:t>
            </a:r>
          </a:p>
          <a:p>
            <a:pPr lvl="1"/>
            <a:endParaRPr lang="fi-FI" sz="2800" dirty="0"/>
          </a:p>
          <a:p>
            <a:pPr marL="457200" lvl="1" indent="0">
              <a:buNone/>
            </a:pPr>
            <a:r>
              <a:rPr lang="fi-FI" sz="2800" dirty="0"/>
              <a:t>Vesimaksut jätettiin vertailun ulkopuolelle, koska 80 prosentissa mökeistä ei makseta vesimaksuja (Lähde mökkibarometri 2016)</a:t>
            </a:r>
          </a:p>
        </p:txBody>
      </p:sp>
      <p:sp>
        <p:nvSpPr>
          <p:cNvPr id="4" name="TextBox 3">
            <a:extLst>
              <a:ext uri="{FF2B5EF4-FFF2-40B4-BE49-F238E27FC236}">
                <a16:creationId xmlns:a16="http://schemas.microsoft.com/office/drawing/2014/main" id="{54D48CAF-DA72-4480-A656-91FD46B14A43}"/>
              </a:ext>
            </a:extLst>
          </p:cNvPr>
          <p:cNvSpPr txBox="1"/>
          <p:nvPr/>
        </p:nvSpPr>
        <p:spPr>
          <a:xfrm>
            <a:off x="914401" y="6039293"/>
            <a:ext cx="8500188" cy="646331"/>
          </a:xfrm>
          <a:prstGeom prst="rect">
            <a:avLst/>
          </a:prstGeom>
          <a:noFill/>
        </p:spPr>
        <p:txBody>
          <a:bodyPr wrap="square" rtlCol="0">
            <a:spAutoFit/>
          </a:bodyPr>
          <a:lstStyle/>
          <a:p>
            <a:r>
              <a:rPr lang="fi-FI" dirty="0"/>
              <a:t>Kunta-/aluekohtaisesti päätettävissä </a:t>
            </a:r>
            <a:r>
              <a:rPr lang="fi-FI" dirty="0" err="1"/>
              <a:t>asumismenoissa</a:t>
            </a:r>
            <a:r>
              <a:rPr lang="fi-FI" dirty="0"/>
              <a:t> ei ole huomioitu asuntolainaa, lainan korkokuluja, asunnon vakuutuksia, vartiointia eikä korjauskustannuksia.</a:t>
            </a:r>
          </a:p>
        </p:txBody>
      </p:sp>
    </p:spTree>
    <p:extLst>
      <p:ext uri="{BB962C8B-B14F-4D97-AF65-F5344CB8AC3E}">
        <p14:creationId xmlns:p14="http://schemas.microsoft.com/office/powerpoint/2010/main" val="14713268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0" y="2"/>
            <a:ext cx="10515600" cy="712380"/>
          </a:xfrm>
        </p:spPr>
        <p:txBody>
          <a:bodyPr>
            <a:normAutofit/>
          </a:bodyPr>
          <a:lstStyle/>
          <a:p>
            <a:r>
              <a:rPr lang="fi-FI" sz="4200" dirty="0">
                <a:solidFill>
                  <a:schemeClr val="bg1"/>
                </a:solidFill>
              </a:rPr>
              <a:t>Tyyppimökin ominaisuudet</a:t>
            </a:r>
          </a:p>
        </p:txBody>
      </p:sp>
      <p:sp>
        <p:nvSpPr>
          <p:cNvPr id="8" name="Content Placeholder 7"/>
          <p:cNvSpPr>
            <a:spLocks noGrp="1"/>
          </p:cNvSpPr>
          <p:nvPr>
            <p:ph idx="1"/>
          </p:nvPr>
        </p:nvSpPr>
        <p:spPr>
          <a:xfrm>
            <a:off x="838200" y="1616148"/>
            <a:ext cx="10515600" cy="4784651"/>
          </a:xfrm>
        </p:spPr>
        <p:txBody>
          <a:bodyPr>
            <a:normAutofit/>
          </a:bodyPr>
          <a:lstStyle/>
          <a:p>
            <a:r>
              <a:rPr lang="fi-FI" sz="2400" dirty="0"/>
              <a:t>mökin koko 50 neliötä</a:t>
            </a:r>
          </a:p>
          <a:p>
            <a:r>
              <a:rPr lang="fi-FI" sz="2400" dirty="0"/>
              <a:t>35 vuotta vanha puurakennus, jossa sähkö ja sauna</a:t>
            </a:r>
          </a:p>
          <a:p>
            <a:r>
              <a:rPr lang="fi-FI" sz="2400" dirty="0"/>
              <a:t>oma tontti, 4500 neliötä</a:t>
            </a:r>
          </a:p>
          <a:p>
            <a:r>
              <a:rPr lang="fi-FI" sz="2400" dirty="0"/>
              <a:t>4 asukasta, ei talvikäyttöä</a:t>
            </a:r>
          </a:p>
          <a:p>
            <a:r>
              <a:rPr lang="fi-FI" sz="2400" dirty="0"/>
              <a:t>1 sekajäteastia 240 l, tyhjennys 3 x vuosi</a:t>
            </a:r>
          </a:p>
          <a:p>
            <a:pPr marL="228600" lvl="1">
              <a:spcBef>
                <a:spcPts val="1000"/>
              </a:spcBef>
            </a:pPr>
            <a:r>
              <a:rPr lang="fi-FI" sz="2400" dirty="0"/>
              <a:t>sähkön kulutus </a:t>
            </a:r>
            <a:r>
              <a:rPr lang="fi-FI" dirty="0"/>
              <a:t>1000</a:t>
            </a:r>
            <a:r>
              <a:rPr lang="fi-FI" dirty="0">
                <a:solidFill>
                  <a:srgbClr val="FF0000"/>
                </a:solidFill>
              </a:rPr>
              <a:t> </a:t>
            </a:r>
            <a:r>
              <a:rPr lang="fi-FI" dirty="0"/>
              <a:t>kWh/v</a:t>
            </a:r>
          </a:p>
          <a:p>
            <a:r>
              <a:rPr lang="fi-FI" sz="2400" dirty="0"/>
              <a:t>sulakekoko 3 x 25 A (yleissiirto)</a:t>
            </a:r>
          </a:p>
          <a:p>
            <a:endParaRPr lang="fi-FI" sz="2400" dirty="0"/>
          </a:p>
          <a:p>
            <a:pPr marL="0" indent="0">
              <a:buNone/>
            </a:pPr>
            <a:r>
              <a:rPr lang="fi-FI" sz="2400" dirty="0"/>
              <a:t>Ominaisuuksien määrityksessä on käytetty Mökkibarometri 2016 -julkaisua (FCG </a:t>
            </a:r>
            <a:r>
              <a:rPr lang="fi-FI" sz="2400" dirty="0" err="1"/>
              <a:t>Finnish</a:t>
            </a:r>
            <a:r>
              <a:rPr lang="fi-FI" sz="2400" dirty="0"/>
              <a:t> Consulting Group Oy) sekä Tilastokeskuksen ja Maanmittauslaitoksen tilastoja.</a:t>
            </a:r>
          </a:p>
          <a:p>
            <a:pPr marL="0" indent="0">
              <a:buNone/>
            </a:pPr>
            <a:endParaRPr lang="fi-FI" sz="2400" dirty="0"/>
          </a:p>
        </p:txBody>
      </p:sp>
    </p:spTree>
    <p:extLst>
      <p:ext uri="{BB962C8B-B14F-4D97-AF65-F5344CB8AC3E}">
        <p14:creationId xmlns:p14="http://schemas.microsoft.com/office/powerpoint/2010/main" val="12224652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Map&#10;&#10;Description automatically generated">
            <a:extLst>
              <a:ext uri="{FF2B5EF4-FFF2-40B4-BE49-F238E27FC236}">
                <a16:creationId xmlns:a16="http://schemas.microsoft.com/office/drawing/2014/main" id="{64E6F4A8-C8BD-5235-94B9-A14A1C46413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200" y="1377002"/>
            <a:ext cx="7629525" cy="5395273"/>
          </a:xfrm>
          <a:prstGeom prst="rect">
            <a:avLst/>
          </a:prstGeom>
        </p:spPr>
      </p:pic>
      <p:pic>
        <p:nvPicPr>
          <p:cNvPr id="11" name="Picture 10" descr="Map&#10;&#10;Description automatically generated">
            <a:extLst>
              <a:ext uri="{FF2B5EF4-FFF2-40B4-BE49-F238E27FC236}">
                <a16:creationId xmlns:a16="http://schemas.microsoft.com/office/drawing/2014/main" id="{2CF14878-2AC9-3E49-188C-6E5BA6C64DA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67301" y="2099780"/>
            <a:ext cx="6636010" cy="4692701"/>
          </a:xfrm>
          <a:prstGeom prst="rect">
            <a:avLst/>
          </a:prstGeom>
        </p:spPr>
      </p:pic>
      <p:sp>
        <p:nvSpPr>
          <p:cNvPr id="7" name="Title 6"/>
          <p:cNvSpPr>
            <a:spLocks noGrp="1"/>
          </p:cNvSpPr>
          <p:nvPr>
            <p:ph type="title"/>
          </p:nvPr>
        </p:nvSpPr>
        <p:spPr>
          <a:xfrm>
            <a:off x="76200" y="0"/>
            <a:ext cx="5724525" cy="838200"/>
          </a:xfrm>
        </p:spPr>
        <p:txBody>
          <a:bodyPr>
            <a:normAutofit/>
          </a:bodyPr>
          <a:lstStyle/>
          <a:p>
            <a:r>
              <a:rPr lang="fi-FI" dirty="0">
                <a:solidFill>
                  <a:schemeClr val="bg1"/>
                </a:solidFill>
              </a:rPr>
              <a:t>Vertailun kunnat kartalla</a:t>
            </a:r>
          </a:p>
        </p:txBody>
      </p:sp>
      <p:sp>
        <p:nvSpPr>
          <p:cNvPr id="2" name="TextBox 1">
            <a:extLst>
              <a:ext uri="{FF2B5EF4-FFF2-40B4-BE49-F238E27FC236}">
                <a16:creationId xmlns:a16="http://schemas.microsoft.com/office/drawing/2014/main" id="{938C1A36-81B8-42A6-9646-C6AACBAEFCF5}"/>
              </a:ext>
            </a:extLst>
          </p:cNvPr>
          <p:cNvSpPr txBox="1"/>
          <p:nvPr/>
        </p:nvSpPr>
        <p:spPr>
          <a:xfrm>
            <a:off x="5477069" y="1450912"/>
            <a:ext cx="6186196" cy="923330"/>
          </a:xfrm>
          <a:prstGeom prst="rect">
            <a:avLst/>
          </a:prstGeom>
          <a:noFill/>
        </p:spPr>
        <p:txBody>
          <a:bodyPr wrap="square" rtlCol="0">
            <a:spAutoFit/>
          </a:bodyPr>
          <a:lstStyle/>
          <a:p>
            <a:r>
              <a:rPr lang="fi-FI" dirty="0"/>
              <a:t>Kartoilla värjätty vertailussa olevat kunnat kokonaiskustannusten mukaan luokiteltuna (€/vuosi). Valkoisella pohjalla olevista kunnista tietoa ei siis ole saatavilla.</a:t>
            </a:r>
          </a:p>
        </p:txBody>
      </p:sp>
    </p:spTree>
    <p:extLst>
      <p:ext uri="{BB962C8B-B14F-4D97-AF65-F5344CB8AC3E}">
        <p14:creationId xmlns:p14="http://schemas.microsoft.com/office/powerpoint/2010/main" val="2371041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7BE6AD1-C98E-778C-F423-E7DAC573A30C}"/>
              </a:ext>
            </a:extLst>
          </p:cNvPr>
          <p:cNvPicPr>
            <a:picLocks noChangeAspect="1"/>
          </p:cNvPicPr>
          <p:nvPr/>
        </p:nvPicPr>
        <p:blipFill>
          <a:blip r:embed="rId3"/>
          <a:stretch>
            <a:fillRect/>
          </a:stretch>
        </p:blipFill>
        <p:spPr>
          <a:xfrm>
            <a:off x="88205" y="1522937"/>
            <a:ext cx="9291109" cy="5218628"/>
          </a:xfrm>
          <a:prstGeom prst="rect">
            <a:avLst/>
          </a:prstGeom>
        </p:spPr>
      </p:pic>
      <p:sp>
        <p:nvSpPr>
          <p:cNvPr id="2" name="Title 1"/>
          <p:cNvSpPr>
            <a:spLocks noGrp="1"/>
          </p:cNvSpPr>
          <p:nvPr>
            <p:ph type="title"/>
          </p:nvPr>
        </p:nvSpPr>
        <p:spPr>
          <a:xfrm>
            <a:off x="0" y="0"/>
            <a:ext cx="7949682" cy="989045"/>
          </a:xfrm>
        </p:spPr>
        <p:txBody>
          <a:bodyPr>
            <a:normAutofit/>
          </a:bodyPr>
          <a:lstStyle/>
          <a:p>
            <a:r>
              <a:rPr lang="fi-FI" sz="2400" dirty="0">
                <a:solidFill>
                  <a:schemeClr val="bg1"/>
                </a:solidFill>
              </a:rPr>
              <a:t>Vakiomuotoisen 50 m² mökin kuntakohtaiset maksut 2022</a:t>
            </a:r>
          </a:p>
        </p:txBody>
      </p:sp>
      <p:sp>
        <p:nvSpPr>
          <p:cNvPr id="5" name="TextBox 4">
            <a:extLst>
              <a:ext uri="{FF2B5EF4-FFF2-40B4-BE49-F238E27FC236}">
                <a16:creationId xmlns:a16="http://schemas.microsoft.com/office/drawing/2014/main" id="{32A73596-CAA9-4A33-A6D2-3672AB8F6361}"/>
              </a:ext>
            </a:extLst>
          </p:cNvPr>
          <p:cNvSpPr txBox="1"/>
          <p:nvPr/>
        </p:nvSpPr>
        <p:spPr>
          <a:xfrm>
            <a:off x="6216132" y="4547749"/>
            <a:ext cx="2680218" cy="738664"/>
          </a:xfrm>
          <a:prstGeom prst="rect">
            <a:avLst/>
          </a:prstGeom>
          <a:solidFill>
            <a:schemeClr val="bg1"/>
          </a:solidFill>
        </p:spPr>
        <p:txBody>
          <a:bodyPr wrap="square" rtlCol="0">
            <a:spAutoFit/>
          </a:bodyPr>
          <a:lstStyle/>
          <a:p>
            <a:r>
              <a:rPr lang="fi-FI" sz="1400" dirty="0">
                <a:latin typeface="Arial" panose="020B0604020202020204" pitchFamily="34" charset="0"/>
                <a:cs typeface="Arial" panose="020B0604020202020204" pitchFamily="34" charset="0"/>
              </a:rPr>
              <a:t>Keskimäärin kiinteistöveron osuus kustannuksista on 37 %, sähkön 59 % ja jätehuollon 4 %</a:t>
            </a:r>
          </a:p>
        </p:txBody>
      </p:sp>
      <p:sp>
        <p:nvSpPr>
          <p:cNvPr id="6" name="TextBox 5">
            <a:extLst>
              <a:ext uri="{FF2B5EF4-FFF2-40B4-BE49-F238E27FC236}">
                <a16:creationId xmlns:a16="http://schemas.microsoft.com/office/drawing/2014/main" id="{4D49B2B6-4E51-480A-930C-22DCC3920C42}"/>
              </a:ext>
            </a:extLst>
          </p:cNvPr>
          <p:cNvSpPr txBox="1"/>
          <p:nvPr/>
        </p:nvSpPr>
        <p:spPr>
          <a:xfrm>
            <a:off x="9493613" y="4140177"/>
            <a:ext cx="2437280" cy="1384995"/>
          </a:xfrm>
          <a:prstGeom prst="rect">
            <a:avLst/>
          </a:prstGeom>
          <a:noFill/>
        </p:spPr>
        <p:txBody>
          <a:bodyPr wrap="square" rtlCol="0">
            <a:spAutoFit/>
          </a:bodyPr>
          <a:lstStyle/>
          <a:p>
            <a:r>
              <a:rPr lang="fi-FI" sz="1400" dirty="0" err="1">
                <a:latin typeface="Arial" panose="020B0604020202020204" pitchFamily="34" charset="0"/>
                <a:cs typeface="Arial" panose="020B0604020202020204" pitchFamily="34" charset="0"/>
              </a:rPr>
              <a:t>Huom</a:t>
            </a:r>
            <a:r>
              <a:rPr lang="fi-FI" sz="1400" dirty="0">
                <a:latin typeface="Arial" panose="020B0604020202020204" pitchFamily="34" charset="0"/>
                <a:cs typeface="Arial" panose="020B0604020202020204" pitchFamily="34" charset="0"/>
              </a:rPr>
              <a:t>! Jätemaksuissa EI ole aluekeräysmaksua, vaan ne koostuvat astiatyhjennyksistä ja perusmaksusta (ks. tarkemmin kalvot 11-12)</a:t>
            </a:r>
          </a:p>
        </p:txBody>
      </p:sp>
      <p:sp>
        <p:nvSpPr>
          <p:cNvPr id="7" name="TextBox 6">
            <a:extLst>
              <a:ext uri="{FF2B5EF4-FFF2-40B4-BE49-F238E27FC236}">
                <a16:creationId xmlns:a16="http://schemas.microsoft.com/office/drawing/2014/main" id="{04082567-B4EC-40D7-9825-5721F3A2A5A2}"/>
              </a:ext>
            </a:extLst>
          </p:cNvPr>
          <p:cNvSpPr txBox="1"/>
          <p:nvPr/>
        </p:nvSpPr>
        <p:spPr>
          <a:xfrm>
            <a:off x="9379314" y="1622643"/>
            <a:ext cx="2610181" cy="1477328"/>
          </a:xfrm>
          <a:prstGeom prst="rect">
            <a:avLst/>
          </a:prstGeom>
          <a:noFill/>
        </p:spPr>
        <p:txBody>
          <a:bodyPr wrap="square" rtlCol="0">
            <a:spAutoFit/>
          </a:bodyPr>
          <a:lstStyle/>
          <a:p>
            <a:r>
              <a:rPr lang="fi-FI" sz="1600" dirty="0">
                <a:latin typeface="Arial" panose="020B0604020202020204" pitchFamily="34" charset="0"/>
                <a:cs typeface="Arial" panose="020B0604020202020204" pitchFamily="34" charset="0"/>
              </a:rPr>
              <a:t>Kokonaiskustannukset keskimäärin 903 €, nousua viime vuodesta 10,9 % </a:t>
            </a:r>
            <a:r>
              <a:rPr lang="fi-FI" sz="1400" dirty="0">
                <a:latin typeface="Arial" panose="020B0604020202020204" pitchFamily="34" charset="0"/>
                <a:cs typeface="Arial" panose="020B0604020202020204" pitchFamily="34" charset="0"/>
              </a:rPr>
              <a:t>(kiinteistöverot +1,9 %, sähkömaksut +17,7 %, jätemaksut +5,7 %)</a:t>
            </a:r>
          </a:p>
        </p:txBody>
      </p:sp>
    </p:spTree>
    <p:extLst>
      <p:ext uri="{BB962C8B-B14F-4D97-AF65-F5344CB8AC3E}">
        <p14:creationId xmlns:p14="http://schemas.microsoft.com/office/powerpoint/2010/main" val="15770239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0" y="1"/>
            <a:ext cx="10515600" cy="850604"/>
          </a:xfrm>
        </p:spPr>
        <p:txBody>
          <a:bodyPr/>
          <a:lstStyle/>
          <a:p>
            <a:r>
              <a:rPr lang="fi-FI" dirty="0">
                <a:solidFill>
                  <a:schemeClr val="bg1"/>
                </a:solidFill>
              </a:rPr>
              <a:t>Rakennuksen kiinteistövero</a:t>
            </a:r>
          </a:p>
        </p:txBody>
      </p:sp>
      <p:sp>
        <p:nvSpPr>
          <p:cNvPr id="8" name="Content Placeholder 7"/>
          <p:cNvSpPr>
            <a:spLocks noGrp="1"/>
          </p:cNvSpPr>
          <p:nvPr>
            <p:ph idx="1"/>
          </p:nvPr>
        </p:nvSpPr>
        <p:spPr>
          <a:xfrm>
            <a:off x="609600" y="1133476"/>
            <a:ext cx="11025674" cy="5144495"/>
          </a:xfrm>
        </p:spPr>
        <p:txBody>
          <a:bodyPr>
            <a:normAutofit/>
          </a:bodyPr>
          <a:lstStyle/>
          <a:p>
            <a:endParaRPr lang="fi-FI" dirty="0"/>
          </a:p>
          <a:p>
            <a:r>
              <a:rPr lang="fi-FI" dirty="0"/>
              <a:t>Vapaa-ajan asuntojen pinta-alan perusarvo on 546,54 euroa/m</a:t>
            </a:r>
            <a:r>
              <a:rPr lang="fi-FI" baseline="30000" dirty="0"/>
              <a:t>2</a:t>
            </a:r>
          </a:p>
          <a:p>
            <a:pPr lvl="1" fontAlgn="base"/>
            <a:r>
              <a:rPr lang="fi-FI" dirty="0"/>
              <a:t>perusarvoa korjataan rakennuksen ominaisuuksien perusteella lisäarvoilla ja alennuksilla seuraavasti:</a:t>
            </a:r>
          </a:p>
          <a:p>
            <a:pPr lvl="2" fontAlgn="base">
              <a:buFontTx/>
              <a:buChar char="-"/>
            </a:pPr>
            <a:r>
              <a:rPr lang="fi-FI" dirty="0"/>
              <a:t>kun rakennuksen pinta-ala on 50 m</a:t>
            </a:r>
            <a:r>
              <a:rPr lang="fi-FI" baseline="30000" dirty="0"/>
              <a:t>2</a:t>
            </a:r>
            <a:r>
              <a:rPr lang="fi-FI" dirty="0"/>
              <a:t>, alennus on 142,92 euroa/m</a:t>
            </a:r>
            <a:r>
              <a:rPr lang="fi-FI" baseline="30000" dirty="0"/>
              <a:t>2</a:t>
            </a:r>
          </a:p>
          <a:p>
            <a:pPr lvl="2" fontAlgn="base">
              <a:buFontTx/>
              <a:buChar char="-"/>
            </a:pPr>
            <a:r>
              <a:rPr lang="fi-FI" dirty="0"/>
              <a:t>kun rakennuksessa on sähkö, lisäarvo on 761,81 euroa</a:t>
            </a:r>
            <a:endParaRPr lang="fi-FI" baseline="30000" dirty="0"/>
          </a:p>
          <a:p>
            <a:pPr lvl="2" fontAlgn="base">
              <a:buFontTx/>
              <a:buChar char="-"/>
            </a:pPr>
            <a:r>
              <a:rPr lang="fi-FI" dirty="0"/>
              <a:t>kun rakennuksessa on sauna, lisäarvo on 905,71 euroa</a:t>
            </a:r>
          </a:p>
          <a:p>
            <a:pPr lvl="2" fontAlgn="base">
              <a:buFontTx/>
              <a:buChar char="-"/>
            </a:pPr>
            <a:endParaRPr lang="fi-FI" dirty="0"/>
          </a:p>
          <a:p>
            <a:pPr fontAlgn="base">
              <a:buFont typeface="Arial" panose="020B0604020202020204" pitchFamily="34" charset="0"/>
              <a:buChar char="•"/>
            </a:pPr>
            <a:r>
              <a:rPr lang="fi-FI" dirty="0"/>
              <a:t>Rakennuksen verotusarvo on 56,25 % näin saatavasta jälleenhankinta-arvosta (ikäalennus 1,25 %/v, kun kantava rakenne puuta).</a:t>
            </a:r>
          </a:p>
        </p:txBody>
      </p:sp>
    </p:spTree>
    <p:extLst>
      <p:ext uri="{BB962C8B-B14F-4D97-AF65-F5344CB8AC3E}">
        <p14:creationId xmlns:p14="http://schemas.microsoft.com/office/powerpoint/2010/main" val="1108214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0" y="1"/>
            <a:ext cx="10515600" cy="882502"/>
          </a:xfrm>
        </p:spPr>
        <p:txBody>
          <a:bodyPr/>
          <a:lstStyle/>
          <a:p>
            <a:r>
              <a:rPr lang="fi-FI" dirty="0">
                <a:solidFill>
                  <a:schemeClr val="bg1"/>
                </a:solidFill>
              </a:rPr>
              <a:t>Tontin kiinteistövero</a:t>
            </a:r>
          </a:p>
        </p:txBody>
      </p:sp>
      <p:sp>
        <p:nvSpPr>
          <p:cNvPr id="8" name="Content Placeholder 7"/>
          <p:cNvSpPr>
            <a:spLocks noGrp="1"/>
          </p:cNvSpPr>
          <p:nvPr>
            <p:ph idx="1"/>
          </p:nvPr>
        </p:nvSpPr>
        <p:spPr>
          <a:xfrm>
            <a:off x="609599" y="1584251"/>
            <a:ext cx="11200263" cy="4805916"/>
          </a:xfrm>
        </p:spPr>
        <p:txBody>
          <a:bodyPr>
            <a:normAutofit/>
          </a:bodyPr>
          <a:lstStyle/>
          <a:p>
            <a:r>
              <a:rPr lang="fi-FI" dirty="0"/>
              <a:t>Verohallinnolta on saatu kunnittain AO- ja AP-tonttien aluehinnat ja tapausten lukumäärät, joissa sovellettu ko. hintaa. Näistä on valittu tontit, joilla on oma ranta tai rantaoikeus. Aluehinnoista on valittu kustakin kunnasta keskimääräistä (mediaani) tai yleisintä hintatasoa edustava arvo. (AO=Erillispientalojen korttelialue, AP=Asuinpientalojen korttelialue)</a:t>
            </a:r>
          </a:p>
          <a:p>
            <a:endParaRPr lang="fi-FI" dirty="0"/>
          </a:p>
          <a:p>
            <a:r>
              <a:rPr lang="fi-FI" dirty="0"/>
              <a:t>Tontin verotusarvo 4500 m</a:t>
            </a:r>
            <a:r>
              <a:rPr lang="fi-FI" baseline="30000" dirty="0"/>
              <a:t>2 </a:t>
            </a:r>
            <a:r>
              <a:rPr lang="fi-FI" dirty="0"/>
              <a:t>tontille on tontin ns. tavoitearvo eli 75 % aluehinnasta, kun yksikkönä on euroa / tonttineliömetri.</a:t>
            </a:r>
          </a:p>
        </p:txBody>
      </p:sp>
    </p:spTree>
    <p:extLst>
      <p:ext uri="{BB962C8B-B14F-4D97-AF65-F5344CB8AC3E}">
        <p14:creationId xmlns:p14="http://schemas.microsoft.com/office/powerpoint/2010/main" val="2811771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515600" cy="935665"/>
          </a:xfrm>
        </p:spPr>
        <p:txBody>
          <a:bodyPr/>
          <a:lstStyle/>
          <a:p>
            <a:r>
              <a:rPr lang="fi-FI" dirty="0">
                <a:solidFill>
                  <a:schemeClr val="bg1"/>
                </a:solidFill>
              </a:rPr>
              <a:t>Sähkömaksut</a:t>
            </a:r>
          </a:p>
        </p:txBody>
      </p:sp>
      <p:sp>
        <p:nvSpPr>
          <p:cNvPr id="3" name="Content Placeholder 2"/>
          <p:cNvSpPr>
            <a:spLocks noGrp="1"/>
          </p:cNvSpPr>
          <p:nvPr>
            <p:ph idx="1"/>
          </p:nvPr>
        </p:nvSpPr>
        <p:spPr>
          <a:xfrm>
            <a:off x="446567" y="1562987"/>
            <a:ext cx="10283637" cy="4752753"/>
          </a:xfrm>
        </p:spPr>
        <p:txBody>
          <a:bodyPr>
            <a:normAutofit/>
          </a:bodyPr>
          <a:lstStyle/>
          <a:p>
            <a:r>
              <a:rPr lang="fi-FI" dirty="0"/>
              <a:t>Sähkön perusmaksut peritään vuoden jokaiselta kuukaudelta, vaikka kulutusta ei olisikaan.</a:t>
            </a:r>
          </a:p>
          <a:p>
            <a:endParaRPr lang="fi-FI" sz="2400" dirty="0"/>
          </a:p>
          <a:p>
            <a:r>
              <a:rPr lang="fi-FI" dirty="0"/>
              <a:t>Sähkön myyntihinnat ovat toimitusvelvollisten yhtiöiden toistaiseksi voimassa olevien yleissähkösopimusten hintoja. Jos tuotteen hinta vaihtelee vuodenajan mukaan, on käytetty 12 kuukauden keskiarvoa, jotta tarkasteluajankohta ei vääristä vertailua (kausihinnoitelluissa tuotteissa sähkön hinta on yleensä korkeampi alkuvuodesta kuin kesällä).</a:t>
            </a:r>
          </a:p>
        </p:txBody>
      </p:sp>
    </p:spTree>
    <p:extLst>
      <p:ext uri="{BB962C8B-B14F-4D97-AF65-F5344CB8AC3E}">
        <p14:creationId xmlns:p14="http://schemas.microsoft.com/office/powerpoint/2010/main" val="1623098580"/>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30387</TotalTime>
  <Words>832</Words>
  <Application>Microsoft Office PowerPoint</Application>
  <PresentationFormat>Widescreen</PresentationFormat>
  <Paragraphs>101</Paragraphs>
  <Slides>13</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Office-teema</vt:lpstr>
      <vt:lpstr>Mökkien maksut 2022</vt:lpstr>
      <vt:lpstr>Taustaa</vt:lpstr>
      <vt:lpstr>Tietosisällöt</vt:lpstr>
      <vt:lpstr>Tyyppimökin ominaisuudet</vt:lpstr>
      <vt:lpstr>Vertailun kunnat kartalla</vt:lpstr>
      <vt:lpstr>Vakiomuotoisen 50 m² mökin kuntakohtaiset maksut 2022</vt:lpstr>
      <vt:lpstr>Rakennuksen kiinteistövero</vt:lpstr>
      <vt:lpstr>Tontin kiinteistövero</vt:lpstr>
      <vt:lpstr>Sähkömaksut</vt:lpstr>
      <vt:lpstr>Sähkömaksujen erittely 2022</vt:lpstr>
      <vt:lpstr>Jätemaksut</vt:lpstr>
      <vt:lpstr>Aluekeräysmaksut</vt:lpstr>
      <vt:lpstr>Lisätietoja tutkimuksesta: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Kaija Savolainen</dc:creator>
  <cp:lastModifiedBy>Mikko Hietala</cp:lastModifiedBy>
  <cp:revision>754</cp:revision>
  <cp:lastPrinted>2019-03-11T06:43:39Z</cp:lastPrinted>
  <dcterms:created xsi:type="dcterms:W3CDTF">2014-04-23T10:13:38Z</dcterms:created>
  <dcterms:modified xsi:type="dcterms:W3CDTF">2022-05-17T13:32:34Z</dcterms:modified>
</cp:coreProperties>
</file>