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8" r:id="rId8"/>
    <p:sldId id="267" r:id="rId9"/>
    <p:sldId id="269" r:id="rId10"/>
    <p:sldId id="260" r:id="rId11"/>
    <p:sldId id="262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1">
                <a:solidFill>
                  <a:srgbClr val="00558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i-FI" noProof="0" dirty="0" err="1"/>
              <a:t>Lorem</a:t>
            </a:r>
            <a:r>
              <a:rPr lang="fi-FI" noProof="0" dirty="0"/>
              <a:t> </a:t>
            </a:r>
            <a:r>
              <a:rPr lang="fi-FI" noProof="0" dirty="0" err="1"/>
              <a:t>Ipsum</a:t>
            </a:r>
            <a:r>
              <a:rPr lang="fi-FI" noProof="0" dirty="0"/>
              <a:t> </a:t>
            </a:r>
            <a:r>
              <a:rPr lang="fi-FI" noProof="0" dirty="0" err="1"/>
              <a:t>Dolor</a:t>
            </a:r>
            <a:endParaRPr lang="fi-FI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00558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noProof="0" dirty="0" err="1"/>
              <a:t>Sed</a:t>
            </a:r>
            <a:r>
              <a:rPr lang="fi-FI" noProof="0" dirty="0"/>
              <a:t> </a:t>
            </a:r>
            <a:r>
              <a:rPr lang="fi-FI" noProof="0" dirty="0" err="1"/>
              <a:t>porta</a:t>
            </a:r>
            <a:r>
              <a:rPr lang="fi-FI" noProof="0" dirty="0"/>
              <a:t> </a:t>
            </a:r>
            <a:r>
              <a:rPr lang="fi-FI" noProof="0" dirty="0" err="1"/>
              <a:t>ullamcorper</a:t>
            </a:r>
            <a:r>
              <a:rPr lang="fi-FI" noProof="0" dirty="0"/>
              <a:t> </a:t>
            </a:r>
            <a:r>
              <a:rPr lang="fi-FI" noProof="0" dirty="0" err="1"/>
              <a:t>hendrerit</a:t>
            </a:r>
            <a:endParaRPr lang="fi-FI" noProof="0" dirty="0"/>
          </a:p>
        </p:txBody>
      </p:sp>
      <p:grpSp>
        <p:nvGrpSpPr>
          <p:cNvPr id="7" name="Group 6"/>
          <p:cNvGrpSpPr/>
          <p:nvPr/>
        </p:nvGrpSpPr>
        <p:grpSpPr>
          <a:xfrm>
            <a:off x="1" y="5990040"/>
            <a:ext cx="12641945" cy="1259847"/>
            <a:chOff x="0" y="5990039"/>
            <a:chExt cx="9481459" cy="125984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90039"/>
              <a:ext cx="9144000" cy="86796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95945" y="6157279"/>
              <a:ext cx="9285514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500" b="1" baseline="30000" noProof="1">
                  <a:solidFill>
                    <a:srgbClr val="00558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Kauppalankatu 12, 3. krs, 45100 Kouvola • Puh. (05) 311 0345  |  Reissutie 1, 52700 Mäntyharju </a:t>
              </a:r>
            </a:p>
            <a:p>
              <a:endParaRPr lang="fi-FI" sz="1500" b="1" baseline="30000" dirty="0">
                <a:solidFill>
                  <a:srgbClr val="00558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900"/>
                </a:lnSpc>
                <a:spcBef>
                  <a:spcPts val="1200"/>
                </a:spcBef>
              </a:pPr>
              <a:r>
                <a:rPr lang="fi-FI" sz="1500" b="1" baseline="30000" noProof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toimisto@kimmosalo.fi  |  Y-tunnus 0779173-0 Alv.rek.  |  Kotipaikka Kouvola</a:t>
              </a:r>
            </a:p>
            <a:p>
              <a:endParaRPr lang="fi-FI" sz="1500" b="1" baseline="30000" dirty="0">
                <a:solidFill>
                  <a:srgbClr val="00558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fi-FI" sz="15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21927" y="6356022"/>
              <a:ext cx="2492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800" b="1" dirty="0">
                  <a:solidFill>
                    <a:srgbClr val="00558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www.kimmosalo.fi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650732"/>
            <a:ext cx="3454400" cy="82299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443" y="5378073"/>
            <a:ext cx="1410668" cy="44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4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00558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i-FI" noProof="0" dirty="0" err="1"/>
              <a:t>Lorem</a:t>
            </a:r>
            <a:r>
              <a:rPr lang="fi-FI" noProof="0" dirty="0"/>
              <a:t> </a:t>
            </a:r>
            <a:r>
              <a:rPr lang="fi-FI" noProof="0" dirty="0" err="1"/>
              <a:t>Ipsum</a:t>
            </a:r>
            <a:r>
              <a:rPr lang="fi-FI" noProof="0" dirty="0"/>
              <a:t> </a:t>
            </a:r>
            <a:r>
              <a:rPr lang="fi-FI" noProof="0" dirty="0" err="1"/>
              <a:t>Dolor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rgbClr val="00558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9428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i-FI" noProof="0" dirty="0" err="1"/>
              <a:t>Lorem</a:t>
            </a:r>
            <a:r>
              <a:rPr lang="fi-FI" noProof="0" dirty="0"/>
              <a:t> </a:t>
            </a:r>
            <a:r>
              <a:rPr lang="fi-FI" noProof="0" dirty="0" err="1"/>
              <a:t>Ipsum</a:t>
            </a:r>
            <a:r>
              <a:rPr lang="fi-FI" noProof="0" dirty="0"/>
              <a:t> </a:t>
            </a:r>
            <a:r>
              <a:rPr lang="fi-FI" noProof="0" dirty="0" err="1"/>
              <a:t>Dolor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noProof="0" dirty="0" err="1"/>
              <a:t>Lorem</a:t>
            </a:r>
            <a:r>
              <a:rPr lang="fi-FI" noProof="0" dirty="0"/>
              <a:t> </a:t>
            </a:r>
            <a:r>
              <a:rPr lang="fi-FI" noProof="0" dirty="0" err="1"/>
              <a:t>Ipsum</a:t>
            </a:r>
            <a:endParaRPr lang="fi-FI" noProof="0" dirty="0"/>
          </a:p>
          <a:p>
            <a:pPr lvl="1"/>
            <a:r>
              <a:rPr lang="fi-FI" noProof="0" dirty="0"/>
              <a:t>Second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2"/>
            <a:r>
              <a:rPr lang="fi-FI" noProof="0" dirty="0"/>
              <a:t>Third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3"/>
            <a:r>
              <a:rPr lang="fi-FI" noProof="0" dirty="0" err="1"/>
              <a:t>Fourth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4"/>
            <a:r>
              <a:rPr lang="fi-FI" noProof="0" dirty="0" err="1"/>
              <a:t>Fifth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noProof="0" dirty="0" err="1"/>
              <a:t>Lorem</a:t>
            </a:r>
            <a:r>
              <a:rPr lang="fi-FI" noProof="0" dirty="0"/>
              <a:t> </a:t>
            </a:r>
            <a:r>
              <a:rPr lang="fi-FI" noProof="0" dirty="0" err="1"/>
              <a:t>Ipsum</a:t>
            </a:r>
            <a:endParaRPr lang="fi-FI" noProof="0" dirty="0"/>
          </a:p>
          <a:p>
            <a:pPr lvl="1"/>
            <a:r>
              <a:rPr lang="fi-FI" noProof="0" dirty="0"/>
              <a:t>Second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2"/>
            <a:r>
              <a:rPr lang="fi-FI" noProof="0" dirty="0"/>
              <a:t>Third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3"/>
            <a:r>
              <a:rPr lang="fi-FI" noProof="0" dirty="0" err="1"/>
              <a:t>Fourth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4"/>
            <a:r>
              <a:rPr lang="fi-FI" noProof="0" dirty="0" err="1"/>
              <a:t>Fifth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4590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Data 13"/>
          <p:cNvSpPr/>
          <p:nvPr/>
        </p:nvSpPr>
        <p:spPr>
          <a:xfrm>
            <a:off x="10615534" y="5508516"/>
            <a:ext cx="2314735" cy="42851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000"/>
              <a:gd name="connsiteY0" fmla="*/ 10000 h 10000"/>
              <a:gd name="connsiteX1" fmla="*/ 2000 w 8000"/>
              <a:gd name="connsiteY1" fmla="*/ 0 h 10000"/>
              <a:gd name="connsiteX2" fmla="*/ 6786 w 8000"/>
              <a:gd name="connsiteY2" fmla="*/ 182 h 10000"/>
              <a:gd name="connsiteX3" fmla="*/ 8000 w 8000"/>
              <a:gd name="connsiteY3" fmla="*/ 10000 h 10000"/>
              <a:gd name="connsiteX4" fmla="*/ 0 w 8000"/>
              <a:gd name="connsiteY4" fmla="*/ 10000 h 10000"/>
              <a:gd name="connsiteX0" fmla="*/ 0 w 11579"/>
              <a:gd name="connsiteY0" fmla="*/ 10000 h 10182"/>
              <a:gd name="connsiteX1" fmla="*/ 2500 w 11579"/>
              <a:gd name="connsiteY1" fmla="*/ 0 h 10182"/>
              <a:gd name="connsiteX2" fmla="*/ 8483 w 11579"/>
              <a:gd name="connsiteY2" fmla="*/ 182 h 10182"/>
              <a:gd name="connsiteX3" fmla="*/ 11579 w 11579"/>
              <a:gd name="connsiteY3" fmla="*/ 10182 h 10182"/>
              <a:gd name="connsiteX4" fmla="*/ 0 w 11579"/>
              <a:gd name="connsiteY4" fmla="*/ 10000 h 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" h="10182">
                <a:moveTo>
                  <a:pt x="0" y="10000"/>
                </a:moveTo>
                <a:lnTo>
                  <a:pt x="2500" y="0"/>
                </a:lnTo>
                <a:lnTo>
                  <a:pt x="8483" y="182"/>
                </a:lnTo>
                <a:lnTo>
                  <a:pt x="11579" y="10182"/>
                </a:lnTo>
                <a:lnTo>
                  <a:pt x="0" y="1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4" name="Flowchart: Data 13"/>
          <p:cNvSpPr/>
          <p:nvPr/>
        </p:nvSpPr>
        <p:spPr>
          <a:xfrm>
            <a:off x="-533906" y="5508516"/>
            <a:ext cx="2314735" cy="42851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000"/>
              <a:gd name="connsiteY0" fmla="*/ 10000 h 10000"/>
              <a:gd name="connsiteX1" fmla="*/ 2000 w 8000"/>
              <a:gd name="connsiteY1" fmla="*/ 0 h 10000"/>
              <a:gd name="connsiteX2" fmla="*/ 6786 w 8000"/>
              <a:gd name="connsiteY2" fmla="*/ 182 h 10000"/>
              <a:gd name="connsiteX3" fmla="*/ 8000 w 8000"/>
              <a:gd name="connsiteY3" fmla="*/ 10000 h 10000"/>
              <a:gd name="connsiteX4" fmla="*/ 0 w 8000"/>
              <a:gd name="connsiteY4" fmla="*/ 10000 h 10000"/>
              <a:gd name="connsiteX0" fmla="*/ 0 w 11579"/>
              <a:gd name="connsiteY0" fmla="*/ 10000 h 10182"/>
              <a:gd name="connsiteX1" fmla="*/ 2500 w 11579"/>
              <a:gd name="connsiteY1" fmla="*/ 0 h 10182"/>
              <a:gd name="connsiteX2" fmla="*/ 8483 w 11579"/>
              <a:gd name="connsiteY2" fmla="*/ 182 h 10182"/>
              <a:gd name="connsiteX3" fmla="*/ 11579 w 11579"/>
              <a:gd name="connsiteY3" fmla="*/ 10182 h 10182"/>
              <a:gd name="connsiteX4" fmla="*/ 0 w 11579"/>
              <a:gd name="connsiteY4" fmla="*/ 10000 h 1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" h="10182">
                <a:moveTo>
                  <a:pt x="0" y="10000"/>
                </a:moveTo>
                <a:lnTo>
                  <a:pt x="2500" y="0"/>
                </a:lnTo>
                <a:lnTo>
                  <a:pt x="8483" y="182"/>
                </a:lnTo>
                <a:lnTo>
                  <a:pt x="11579" y="10182"/>
                </a:lnTo>
                <a:lnTo>
                  <a:pt x="0" y="10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>
                <a:solidFill>
                  <a:schemeClr val="tx1"/>
                </a:solidFill>
              </a:rPr>
              <a:t>16.11.2021</a:t>
            </a:r>
            <a:endParaRPr lang="fi-FI" sz="1000" dirty="0"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noProof="0" dirty="0" err="1"/>
              <a:t>Lorem</a:t>
            </a:r>
            <a:r>
              <a:rPr lang="fi-FI" noProof="0" dirty="0"/>
              <a:t> </a:t>
            </a:r>
            <a:r>
              <a:rPr lang="fi-FI" noProof="0" dirty="0" err="1"/>
              <a:t>Ipsum</a:t>
            </a:r>
            <a:r>
              <a:rPr lang="fi-FI" noProof="0" dirty="0"/>
              <a:t> </a:t>
            </a:r>
            <a:r>
              <a:rPr lang="fi-FI" noProof="0" dirty="0" err="1"/>
              <a:t>Dolor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32B94-04A4-4D8B-B6C8-3E17C919A572}" type="datetimeFigureOut">
              <a:rPr lang="fi-FI" smtClean="0"/>
              <a:t>16.11.2021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4D55F-7860-4697-96A2-20E65AB0197A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/>
          <p:cNvGrpSpPr/>
          <p:nvPr/>
        </p:nvGrpSpPr>
        <p:grpSpPr>
          <a:xfrm>
            <a:off x="1" y="5990040"/>
            <a:ext cx="12641945" cy="1259847"/>
            <a:chOff x="0" y="5990039"/>
            <a:chExt cx="9481459" cy="125984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90039"/>
              <a:ext cx="9144000" cy="86796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95945" y="6157279"/>
              <a:ext cx="9285514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500" b="1" baseline="30000" noProof="1">
                  <a:solidFill>
                    <a:srgbClr val="00558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Kauppalankatu 12, 3. krs, 45100 Kouvola • Puh. (05) 311 0345  |  Reissutie 1, 52700 Mäntyharju</a:t>
              </a:r>
            </a:p>
            <a:p>
              <a:endParaRPr lang="fi-FI" sz="1500" b="1" baseline="30000" dirty="0">
                <a:solidFill>
                  <a:srgbClr val="00558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ts val="900"/>
                </a:lnSpc>
                <a:spcBef>
                  <a:spcPts val="1200"/>
                </a:spcBef>
              </a:pPr>
              <a:r>
                <a:rPr lang="fi-FI" sz="1500" b="1" baseline="30000" noProof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toimisto@kimmosalo.fi  |  Y-tunnus 0779173-0 Alv.rek.  |  Kotipaikka Kouvola</a:t>
              </a:r>
            </a:p>
            <a:p>
              <a:endParaRPr lang="fi-FI" sz="1500" b="1" baseline="30000" dirty="0">
                <a:solidFill>
                  <a:srgbClr val="00558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fi-FI" sz="15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21927" y="6356022"/>
              <a:ext cx="2492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800" b="1" dirty="0">
                  <a:solidFill>
                    <a:srgbClr val="00558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www.kimmosalo.fi</a:t>
              </a:r>
            </a:p>
          </p:txBody>
        </p:sp>
      </p:grpSp>
      <p:sp>
        <p:nvSpPr>
          <p:cNvPr id="12" name="Date Placeholder 15"/>
          <p:cNvSpPr txBox="1">
            <a:spLocks/>
          </p:cNvSpPr>
          <p:nvPr/>
        </p:nvSpPr>
        <p:spPr>
          <a:xfrm>
            <a:off x="261261" y="5557447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1100" dirty="0">
              <a:solidFill>
                <a:schemeClr val="tx1"/>
              </a:solidFill>
            </a:endParaRPr>
          </a:p>
          <a:p>
            <a:pPr algn="l"/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17"/>
          <p:cNvSpPr txBox="1">
            <a:spLocks/>
          </p:cNvSpPr>
          <p:nvPr/>
        </p:nvSpPr>
        <p:spPr>
          <a:xfrm>
            <a:off x="9072789" y="560183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98E8486-C140-408D-9CB6-5C3E1E0D54C9}" type="slidenum">
              <a:rPr lang="fi-FI" sz="1000" smtClean="0">
                <a:solidFill>
                  <a:schemeClr val="tx1"/>
                </a:solidFill>
              </a:rPr>
              <a:pPr algn="r"/>
              <a:t>‹#›</a:t>
            </a:fld>
            <a:endParaRPr lang="fi-FI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00558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rgbClr val="00558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http://www.kimmosalo.fi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6D2C8B-4C98-4931-997E-E0057D6E5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82887"/>
          </a:xfrm>
        </p:spPr>
        <p:txBody>
          <a:bodyPr/>
          <a:lstStyle/>
          <a:p>
            <a:r>
              <a:rPr lang="fi-FI" dirty="0"/>
              <a:t>ELÄMÄNI </a:t>
            </a:r>
            <a:br>
              <a:rPr lang="fi-FI" dirty="0"/>
            </a:br>
            <a:r>
              <a:rPr lang="fi-FI" dirty="0"/>
              <a:t>ASIAKIRJAT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8BF8ED-6660-47B7-9607-9B3137188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1500"/>
            <a:ext cx="9144000" cy="876299"/>
          </a:xfrm>
        </p:spPr>
        <p:txBody>
          <a:bodyPr/>
          <a:lstStyle/>
          <a:p>
            <a:r>
              <a:rPr lang="fi-FI" dirty="0"/>
              <a:t>Edunvalvontavaltuutus ja testamentti</a:t>
            </a:r>
          </a:p>
        </p:txBody>
      </p:sp>
    </p:spTree>
    <p:extLst>
      <p:ext uri="{BB962C8B-B14F-4D97-AF65-F5344CB8AC3E}">
        <p14:creationId xmlns:p14="http://schemas.microsoft.com/office/powerpoint/2010/main" val="2095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DCA058-2EB3-422F-8453-B3B52DA03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MUITA ASIAKIRJOJA?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ADA608-11D9-4181-9726-85C4E3773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675"/>
            <a:ext cx="10515600" cy="4351338"/>
          </a:xfrm>
        </p:spPr>
        <p:txBody>
          <a:bodyPr/>
          <a:lstStyle/>
          <a:p>
            <a:r>
              <a:rPr lang="fi-FI" dirty="0"/>
              <a:t>Lahjakirjat ja ennakkoperintö </a:t>
            </a:r>
          </a:p>
          <a:p>
            <a:endParaRPr lang="fi-FI" dirty="0"/>
          </a:p>
          <a:p>
            <a:r>
              <a:rPr lang="fi-FI" dirty="0"/>
              <a:t>Avioehto</a:t>
            </a:r>
          </a:p>
          <a:p>
            <a:pPr lvl="1"/>
            <a:r>
              <a:rPr lang="fi-FI" dirty="0"/>
              <a:t>Olemassa olevaa avioehtoa voi muuttaa yhteisellä päätöksellä, kunhan muutoksen rekisteröi myös Digi- ja väestötietovirastossa</a:t>
            </a:r>
          </a:p>
          <a:p>
            <a:pPr marL="342900" lvl="1" indent="0">
              <a:buNone/>
            </a:pPr>
            <a:endParaRPr lang="fi-FI" dirty="0"/>
          </a:p>
          <a:p>
            <a:r>
              <a:rPr lang="fi-FI" dirty="0"/>
              <a:t>Ositus ja omaisuuden erottelu</a:t>
            </a:r>
          </a:p>
          <a:p>
            <a:pPr lvl="1"/>
            <a:r>
              <a:rPr lang="fi-FI" dirty="0"/>
              <a:t>Tarvitaan käytännössä kaikista päättyneistä avioliitoista viimeistään perunkirjoituksessa.</a:t>
            </a:r>
          </a:p>
          <a:p>
            <a:pPr marL="342900" lvl="1" indent="0">
              <a:buNone/>
            </a:pPr>
            <a:endParaRPr lang="fi-FI" dirty="0"/>
          </a:p>
          <a:p>
            <a:r>
              <a:rPr lang="fi-FI" dirty="0"/>
              <a:t>Sopimus lasten asumisesta, huollosta, tapaamisoikeudesta ja elatuksesta </a:t>
            </a:r>
          </a:p>
          <a:p>
            <a:pPr lvl="1"/>
            <a:r>
              <a:rPr lang="fi-FI" dirty="0"/>
              <a:t>Kirjallisesti?</a:t>
            </a:r>
          </a:p>
          <a:p>
            <a:pPr lvl="1"/>
            <a:r>
              <a:rPr lang="fi-FI" dirty="0"/>
              <a:t>Sosiaalitoimen vahvistus </a:t>
            </a:r>
          </a:p>
        </p:txBody>
      </p:sp>
    </p:spTree>
    <p:extLst>
      <p:ext uri="{BB962C8B-B14F-4D97-AF65-F5344CB8AC3E}">
        <p14:creationId xmlns:p14="http://schemas.microsoft.com/office/powerpoint/2010/main" val="3583195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F6ABE6-B903-4848-AC99-8C80886D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85AB78B2-7CE6-4213-B244-486CFDB5C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95425"/>
            <a:ext cx="5181600" cy="4681538"/>
          </a:xfrm>
        </p:spPr>
        <p:txBody>
          <a:bodyPr/>
          <a:lstStyle/>
          <a:p>
            <a:r>
              <a:rPr lang="fi-FI" dirty="0"/>
              <a:t>OTM, DI Emmi Hasu</a:t>
            </a:r>
          </a:p>
          <a:p>
            <a:endParaRPr lang="fi-FI" dirty="0"/>
          </a:p>
          <a:p>
            <a:r>
              <a:rPr lang="fi-FI" dirty="0"/>
              <a:t>EVV kahdelle ja testamentti yhteensä 550 euroa.</a:t>
            </a:r>
          </a:p>
          <a:p>
            <a:r>
              <a:rPr lang="fi-FI" dirty="0"/>
              <a:t>Koodi: OKY2021 </a:t>
            </a:r>
          </a:p>
          <a:p>
            <a:r>
              <a:rPr lang="fi-FI" dirty="0"/>
              <a:t>Aika: 23.12.2021</a:t>
            </a:r>
          </a:p>
          <a:p>
            <a:endParaRPr lang="fi-FI" dirty="0"/>
          </a:p>
          <a:p>
            <a:r>
              <a:rPr lang="fi-FI" dirty="0"/>
              <a:t>Yhteydenotto yhteydenottolomakkeella (</a:t>
            </a:r>
            <a:r>
              <a:rPr lang="fi-FI" dirty="0">
                <a:hlinkClick r:id="rId2"/>
              </a:rPr>
              <a:t>www.kimmosalo.fi</a:t>
            </a:r>
            <a:r>
              <a:rPr lang="fi-FI" dirty="0"/>
              <a:t>), puhelimitse tai sähköpostitse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FD9BF2D-A571-41A0-AF28-47A9D62F24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11" name="Kuva 10" descr="Kuva, joka sisältää kohteen puu, henkilö, ulko, mies&#10;&#10;Kuvaus luotu automaattisesti">
            <a:extLst>
              <a:ext uri="{FF2B5EF4-FFF2-40B4-BE49-F238E27FC236}">
                <a16:creationId xmlns:a16="http://schemas.microsoft.com/office/drawing/2014/main" id="{765C70D6-9F1C-4D07-BE5B-8AAF9BE30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962" y="1495425"/>
            <a:ext cx="3422826" cy="338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7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FB5949-2FA3-42F7-8487-9D2977544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EROA?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9BD4B9-0D46-4CD4-A3F0-B5FD7E5F0F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Edunvalvontavaltuutus</a:t>
            </a:r>
          </a:p>
          <a:p>
            <a:endParaRPr lang="fi-FI" dirty="0"/>
          </a:p>
          <a:p>
            <a:pPr lvl="1"/>
            <a:r>
              <a:rPr lang="fi-FI" dirty="0"/>
              <a:t>Elinaikana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Kuka päättää raha- ja hoitoasioistani, kun en enää itse siihen pysty?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A5B816A-DCFB-4878-A010-583D2BA573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Testamentti</a:t>
            </a:r>
          </a:p>
          <a:p>
            <a:endParaRPr lang="fi-FI" dirty="0"/>
          </a:p>
          <a:p>
            <a:pPr lvl="1"/>
            <a:r>
              <a:rPr lang="fi-FI" dirty="0"/>
              <a:t>Kuoleman varalle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Mitä haluan, että varallisuudelleni tapahtuu, kun en ole sitä enää itse käyttämässä?</a:t>
            </a:r>
          </a:p>
        </p:txBody>
      </p:sp>
    </p:spTree>
    <p:extLst>
      <p:ext uri="{BB962C8B-B14F-4D97-AF65-F5344CB8AC3E}">
        <p14:creationId xmlns:p14="http://schemas.microsoft.com/office/powerpoint/2010/main" val="1116073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340B86-7B86-45EC-9276-F040D732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EROA?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BCA2B0-00AC-4B92-A0B6-A3B7971D0B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Edunvalvonta holhoustoimilain perusteella</a:t>
            </a:r>
          </a:p>
          <a:p>
            <a:pPr marL="0" indent="0">
              <a:buNone/>
            </a:pPr>
            <a:endParaRPr lang="fi-FI" dirty="0"/>
          </a:p>
          <a:p>
            <a:pPr lvl="1"/>
            <a:r>
              <a:rPr lang="fi-FI" dirty="0"/>
              <a:t>Yhteiskunta huolehtii, mutta itse et saa enää vaikuttaa siihen, kuka asioitasi hoitaa tai miten niitä hoidetaan.</a:t>
            </a:r>
          </a:p>
          <a:p>
            <a:pPr lvl="1"/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9ACA1C0-B2F4-4FF9-AB61-AEFAAB08A3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Edunvalvontavaltuutus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lvl="1"/>
            <a:r>
              <a:rPr lang="fi-FI" dirty="0"/>
              <a:t>Tiedonantovelvollisuus</a:t>
            </a:r>
          </a:p>
          <a:p>
            <a:pPr lvl="1"/>
            <a:r>
              <a:rPr lang="fi-FI" dirty="0"/>
              <a:t>Lahjoitukset</a:t>
            </a:r>
          </a:p>
          <a:p>
            <a:pPr lvl="1"/>
            <a:r>
              <a:rPr lang="fi-FI" dirty="0"/>
              <a:t>Omaisuuden myynti</a:t>
            </a:r>
          </a:p>
          <a:p>
            <a:pPr lvl="1"/>
            <a:r>
              <a:rPr lang="fi-FI" dirty="0"/>
              <a:t>Ei vuositilejä: vain alku- ja lopputilit</a:t>
            </a:r>
          </a:p>
        </p:txBody>
      </p:sp>
    </p:spTree>
    <p:extLst>
      <p:ext uri="{BB962C8B-B14F-4D97-AF65-F5344CB8AC3E}">
        <p14:creationId xmlns:p14="http://schemas.microsoft.com/office/powerpoint/2010/main" val="126743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B8D066-02D3-41DD-A41E-98D71C475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TESTAMENTTI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07AE0F-B061-4874-9F22-5034D797B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Erilaisia testamenttityyppejä</a:t>
            </a:r>
          </a:p>
          <a:p>
            <a:pPr lvl="1"/>
            <a:r>
              <a:rPr lang="fi-FI" dirty="0"/>
              <a:t>Hallintaoikeus</a:t>
            </a:r>
          </a:p>
          <a:p>
            <a:pPr lvl="1"/>
            <a:r>
              <a:rPr lang="fi-FI" dirty="0"/>
              <a:t>Omistusoikeus</a:t>
            </a:r>
          </a:p>
          <a:p>
            <a:pPr lvl="1"/>
            <a:r>
              <a:rPr lang="fi-FI" dirty="0" err="1"/>
              <a:t>Toissijaismääräykset</a:t>
            </a: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r>
              <a:rPr lang="fi-FI" dirty="0"/>
              <a:t>Ilman testamenttiakin selviää…</a:t>
            </a:r>
          </a:p>
          <a:p>
            <a:pPr lvl="1"/>
            <a:r>
              <a:rPr lang="fi-FI" dirty="0"/>
              <a:t>…mutta oletko varma, kenelle perintösi on tällä hetkellä menossa?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marL="342900" lvl="1" indent="0">
              <a:buNone/>
            </a:pPr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881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BAC1D9-5F6E-4E04-9A7A-4B3DA23F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TESTAMENTTI: lapset ja puoliso (1/4)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D985F6-FCE3-4CCD-9312-B562A6507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643438"/>
          </a:xfrm>
        </p:spPr>
        <p:txBody>
          <a:bodyPr>
            <a:normAutofit/>
          </a:bodyPr>
          <a:lstStyle/>
          <a:p>
            <a:r>
              <a:rPr lang="fi-FI" dirty="0"/>
              <a:t>Lapset ja puoliso: ei testamenttia, avio-oikeus</a:t>
            </a:r>
          </a:p>
          <a:p>
            <a:endParaRPr lang="fi-FI" dirty="0"/>
          </a:p>
          <a:p>
            <a:pPr lvl="1"/>
            <a:r>
              <a:rPr lang="fi-FI" dirty="0"/>
              <a:t>Ellei testamenttia ole, puoliso ei </a:t>
            </a:r>
            <a:r>
              <a:rPr lang="fi-FI" i="1" dirty="0"/>
              <a:t>peri</a:t>
            </a:r>
            <a:r>
              <a:rPr lang="fi-FI" dirty="0"/>
              <a:t>, mutta mikäli puolisoilla ei ole poissulkevaa avioehtoa, voi puolisolla olla oikeus osituksessa </a:t>
            </a:r>
            <a:r>
              <a:rPr lang="fi-FI" i="1" dirty="0"/>
              <a:t>tasinkoon</a:t>
            </a:r>
          </a:p>
          <a:p>
            <a:pPr lvl="1"/>
            <a:endParaRPr lang="fi-FI" i="1" dirty="0"/>
          </a:p>
          <a:p>
            <a:pPr lvl="1"/>
            <a:r>
              <a:rPr lang="fi-FI" i="1" dirty="0"/>
              <a:t>Esim. 	</a:t>
            </a:r>
            <a:r>
              <a:rPr lang="fi-FI" dirty="0"/>
              <a:t>Antin omaisuus  100.000</a:t>
            </a:r>
          </a:p>
          <a:p>
            <a:pPr marL="342900" lvl="1" indent="0">
              <a:buNone/>
            </a:pPr>
            <a:r>
              <a:rPr lang="fi-FI" dirty="0"/>
              <a:t>		Katjan omaisuus 40.000</a:t>
            </a:r>
          </a:p>
          <a:p>
            <a:pPr marL="342900" lvl="1" indent="0">
              <a:buNone/>
            </a:pPr>
            <a:r>
              <a:rPr lang="fi-FI" dirty="0"/>
              <a:t>		Kaksi yhteistä lasta, Antti kuolee.</a:t>
            </a:r>
          </a:p>
          <a:p>
            <a:pPr marL="342900" lvl="1" indent="0">
              <a:buNone/>
            </a:pPr>
            <a:endParaRPr lang="fi-FI" dirty="0"/>
          </a:p>
          <a:p>
            <a:pPr lvl="1"/>
            <a:r>
              <a:rPr lang="fi-FI" i="1" dirty="0"/>
              <a:t>Ositus: </a:t>
            </a:r>
            <a:r>
              <a:rPr lang="fi-FI" dirty="0"/>
              <a:t>	Ositettava omaisuus yht. 140.000 euroa</a:t>
            </a:r>
          </a:p>
          <a:p>
            <a:pPr marL="342900" lvl="1" indent="0">
              <a:buNone/>
            </a:pPr>
            <a:r>
              <a:rPr lang="fi-FI" dirty="0"/>
              <a:t>		Katja saa </a:t>
            </a:r>
            <a:r>
              <a:rPr lang="fi-FI" i="1" dirty="0"/>
              <a:t>tasinkoa</a:t>
            </a:r>
            <a:r>
              <a:rPr lang="fi-FI" dirty="0"/>
              <a:t> 30.000 euroa</a:t>
            </a:r>
          </a:p>
          <a:p>
            <a:pPr marL="342900" lvl="1" indent="0">
              <a:buNone/>
            </a:pPr>
            <a:r>
              <a:rPr lang="fi-FI" dirty="0"/>
              <a:t>		Kumpikin lapsi saa </a:t>
            </a:r>
            <a:r>
              <a:rPr lang="fi-FI" i="1" dirty="0"/>
              <a:t>perintönä</a:t>
            </a:r>
            <a:r>
              <a:rPr lang="fi-FI" dirty="0"/>
              <a:t> 35.000 euroa (eli puolet Antin omaisuudesta tasingon maksun 			jälkeen)</a:t>
            </a:r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220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BAC1D9-5F6E-4E04-9A7A-4B3DA23F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TESTAMENTTI: lapset ja puoliso (2/4)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D985F6-FCE3-4CCD-9312-B562A6507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643438"/>
          </a:xfrm>
        </p:spPr>
        <p:txBody>
          <a:bodyPr>
            <a:normAutofit/>
          </a:bodyPr>
          <a:lstStyle/>
          <a:p>
            <a:r>
              <a:rPr lang="fi-FI" dirty="0"/>
              <a:t>Lapset ja puoliso: ei testamenttia, ei avio-oikeutta</a:t>
            </a:r>
          </a:p>
          <a:p>
            <a:endParaRPr lang="fi-FI" dirty="0"/>
          </a:p>
          <a:p>
            <a:pPr lvl="1"/>
            <a:r>
              <a:rPr lang="fi-FI" dirty="0"/>
              <a:t>Puoliso ei peri, eikä saa tasinkoa: omaisuus erotellaan ja kumpikin pitää itsellään omansa.</a:t>
            </a:r>
          </a:p>
          <a:p>
            <a:pPr marL="342900" lvl="1" indent="0">
              <a:buNone/>
            </a:pPr>
            <a:endParaRPr lang="fi-FI" i="1" dirty="0"/>
          </a:p>
          <a:p>
            <a:pPr marL="342900" lvl="1" indent="0">
              <a:buNone/>
            </a:pPr>
            <a:endParaRPr lang="fi-FI" i="1" dirty="0"/>
          </a:p>
          <a:p>
            <a:pPr lvl="1"/>
            <a:r>
              <a:rPr lang="fi-FI" i="1" dirty="0"/>
              <a:t>Esim. 	</a:t>
            </a:r>
            <a:r>
              <a:rPr lang="fi-FI" dirty="0"/>
              <a:t>Antin omaisuus  100.000</a:t>
            </a:r>
          </a:p>
          <a:p>
            <a:pPr marL="342900" lvl="1" indent="0">
              <a:buNone/>
            </a:pPr>
            <a:r>
              <a:rPr lang="fi-FI" dirty="0"/>
              <a:t>		Katjan omaisuus 40.000</a:t>
            </a:r>
          </a:p>
          <a:p>
            <a:pPr marL="342900" lvl="1" indent="0">
              <a:buNone/>
            </a:pPr>
            <a:r>
              <a:rPr lang="fi-FI" dirty="0"/>
              <a:t>		Kaksi yhteistä lasta, Antti kuolee.</a:t>
            </a:r>
          </a:p>
          <a:p>
            <a:pPr marL="342900" lvl="1" indent="0">
              <a:buNone/>
            </a:pPr>
            <a:endParaRPr lang="fi-FI" dirty="0"/>
          </a:p>
          <a:p>
            <a:pPr lvl="1"/>
            <a:r>
              <a:rPr lang="fi-FI" i="1" dirty="0"/>
              <a:t>Omaisuuden erottelu:</a:t>
            </a:r>
          </a:p>
          <a:p>
            <a:pPr lvl="1"/>
            <a:endParaRPr lang="fi-FI" i="1" dirty="0"/>
          </a:p>
          <a:p>
            <a:pPr marL="342900" lvl="1" indent="0">
              <a:buNone/>
            </a:pPr>
            <a:r>
              <a:rPr lang="fi-FI" dirty="0"/>
              <a:t>		Katja pitää itsellään oman omaisuutensa eli 40.000 euroa </a:t>
            </a:r>
          </a:p>
          <a:p>
            <a:pPr marL="342900" lvl="1" indent="0">
              <a:buNone/>
            </a:pPr>
            <a:r>
              <a:rPr lang="fi-FI" dirty="0"/>
              <a:t>		Kumpikin lapsi saa </a:t>
            </a:r>
            <a:r>
              <a:rPr lang="fi-FI" i="1" dirty="0"/>
              <a:t>perintönä</a:t>
            </a:r>
            <a:r>
              <a:rPr lang="fi-FI" dirty="0"/>
              <a:t> 50.000 euroa (eli puolet Antin omaisuudesta)</a:t>
            </a:r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429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BAC1D9-5F6E-4E04-9A7A-4B3DA23F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TESTAMENTTI: lapset ja puoliso (3/4)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D985F6-FCE3-4CCD-9312-B562A6507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643438"/>
          </a:xfrm>
        </p:spPr>
        <p:txBody>
          <a:bodyPr>
            <a:normAutofit/>
          </a:bodyPr>
          <a:lstStyle/>
          <a:p>
            <a:r>
              <a:rPr lang="fi-FI" dirty="0"/>
              <a:t>Lapset ja puoliso: testamentti puolisolle, avio-oikeus</a:t>
            </a:r>
          </a:p>
          <a:p>
            <a:pPr lvl="1"/>
            <a:r>
              <a:rPr lang="fi-FI" dirty="0"/>
              <a:t>Puoliso saa </a:t>
            </a:r>
            <a:r>
              <a:rPr lang="fi-FI" i="1" dirty="0"/>
              <a:t>tasinkoa </a:t>
            </a:r>
            <a:r>
              <a:rPr lang="fi-FI" dirty="0"/>
              <a:t>ja </a:t>
            </a:r>
            <a:r>
              <a:rPr lang="fi-FI" i="1" dirty="0"/>
              <a:t>perintöä.</a:t>
            </a:r>
          </a:p>
          <a:p>
            <a:pPr lvl="1"/>
            <a:endParaRPr lang="fi-FI" i="1" dirty="0"/>
          </a:p>
          <a:p>
            <a:pPr lvl="1"/>
            <a:r>
              <a:rPr lang="fi-FI" i="1" dirty="0"/>
              <a:t>Esim. 	</a:t>
            </a:r>
            <a:r>
              <a:rPr lang="fi-FI" dirty="0"/>
              <a:t>Antin omaisuus  100.000</a:t>
            </a:r>
          </a:p>
          <a:p>
            <a:pPr marL="342900" lvl="1" indent="0">
              <a:buNone/>
            </a:pPr>
            <a:r>
              <a:rPr lang="fi-FI" dirty="0"/>
              <a:t>		Katjan omaisuus 40.000</a:t>
            </a:r>
          </a:p>
          <a:p>
            <a:pPr marL="342900" lvl="1" indent="0">
              <a:buNone/>
            </a:pPr>
            <a:r>
              <a:rPr lang="fi-FI" dirty="0"/>
              <a:t>		Kaksi yhteistä lasta, Antti kuolee.</a:t>
            </a:r>
          </a:p>
          <a:p>
            <a:pPr marL="342900" lvl="1" indent="0">
              <a:buNone/>
            </a:pPr>
            <a:endParaRPr lang="fi-FI" dirty="0"/>
          </a:p>
          <a:p>
            <a:pPr lvl="1"/>
            <a:r>
              <a:rPr lang="fi-FI" i="1" dirty="0"/>
              <a:t>Ositus: </a:t>
            </a:r>
            <a:r>
              <a:rPr lang="fi-FI" dirty="0"/>
              <a:t>	Ositettava omaisuus yht. 140.000 euroa</a:t>
            </a:r>
          </a:p>
          <a:p>
            <a:pPr marL="342900" lvl="1" indent="0">
              <a:buNone/>
            </a:pPr>
            <a:r>
              <a:rPr lang="fi-FI" dirty="0"/>
              <a:t>		Katja saa </a:t>
            </a:r>
            <a:r>
              <a:rPr lang="fi-FI" i="1" dirty="0"/>
              <a:t>tasinkoa</a:t>
            </a:r>
            <a:r>
              <a:rPr lang="fi-FI" dirty="0"/>
              <a:t> 30.000 euroa</a:t>
            </a:r>
          </a:p>
          <a:p>
            <a:pPr marL="342900" lvl="1" indent="0">
              <a:buNone/>
            </a:pPr>
            <a:endParaRPr lang="fi-FI" dirty="0"/>
          </a:p>
          <a:p>
            <a:pPr marL="342900" lvl="1" indent="0">
              <a:buNone/>
            </a:pPr>
            <a:r>
              <a:rPr lang="fi-FI" dirty="0"/>
              <a:t>		Perintönä jaettava omaisuus 70.000 euroa, josta Katjalle ainakin puolet eli 35.000 euroa.</a:t>
            </a:r>
          </a:p>
          <a:p>
            <a:pPr marL="342900" lvl="1" indent="0">
              <a:buNone/>
            </a:pPr>
            <a:r>
              <a:rPr lang="fi-FI" dirty="0"/>
              <a:t>		</a:t>
            </a:r>
            <a:r>
              <a:rPr lang="fi-FI" i="1" dirty="0"/>
              <a:t>Lapsilla on oikeus lakiosaan </a:t>
            </a:r>
            <a:r>
              <a:rPr lang="fi-FI" dirty="0"/>
              <a:t>eli 35.000 euroa jaetaan joko lasten kesken tai se menee Katjalle, jos 		lapset eivät vaadi lakiosaa. </a:t>
            </a:r>
          </a:p>
        </p:txBody>
      </p:sp>
    </p:spTree>
    <p:extLst>
      <p:ext uri="{BB962C8B-B14F-4D97-AF65-F5344CB8AC3E}">
        <p14:creationId xmlns:p14="http://schemas.microsoft.com/office/powerpoint/2010/main" val="3025552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BAC1D9-5F6E-4E04-9A7A-4B3DA23F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TESTAMENTTI: lapset ja puoliso (4/4)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D985F6-FCE3-4CCD-9312-B562A6507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643438"/>
          </a:xfrm>
        </p:spPr>
        <p:txBody>
          <a:bodyPr>
            <a:normAutofit/>
          </a:bodyPr>
          <a:lstStyle/>
          <a:p>
            <a:r>
              <a:rPr lang="fi-FI" dirty="0"/>
              <a:t>Lapset ja puoliso: testamentti puolisolle, ei avio-oikeutta</a:t>
            </a:r>
          </a:p>
          <a:p>
            <a:pPr lvl="1"/>
            <a:r>
              <a:rPr lang="fi-FI" dirty="0"/>
              <a:t>Puoliso perii testamentin perusteella, mutta ei saa tasinkoa. </a:t>
            </a:r>
            <a:endParaRPr lang="fi-FI" i="1" dirty="0"/>
          </a:p>
          <a:p>
            <a:pPr marL="342900" lvl="1" indent="0">
              <a:buNone/>
            </a:pPr>
            <a:endParaRPr lang="fi-FI" i="1" dirty="0"/>
          </a:p>
          <a:p>
            <a:pPr lvl="1"/>
            <a:r>
              <a:rPr lang="fi-FI" i="1" dirty="0"/>
              <a:t>Esim. 	</a:t>
            </a:r>
            <a:r>
              <a:rPr lang="fi-FI" dirty="0"/>
              <a:t>Antin omaisuus  100.000</a:t>
            </a:r>
          </a:p>
          <a:p>
            <a:pPr marL="342900" lvl="1" indent="0">
              <a:buNone/>
            </a:pPr>
            <a:r>
              <a:rPr lang="fi-FI" dirty="0"/>
              <a:t>		Katjan omaisuus 40.000</a:t>
            </a:r>
          </a:p>
          <a:p>
            <a:pPr marL="342900" lvl="1" indent="0">
              <a:buNone/>
            </a:pPr>
            <a:r>
              <a:rPr lang="fi-FI" dirty="0"/>
              <a:t>		Kaksi yhteistä lasta, Antti kuolee.</a:t>
            </a:r>
          </a:p>
          <a:p>
            <a:pPr marL="342900" lvl="1" indent="0">
              <a:buNone/>
            </a:pPr>
            <a:endParaRPr lang="fi-FI" dirty="0"/>
          </a:p>
          <a:p>
            <a:pPr lvl="1"/>
            <a:r>
              <a:rPr lang="fi-FI" i="1" dirty="0"/>
              <a:t>Omaisuuden erottelu ja perinnönjako:</a:t>
            </a:r>
          </a:p>
          <a:p>
            <a:pPr lvl="1"/>
            <a:endParaRPr lang="fi-FI" i="1" dirty="0"/>
          </a:p>
          <a:p>
            <a:pPr marL="342900" lvl="1" indent="0">
              <a:buNone/>
            </a:pPr>
            <a:r>
              <a:rPr lang="fi-FI" dirty="0"/>
              <a:t>		Katja pitää itsellään oman omaisuutensa eli 40.000 euroa. </a:t>
            </a:r>
          </a:p>
          <a:p>
            <a:pPr marL="342900" lvl="1" indent="0">
              <a:buNone/>
            </a:pPr>
            <a:r>
              <a:rPr lang="fi-FI" dirty="0"/>
              <a:t>		Katja saa testamentin perusteella perintönä 50.000 euroa.</a:t>
            </a:r>
          </a:p>
          <a:p>
            <a:pPr marL="342900" lvl="1" indent="0">
              <a:buNone/>
            </a:pPr>
            <a:r>
              <a:rPr lang="fi-FI" dirty="0"/>
              <a:t>		Lapsilla on oikeus lakiosaan. Jos lapset vaativat lakiosan, kumpikin lapsi saa </a:t>
            </a:r>
            <a:r>
              <a:rPr lang="fi-FI" i="1" dirty="0"/>
              <a:t>perintönä</a:t>
            </a:r>
            <a:r>
              <a:rPr lang="fi-FI" dirty="0"/>
              <a:t> 50.000 			euroa.</a:t>
            </a:r>
          </a:p>
        </p:txBody>
      </p:sp>
    </p:spTree>
    <p:extLst>
      <p:ext uri="{BB962C8B-B14F-4D97-AF65-F5344CB8AC3E}">
        <p14:creationId xmlns:p14="http://schemas.microsoft.com/office/powerpoint/2010/main" val="425705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14AB87-EEE5-4E86-B69A-57C7C2DE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YHTEENVETO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0775A012-87EF-4C4E-9D04-E886DAD29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120996"/>
              </p:ext>
            </p:extLst>
          </p:nvPr>
        </p:nvGraphicFramePr>
        <p:xfrm>
          <a:off x="838200" y="1366837"/>
          <a:ext cx="10515600" cy="412432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85925">
                  <a:extLst>
                    <a:ext uri="{9D8B030D-6E8A-4147-A177-3AD203B41FA5}">
                      <a16:colId xmlns:a16="http://schemas.microsoft.com/office/drawing/2014/main" val="4104791251"/>
                    </a:ext>
                  </a:extLst>
                </a:gridCol>
                <a:gridCol w="3571875">
                  <a:extLst>
                    <a:ext uri="{9D8B030D-6E8A-4147-A177-3AD203B41FA5}">
                      <a16:colId xmlns:a16="http://schemas.microsoft.com/office/drawing/2014/main" val="130842377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8537131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76826927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endParaRPr lang="fi-FI" sz="1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Puoliso / Katja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Lapsi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Lapsi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9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1</a:t>
                      </a:r>
                    </a:p>
                    <a:p>
                      <a:r>
                        <a:rPr lang="fi-FI" sz="18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Ei testamenttia, avio-oikeus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TASINKO     30.000 </a:t>
                      </a: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PERINTÖ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35.000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35.000</a:t>
                      </a:r>
                    </a:p>
                    <a:p>
                      <a:endParaRPr lang="fi-FI" sz="1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154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2 </a:t>
                      </a:r>
                    </a:p>
                    <a:p>
                      <a:r>
                        <a:rPr lang="fi-FI" sz="18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Ei testamenttia, ei avio-oikeutta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TASINKO         -</a:t>
                      </a: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PERINTÖ         -</a:t>
                      </a:r>
                    </a:p>
                    <a:p>
                      <a:endParaRPr lang="fi-FI" sz="1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50.000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407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3</a:t>
                      </a:r>
                    </a:p>
                    <a:p>
                      <a:r>
                        <a:rPr lang="fi-FI" sz="18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Testamentti, avio-oikeus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TASINKO    30.000</a:t>
                      </a: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PERINTÖ   35.000-70.000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0 – 35.000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0 – 35.000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240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4</a:t>
                      </a: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Testamentti, ei avio-oikeutta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TASINKO       -</a:t>
                      </a: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PERINTÖ   50.000-100.000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0 – 25.000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>
                        <a:latin typeface="Garamond" panose="02020404030301010803" pitchFamily="18" charset="0"/>
                      </a:endParaRPr>
                    </a:p>
                    <a:p>
                      <a:r>
                        <a:rPr lang="fi-FI" sz="1800" dirty="0">
                          <a:latin typeface="Garamond" panose="02020404030301010803" pitchFamily="18" charset="0"/>
                        </a:rPr>
                        <a:t>0 – 25.000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36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3524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mmosalo_ppt2017.potx" id="{4B580B97-D350-4B26-A884-D8C041C94A0E}" vid="{70C821CF-FB8F-48E2-91BE-84CF0E329F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611</Words>
  <Application>Microsoft Office PowerPoint</Application>
  <PresentationFormat>Laajakuva</PresentationFormat>
  <Paragraphs>145</Paragraphs>
  <Slides>11</Slides>
  <Notes>0</Notes>
  <HiddenSlides>5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Garamond</vt:lpstr>
      <vt:lpstr>Times New Roman</vt:lpstr>
      <vt:lpstr>1_Office-teema</vt:lpstr>
      <vt:lpstr>ELÄMÄNI  ASIAKIRJAT</vt:lpstr>
      <vt:lpstr>MITÄ EROA?</vt:lpstr>
      <vt:lpstr>MITÄ EROA?</vt:lpstr>
      <vt:lpstr>TESTAMENTTI</vt:lpstr>
      <vt:lpstr>TESTAMENTTI: lapset ja puoliso (1/4)</vt:lpstr>
      <vt:lpstr>TESTAMENTTI: lapset ja puoliso (2/4)</vt:lpstr>
      <vt:lpstr>TESTAMENTTI: lapset ja puoliso (3/4)</vt:lpstr>
      <vt:lpstr>TESTAMENTTI: lapset ja puoliso (4/4)</vt:lpstr>
      <vt:lpstr>YHTEENVETO</vt:lpstr>
      <vt:lpstr>MITÄ MUITA ASIAKIRJOJA?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Samuli Nieminen</dc:creator>
  <cp:lastModifiedBy>Emmi Hasu</cp:lastModifiedBy>
  <cp:revision>14</cp:revision>
  <dcterms:created xsi:type="dcterms:W3CDTF">2020-08-18T12:54:50Z</dcterms:created>
  <dcterms:modified xsi:type="dcterms:W3CDTF">2021-11-16T14:56:11Z</dcterms:modified>
</cp:coreProperties>
</file>