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4"/>
  </p:notesMasterIdLst>
  <p:handoutMasterIdLst>
    <p:handoutMasterId r:id="rId45"/>
  </p:handoutMasterIdLst>
  <p:sldIdLst>
    <p:sldId id="433" r:id="rId5"/>
    <p:sldId id="457" r:id="rId6"/>
    <p:sldId id="469" r:id="rId7"/>
    <p:sldId id="468" r:id="rId8"/>
    <p:sldId id="463" r:id="rId9"/>
    <p:sldId id="464" r:id="rId10"/>
    <p:sldId id="467" r:id="rId11"/>
    <p:sldId id="465" r:id="rId12"/>
    <p:sldId id="453" r:id="rId13"/>
    <p:sldId id="458" r:id="rId14"/>
    <p:sldId id="460" r:id="rId15"/>
    <p:sldId id="461" r:id="rId16"/>
    <p:sldId id="462" r:id="rId17"/>
    <p:sldId id="459" r:id="rId18"/>
    <p:sldId id="405" r:id="rId19"/>
    <p:sldId id="451" r:id="rId20"/>
    <p:sldId id="403" r:id="rId21"/>
    <p:sldId id="452" r:id="rId22"/>
    <p:sldId id="407" r:id="rId23"/>
    <p:sldId id="455" r:id="rId24"/>
    <p:sldId id="435" r:id="rId25"/>
    <p:sldId id="363" r:id="rId26"/>
    <p:sldId id="440" r:id="rId27"/>
    <p:sldId id="386" r:id="rId28"/>
    <p:sldId id="379" r:id="rId29"/>
    <p:sldId id="266" r:id="rId30"/>
    <p:sldId id="454" r:id="rId31"/>
    <p:sldId id="437" r:id="rId32"/>
    <p:sldId id="439" r:id="rId33"/>
    <p:sldId id="441" r:id="rId34"/>
    <p:sldId id="438" r:id="rId35"/>
    <p:sldId id="377" r:id="rId36"/>
    <p:sldId id="436" r:id="rId37"/>
    <p:sldId id="434" r:id="rId38"/>
    <p:sldId id="367" r:id="rId39"/>
    <p:sldId id="382" r:id="rId40"/>
    <p:sldId id="456" r:id="rId41"/>
    <p:sldId id="449" r:id="rId42"/>
    <p:sldId id="383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aseline="0" dirty="0"/>
              <a:t>Aurinkopaneeleiden hintaindeksi, Saksa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numRef>
              <c:f>Sheet1!$A$10:$A$15</c:f>
              <c:numCache>
                <c:formatCode>@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Sheet1!$B$10:$B$15</c:f>
              <c:numCache>
                <c:formatCode>General</c:formatCode>
                <c:ptCount val="6"/>
                <c:pt idx="0">
                  <c:v>1.03</c:v>
                </c:pt>
                <c:pt idx="1">
                  <c:v>0.78</c:v>
                </c:pt>
                <c:pt idx="2">
                  <c:v>0.7</c:v>
                </c:pt>
                <c:pt idx="3">
                  <c:v>0.59</c:v>
                </c:pt>
                <c:pt idx="4">
                  <c:v>0.57999999999999996</c:v>
                </c:pt>
                <c:pt idx="5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44-4B7F-AF48-206DA3BC0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696344"/>
        <c:axId val="330699480"/>
      </c:barChart>
      <c:catAx>
        <c:axId val="330696344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0699480"/>
        <c:crosses val="autoZero"/>
        <c:auto val="0"/>
        <c:lblAlgn val="ctr"/>
        <c:lblOffset val="100"/>
        <c:noMultiLvlLbl val="0"/>
      </c:catAx>
      <c:valAx>
        <c:axId val="33069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0696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0.04056</cdr:x>
      <cdr:y>0.17713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xmlns="" id="{2E45DAAD-69ED-4761-9C46-D1AEBE753366}"/>
            </a:ext>
          </a:extLst>
        </cdr:cNvPr>
        <cdr:cNvSpPr txBox="1"/>
      </cdr:nvSpPr>
      <cdr:spPr>
        <a:xfrm xmlns:a="http://schemas.openxmlformats.org/drawingml/2006/main">
          <a:off x="0" y="0"/>
          <a:ext cx="18473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endParaRPr lang="fi-FI" sz="24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BB404-246D-428E-82E8-58B797287C38}" type="datetimeFigureOut">
              <a:rPr lang="fi-FI" smtClean="0"/>
              <a:t>2.4.2019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2C348-8569-4C4B-94F3-4715AA8B7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255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19C9B-119C-4619-B0C7-701FD97BA694}" type="datetimeFigureOut">
              <a:rPr lang="fi-FI" smtClean="0"/>
              <a:t>2.4.2019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83EEE-6159-4EE3-AC4A-774027F1F0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635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23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1268-5475-48F9-ACB9-7FED45046013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016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222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Seppo Junnila: Sijoitetun pääoman tuottoprosentti kiinteistösalkussa </a:t>
            </a:r>
            <a:r>
              <a:rPr lang="fi-FI" dirty="0" err="1"/>
              <a:t>asuintalon</a:t>
            </a:r>
            <a:r>
              <a:rPr lang="fi-FI" dirty="0"/>
              <a:t> katolle : 8%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1268-5475-48F9-ACB9-7FED45046013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3540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1268-5475-48F9-ACB9-7FED45046013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12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HSY_yritystunnus_nega_CMYK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80000" y="360001"/>
            <a:ext cx="1425442" cy="77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6000" y="1476000"/>
            <a:ext cx="9600000" cy="2880000"/>
          </a:xfrm>
        </p:spPr>
        <p:txBody>
          <a:bodyPr anchor="b">
            <a:normAutofit/>
          </a:bodyPr>
          <a:lstStyle>
            <a:lvl1pPr algn="l">
              <a:defRPr sz="4000" spc="3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4000" y="4500000"/>
            <a:ext cx="9600000" cy="1080000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C8606-C9D9-4F3A-8873-FFFE45B78F37}" type="datetimeFigureOut">
              <a:rPr lang="fi-FI" smtClean="0"/>
              <a:pPr/>
              <a:t>2.4.2019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1C931-4686-4F8C-A3D2-661123B42BD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30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so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/>
              <a:t>Lisää tumma kuva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C8606-C9D9-4F3A-8873-FFFE45B78F37}" type="datetimeFigureOut">
              <a:rPr lang="fi-FI" smtClean="0"/>
              <a:t>2.4.2019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1C931-4686-4F8C-A3D2-661123B42B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321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FC8606-C9D9-4F3A-8873-FFFE45B78F37}" type="datetimeFigureOut">
              <a:rPr lang="fi-FI" smtClean="0"/>
              <a:t>2.4.2019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871C931-4686-4F8C-A3D2-661123B42B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8684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HSY_yritystunnus_nega_CMYK.em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7" r="43431" b="54656"/>
          <a:stretch/>
        </p:blipFill>
        <p:spPr bwMode="black">
          <a:xfrm>
            <a:off x="-1" y="5445225"/>
            <a:ext cx="1551709" cy="1412775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368763" y="260649"/>
            <a:ext cx="1182323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900" b="1">
                <a:solidFill>
                  <a:srgbClr val="FFFFFF"/>
                </a:solidFill>
                <a:cs typeface="Arial" pitchFamily="34" charset="0"/>
              </a:rPr>
              <a:t>Puhtaasti parempaa arkea</a:t>
            </a:r>
            <a:r>
              <a:rPr lang="fi-FI" sz="190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fi-FI" sz="1800">
                <a:solidFill>
                  <a:srgbClr val="FFFFFF"/>
                </a:solidFill>
                <a:cs typeface="Arial" pitchFamily="34" charset="0"/>
              </a:rPr>
              <a:t>|</a:t>
            </a:r>
            <a:r>
              <a:rPr lang="fi-FI" sz="1800" spc="8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sv-SE" sz="1800" spc="80">
                <a:solidFill>
                  <a:srgbClr val="FFFFFF"/>
                </a:solidFill>
                <a:cs typeface="Arial" pitchFamily="34" charset="0"/>
              </a:rPr>
              <a:t>En rent bättre vardag</a:t>
            </a:r>
            <a:r>
              <a:rPr lang="fi-FI" sz="1800" spc="80">
                <a:solidFill>
                  <a:srgbClr val="FFFFFF"/>
                </a:solidFill>
                <a:cs typeface="Arial" pitchFamily="34" charset="0"/>
              </a:rPr>
              <a:t> | </a:t>
            </a:r>
            <a:r>
              <a:rPr lang="sv-SE" sz="1800" spc="80">
                <a:solidFill>
                  <a:srgbClr val="FFFFFF"/>
                </a:solidFill>
                <a:cs typeface="Arial" pitchFamily="34" charset="0"/>
              </a:rPr>
              <a:t>Purely better, every day</a:t>
            </a:r>
            <a:endParaRPr lang="fi-FI" sz="1800" spc="8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2451136" y="5776809"/>
            <a:ext cx="939804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1800" b="1">
                <a:solidFill>
                  <a:prstClr val="white"/>
                </a:solidFill>
                <a:cs typeface="Arial" pitchFamily="34" charset="0"/>
              </a:rPr>
              <a:t>Helsingin seudun ympäristöpalvelut -kuntayhtymä</a:t>
            </a:r>
          </a:p>
          <a:p>
            <a:pPr algn="r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sv-SE" sz="1600" spc="90">
                <a:solidFill>
                  <a:prstClr val="white"/>
                </a:solidFill>
                <a:cs typeface="Arial" pitchFamily="34" charset="0"/>
              </a:rPr>
              <a:t>Samkommunen Helsingforsregionens miljötjänster</a:t>
            </a:r>
          </a:p>
          <a:p>
            <a:pPr algn="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1600" spc="70">
                <a:solidFill>
                  <a:prstClr val="white"/>
                </a:solidFill>
                <a:cs typeface="Arial" pitchFamily="34" charset="0"/>
              </a:rPr>
              <a:t>Helsinki Region Environmental Services Authority </a:t>
            </a:r>
            <a:endParaRPr lang="sv-SE" sz="1600" spc="7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0" hasCustomPrompt="1"/>
          </p:nvPr>
        </p:nvSpPr>
        <p:spPr>
          <a:xfrm>
            <a:off x="524934" y="2336800"/>
            <a:ext cx="11142133" cy="17272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fi-FI" sz="9600" b="1" kern="1200" dirty="0" smtClean="0">
                <a:solidFill>
                  <a:srgbClr val="339F9B">
                    <a:lumMod val="40000"/>
                    <a:lumOff val="60000"/>
                  </a:srgbClr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0">
              <a:buNone/>
              <a:defRPr lang="fi-FI" sz="9600" b="1" kern="1200" dirty="0" smtClean="0">
                <a:solidFill>
                  <a:srgbClr val="339F9B">
                    <a:lumMod val="40000"/>
                    <a:lumOff val="60000"/>
                  </a:srgbClr>
                </a:solidFill>
                <a:latin typeface="+mn-lt"/>
                <a:ea typeface="+mn-ea"/>
                <a:cs typeface="Arial" pitchFamily="34" charset="0"/>
              </a:defRPr>
            </a:lvl2pPr>
            <a:lvl3pPr marL="540000" indent="0">
              <a:buNone/>
              <a:defRPr/>
            </a:lvl3pPr>
            <a:lvl4pPr marL="828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fi-FI"/>
              <a:t>Lisää KIITOS!</a:t>
            </a:r>
          </a:p>
        </p:txBody>
      </p:sp>
    </p:spTree>
    <p:extLst>
      <p:ext uri="{BB962C8B-B14F-4D97-AF65-F5344CB8AC3E}">
        <p14:creationId xmlns:p14="http://schemas.microsoft.com/office/powerpoint/2010/main" val="1800997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alintäyt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75" y="1860550"/>
            <a:ext cx="575945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23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10680" y="0"/>
            <a:ext cx="11681320" cy="1266108"/>
          </a:xfrm>
        </p:spPr>
        <p:txBody>
          <a:bodyPr/>
          <a:lstStyle>
            <a:lvl1pPr>
              <a:lnSpc>
                <a:spcPts val="4300"/>
              </a:lnSpc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4083" y="1616274"/>
            <a:ext cx="11647917" cy="3900176"/>
          </a:xfrm>
        </p:spPr>
        <p:txBody>
          <a:bodyPr/>
          <a:lstStyle>
            <a:lvl3pPr marL="1162050" indent="-247650"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FDC5-BBCB-46B2-89EB-FD35D66406C9}" type="datetime1">
              <a:rPr lang="fi-FI" smtClean="0"/>
              <a:t>2.4.2019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F89-DE38-43EB-AF06-E37079B745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29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8606-C9D9-4F3A-8873-FFFE45B78F37}" type="datetimeFigureOut">
              <a:rPr lang="fi-FI" smtClean="0"/>
              <a:t>2.4.2019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C931-4686-4F8C-A3D2-661123B42B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561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HSY_yritystunnus_nega_CMYK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02687" y="6140295"/>
            <a:ext cx="868525" cy="4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C8606-C9D9-4F3A-8873-FFFE45B78F37}" type="datetimeFigureOut">
              <a:rPr lang="fi-FI" smtClean="0"/>
              <a:t>2.4.2019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1C931-4686-4F8C-A3D2-661123B42B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986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6000" y="1476000"/>
            <a:ext cx="9600000" cy="2880000"/>
          </a:xfrm>
        </p:spPr>
        <p:txBody>
          <a:bodyPr anchor="b">
            <a:normAutofit/>
          </a:bodyPr>
          <a:lstStyle>
            <a:lvl1pPr algn="l">
              <a:defRPr sz="4000" spc="3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4000" y="4500000"/>
            <a:ext cx="9600000" cy="1080000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rgbClr val="3E3D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80001" y="359999"/>
            <a:ext cx="1417599" cy="774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FC8606-C9D9-4F3A-8873-FFFE45B78F37}" type="datetimeFigureOut">
              <a:rPr lang="fi-FI" smtClean="0"/>
              <a:pPr/>
              <a:t>2.4.2019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71C931-4686-4F8C-A3D2-661123B42BD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018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32000"/>
            <a:ext cx="5616000" cy="39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1747050"/>
            <a:ext cx="5616000" cy="396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999" y="1332000"/>
            <a:ext cx="5616000" cy="39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999" y="1747050"/>
            <a:ext cx="5616000" cy="396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8606-C9D9-4F3A-8873-FFFE45B78F37}" type="datetimeFigureOut">
              <a:rPr lang="fi-FI" smtClean="0"/>
              <a:t>2.4.2019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C931-4686-4F8C-A3D2-661123B42B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636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ailu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32000"/>
            <a:ext cx="5616000" cy="39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1747050"/>
            <a:ext cx="5616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999" y="1332000"/>
            <a:ext cx="5616000" cy="39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999" y="1747050"/>
            <a:ext cx="5616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C8606-C9D9-4F3A-8873-FFFE45B78F37}" type="datetimeFigureOut">
              <a:rPr lang="fi-FI" smtClean="0"/>
              <a:t>2.4.2019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1C931-4686-4F8C-A3D2-661123B42BD3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 descr="HSY_yritystunnus_nega_CMYK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02687" y="6140295"/>
            <a:ext cx="868525" cy="4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so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0" y="324000"/>
            <a:ext cx="11376000" cy="622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FC8606-C9D9-4F3A-8873-FFFE45B78F37}" type="datetimeFigureOut">
              <a:rPr lang="fi-FI" smtClean="0"/>
              <a:pPr/>
              <a:t>2.4.2019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71C931-4686-4F8C-A3D2-661123B42BD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056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so sisältö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0" y="324000"/>
            <a:ext cx="11376000" cy="622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C8606-C9D9-4F3A-8873-FFFE45B78F37}" type="datetimeFigureOut">
              <a:rPr lang="fi-FI" smtClean="0"/>
              <a:pPr/>
              <a:t>2.4.2019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1C931-4686-4F8C-A3D2-661123B42BD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399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/>
              <a:t>Lisää vaalea kuva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8606-C9D9-4F3A-8873-FFFE45B78F37}" type="datetimeFigureOut">
              <a:rPr lang="fi-FI" smtClean="0"/>
              <a:t>2.4.2019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1C931-4686-4F8C-A3D2-661123B42B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409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11400000" cy="8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32000"/>
            <a:ext cx="114171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	</a:t>
            </a:r>
            <a:endParaRPr lang="en-US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02400" y="6141939"/>
            <a:ext cx="866426" cy="4730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68000" y="6310800"/>
            <a:ext cx="165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3E3D40"/>
                </a:solidFill>
              </a:defRPr>
            </a:lvl1pPr>
          </a:lstStyle>
          <a:p>
            <a:fld id="{70FC8606-C9D9-4F3A-8873-FFFE45B78F37}" type="datetimeFigureOut">
              <a:rPr lang="fi-FI" smtClean="0"/>
              <a:t>2.4.2019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2000" y="6310800"/>
            <a:ext cx="38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3E3D40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600" y="6310800"/>
            <a:ext cx="16464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3E3D40"/>
                </a:solidFill>
              </a:defRPr>
            </a:lvl1pPr>
          </a:lstStyle>
          <a:p>
            <a:fld id="{C871C931-4686-4F8C-A3D2-661123B42B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676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0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–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520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6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520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–"/>
        <a:defRPr sz="16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520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6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1584000" indent="-2520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–"/>
        <a:defRPr sz="1600" kern="1200" spc="30" baseline="0">
          <a:solidFill>
            <a:schemeClr val="tx1"/>
          </a:solidFill>
          <a:latin typeface="+mn-lt"/>
          <a:ea typeface="+mn-ea"/>
          <a:cs typeface="+mn-cs"/>
        </a:defRPr>
      </a:lvl6pPr>
      <a:lvl7pPr marL="1836000" indent="-2520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600" kern="1200" spc="30" baseline="0">
          <a:solidFill>
            <a:schemeClr val="tx1"/>
          </a:solidFill>
          <a:latin typeface="+mn-lt"/>
          <a:ea typeface="+mn-ea"/>
          <a:cs typeface="+mn-cs"/>
        </a:defRPr>
      </a:lvl7pPr>
      <a:lvl8pPr marL="2088000" indent="-2520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–"/>
        <a:defRPr sz="1600" kern="1200" spc="30" baseline="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520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600" kern="1200" spc="3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51">
          <p15:clr>
            <a:srgbClr val="F26B43"/>
          </p15:clr>
        </p15:guide>
        <p15:guide id="2" pos="3840">
          <p15:clr>
            <a:srgbClr val="F26B43"/>
          </p15:clr>
        </p15:guide>
        <p15:guide id="3" pos="74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tiva.fi/ratkaisut/uusiutuva_energia/palvelut/sertifioidut_asentaja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vxchange.com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tiva.fi/ratkaisut/energiakatselmustoiminta/tem_n_tukemat_energiakatselmukset/laskentatyokalu_energiatehokkuustoimien_taloudellisen_kannattavuuden_tarkasteluun" TargetMode="External"/><Relationship Id="rId2" Type="http://schemas.openxmlformats.org/officeDocument/2006/relationships/hyperlink" Target="http://lammitysvertailu.eneuvonta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ergianeuvonta.fi/" TargetMode="External"/><Relationship Id="rId5" Type="http://schemas.openxmlformats.org/officeDocument/2006/relationships/hyperlink" Target="https://www.motiva.fi/koti_ja_asuminen/remontoi_ja_huolla/energiatehokas_sahkolammitys" TargetMode="External"/><Relationship Id="rId4" Type="http://schemas.openxmlformats.org/officeDocument/2006/relationships/hyperlink" Target="https://www.energiatehokaskoti.fi/ajankohtaista/asiasana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urinkosahkoakotiin.f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kartta.hsy.f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sunenergia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solar.net/tag/alv/" TargetMode="Externa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nergiakorjaus.info/wp-content/uploads/2013/08/Pientalo_7_Ylapohja_2013_02_01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xmlns="" id="{6DB368CD-45BB-41BC-A2FE-D72B9DEC1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7446" y="4492184"/>
            <a:ext cx="9600000" cy="1080000"/>
          </a:xfrm>
        </p:spPr>
        <p:txBody>
          <a:bodyPr/>
          <a:lstStyle/>
          <a:p>
            <a:r>
              <a:rPr lang="fi-FI" dirty="0"/>
              <a:t>Lounais-Espoon omakotiyhdistys 25.3.2019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xmlns="" id="{92FAFBA3-87F6-4DC5-AA16-C2C325C1A1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Ilmastoviisaat energiaratkaisut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1103D102-E7B0-4545-A533-B09B16773D0A}"/>
              </a:ext>
            </a:extLst>
          </p:cNvPr>
          <p:cNvSpPr txBox="1"/>
          <p:nvPr/>
        </p:nvSpPr>
        <p:spPr>
          <a:xfrm>
            <a:off x="6269865" y="6211669"/>
            <a:ext cx="683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Esityksen laatinut: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Teemu Kettunen, energia-asiantuntija </a:t>
            </a:r>
            <a:r>
              <a:rPr lang="fi-FI" dirty="0" err="1">
                <a:solidFill>
                  <a:schemeClr val="bg1"/>
                </a:solidFill>
              </a:rPr>
              <a:t>HSY:n</a:t>
            </a:r>
            <a:r>
              <a:rPr lang="fi-FI" dirty="0">
                <a:solidFill>
                  <a:schemeClr val="bg1"/>
                </a:solidFill>
              </a:rPr>
              <a:t> Ilmastoinfo </a:t>
            </a:r>
          </a:p>
        </p:txBody>
      </p:sp>
    </p:spTree>
    <p:extLst>
      <p:ext uri="{BB962C8B-B14F-4D97-AF65-F5344CB8AC3E}">
        <p14:creationId xmlns:p14="http://schemas.microsoft.com/office/powerpoint/2010/main" val="272975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xmlns="" id="{88B1E332-EEB5-431D-A0C7-8066B25AF6F3}"/>
              </a:ext>
            </a:extLst>
          </p:cNvPr>
          <p:cNvGrpSpPr/>
          <p:nvPr/>
        </p:nvGrpSpPr>
        <p:grpSpPr>
          <a:xfrm>
            <a:off x="5502303" y="1580383"/>
            <a:ext cx="6578379" cy="5104138"/>
            <a:chOff x="0" y="2600036"/>
            <a:chExt cx="5364364" cy="4257964"/>
          </a:xfrm>
        </p:grpSpPr>
        <p:pic>
          <p:nvPicPr>
            <p:cNvPr id="1026" name="Picture 2" descr="lattialam_lampokayra">
              <a:extLst>
                <a:ext uri="{FF2B5EF4-FFF2-40B4-BE49-F238E27FC236}">
                  <a16:creationId xmlns:a16="http://schemas.microsoft.com/office/drawing/2014/main" xmlns="" id="{F6ABD4C8-D895-4CD8-8AF6-4FB21540F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00036"/>
              <a:ext cx="5364364" cy="425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uora yhdysviiva 6">
              <a:extLst>
                <a:ext uri="{FF2B5EF4-FFF2-40B4-BE49-F238E27FC236}">
                  <a16:creationId xmlns:a16="http://schemas.microsoft.com/office/drawing/2014/main" xmlns="" id="{A0E217CE-4367-4E41-9B80-CA63217211E5}"/>
                </a:ext>
              </a:extLst>
            </p:cNvPr>
            <p:cNvCxnSpPr>
              <a:cxnSpLocks/>
            </p:cNvCxnSpPr>
            <p:nvPr/>
          </p:nvCxnSpPr>
          <p:spPr>
            <a:xfrm>
              <a:off x="880801" y="3967701"/>
              <a:ext cx="42239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uora yhdysviiva 8">
              <a:extLst>
                <a:ext uri="{FF2B5EF4-FFF2-40B4-BE49-F238E27FC236}">
                  <a16:creationId xmlns:a16="http://schemas.microsoft.com/office/drawing/2014/main" xmlns="" id="{CC6B56BC-36E8-46FD-8A33-098918EDC58B}"/>
                </a:ext>
              </a:extLst>
            </p:cNvPr>
            <p:cNvCxnSpPr/>
            <p:nvPr/>
          </p:nvCxnSpPr>
          <p:spPr>
            <a:xfrm>
              <a:off x="880801" y="4357315"/>
              <a:ext cx="42795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uora yhdysviiva 10">
              <a:extLst>
                <a:ext uri="{FF2B5EF4-FFF2-40B4-BE49-F238E27FC236}">
                  <a16:creationId xmlns:a16="http://schemas.microsoft.com/office/drawing/2014/main" xmlns="" id="{F779FEDB-DDAF-481B-B25E-3CC5A0A9DB2E}"/>
                </a:ext>
              </a:extLst>
            </p:cNvPr>
            <p:cNvCxnSpPr/>
            <p:nvPr/>
          </p:nvCxnSpPr>
          <p:spPr>
            <a:xfrm>
              <a:off x="880801" y="4729018"/>
              <a:ext cx="42239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uora yhdysviiva 13">
              <a:extLst>
                <a:ext uri="{FF2B5EF4-FFF2-40B4-BE49-F238E27FC236}">
                  <a16:creationId xmlns:a16="http://schemas.microsoft.com/office/drawing/2014/main" xmlns="" id="{2176BA63-E2A8-4696-9D5A-7BBCF035A450}"/>
                </a:ext>
              </a:extLst>
            </p:cNvPr>
            <p:cNvCxnSpPr/>
            <p:nvPr/>
          </p:nvCxnSpPr>
          <p:spPr>
            <a:xfrm flipV="1">
              <a:off x="3665551" y="3570136"/>
              <a:ext cx="0" cy="26477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>
              <a:extLst>
                <a:ext uri="{FF2B5EF4-FFF2-40B4-BE49-F238E27FC236}">
                  <a16:creationId xmlns:a16="http://schemas.microsoft.com/office/drawing/2014/main" xmlns="" id="{5CDE4BD4-D6D6-4F88-BD06-4FF6F0194CAB}"/>
                </a:ext>
              </a:extLst>
            </p:cNvPr>
            <p:cNvCxnSpPr/>
            <p:nvPr/>
          </p:nvCxnSpPr>
          <p:spPr>
            <a:xfrm flipV="1">
              <a:off x="4182386" y="3514477"/>
              <a:ext cx="0" cy="2703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1B7903D-5D48-4F4C-B332-F97FC25BC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Lämpöpumppujen hyötysuhde heikkenee mitä kuumempaa vettä tuotetaan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7833CC56-960F-4047-9639-486210C58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84" y="1470995"/>
            <a:ext cx="5517874" cy="4935912"/>
          </a:xfrm>
        </p:spPr>
        <p:txBody>
          <a:bodyPr/>
          <a:lstStyle/>
          <a:p>
            <a:r>
              <a:rPr lang="fi-FI" dirty="0"/>
              <a:t>Lattialämmitys ihanteellinen (kiertävän veden lämpö matala)</a:t>
            </a:r>
          </a:p>
          <a:p>
            <a:r>
              <a:rPr lang="fi-FI" dirty="0"/>
              <a:t>Tehokkaat matalalämpöiset patterit myös hyvä ratkaisu</a:t>
            </a:r>
          </a:p>
          <a:p>
            <a:r>
              <a:rPr lang="fi-FI" dirty="0"/>
              <a:t>Vanhassa patterilämmityksessä tarkista meno- ja paluuveden lämpötilat</a:t>
            </a:r>
          </a:p>
          <a:p>
            <a:r>
              <a:rPr lang="fi-FI" dirty="0"/>
              <a:t>Energiatehokkuustoimet kuten yläpohjan lisäeristys, ikkunoiden tiivistys ja patteriverkoston hyvä säätö auttavat alentamaan lämmitysveden lämpötilaa ja säästävät energiaa</a:t>
            </a:r>
          </a:p>
          <a:p>
            <a:r>
              <a:rPr lang="fi-FI" dirty="0"/>
              <a:t>Lämmin käyttövesi yleensä kuumempaa kuin pattereissa kiertävä vesi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xmlns="" id="{A693D311-BB62-4A72-B746-0BE81B81F24B}"/>
              </a:ext>
            </a:extLst>
          </p:cNvPr>
          <p:cNvSpPr txBox="1"/>
          <p:nvPr/>
        </p:nvSpPr>
        <p:spPr>
          <a:xfrm>
            <a:off x="5628598" y="6406907"/>
            <a:ext cx="2375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Kuvan lähde: www.motiva.fi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xmlns="" id="{3F409731-B691-483B-878B-318226EDAFA2}"/>
              </a:ext>
            </a:extLst>
          </p:cNvPr>
          <p:cNvSpPr txBox="1"/>
          <p:nvPr/>
        </p:nvSpPr>
        <p:spPr>
          <a:xfrm>
            <a:off x="6337190" y="1118718"/>
            <a:ext cx="5320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Esimerkkejä tyypillisistä säätökäyristä</a:t>
            </a:r>
          </a:p>
        </p:txBody>
      </p:sp>
    </p:spTree>
    <p:extLst>
      <p:ext uri="{BB962C8B-B14F-4D97-AF65-F5344CB8AC3E}">
        <p14:creationId xmlns:p14="http://schemas.microsoft.com/office/powerpoint/2010/main" val="201792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2E72751-2706-4445-9F95-8CAFA9C53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Maalämpö lämmitysmuotona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5D15F179-646E-43A6-B766-C9D649DD0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Toimii hyvin ainoana lämmönlähteenä</a:t>
            </a:r>
          </a:p>
          <a:p>
            <a:r>
              <a:rPr lang="fi-FI" dirty="0"/>
              <a:t>Ottaa lämmön kaupunkien </a:t>
            </a:r>
            <a:r>
              <a:rPr lang="fi-FI" dirty="0" err="1"/>
              <a:t>pientalotonteilla</a:t>
            </a:r>
            <a:r>
              <a:rPr lang="fi-FI" dirty="0"/>
              <a:t> 1-2 kallioperään porattavasta maalämpökaivosta</a:t>
            </a:r>
          </a:p>
          <a:p>
            <a:r>
              <a:rPr lang="fi-FI" dirty="0"/>
              <a:t>Kannattavuus parhaimmillaan melko suurissa taloissa</a:t>
            </a:r>
          </a:p>
          <a:p>
            <a:pPr lvl="1"/>
            <a:r>
              <a:rPr lang="fi-FI" dirty="0"/>
              <a:t>Investointi melko suuri (esim. 17 000 - 25 000 eur)</a:t>
            </a:r>
          </a:p>
          <a:p>
            <a:pPr lvl="1"/>
            <a:r>
              <a:rPr lang="fi-FI" dirty="0"/>
              <a:t>Vanhan lämmitysjärjestelmän purku ja mahdolliset asbestityöt nostavat hintaa</a:t>
            </a:r>
          </a:p>
          <a:p>
            <a:r>
              <a:rPr lang="fi-FI" dirty="0"/>
              <a:t>Ulkoilman lämpötilalla:</a:t>
            </a:r>
          </a:p>
          <a:p>
            <a:pPr lvl="1"/>
            <a:r>
              <a:rPr lang="fi-FI" dirty="0"/>
              <a:t>pienempi merkitys hyötysuhteeseen kuin ilma- tai ilmavesilämpöpumpuilla</a:t>
            </a:r>
          </a:p>
          <a:p>
            <a:pPr lvl="1"/>
            <a:r>
              <a:rPr lang="fi-FI" dirty="0"/>
              <a:t>ei juuri merkitystä lämpöpumpulta saatavaan tehoon</a:t>
            </a:r>
          </a:p>
          <a:p>
            <a:r>
              <a:rPr lang="fi-FI" dirty="0"/>
              <a:t>Vinkkejä</a:t>
            </a:r>
          </a:p>
          <a:p>
            <a:pPr lvl="1"/>
            <a:r>
              <a:rPr lang="fi-FI" dirty="0"/>
              <a:t>Tilattaessa asennus ja laitteet avaimet käteen toimituksena yhdeltä toimittajalta myös vastuu on yhdellä toimittajalla</a:t>
            </a:r>
          </a:p>
          <a:p>
            <a:pPr lvl="1"/>
            <a:r>
              <a:rPr lang="fi-FI" dirty="0"/>
              <a:t>Motivalla </a:t>
            </a:r>
            <a:r>
              <a:rPr lang="fi-FI" dirty="0">
                <a:hlinkClick r:id="rId2"/>
              </a:rPr>
              <a:t>sertifioidut asentajat luettelo</a:t>
            </a:r>
            <a:r>
              <a:rPr lang="fi-FI" dirty="0"/>
              <a:t> uusiutuvan energian asentajista</a:t>
            </a:r>
          </a:p>
        </p:txBody>
      </p:sp>
    </p:spTree>
    <p:extLst>
      <p:ext uri="{BB962C8B-B14F-4D97-AF65-F5344CB8AC3E}">
        <p14:creationId xmlns:p14="http://schemas.microsoft.com/office/powerpoint/2010/main" val="1835425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5E1666D-6BA6-4975-998B-EDA12B39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Ilma-vesilämpöpumppu lämmitysmuotona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53D581B5-78EC-4D9D-8CFF-ABBB67A38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Tyypillisillä ilma-vesilämpöpumpuilla saadaan noin 50-60 asteista lämmitysvettä</a:t>
            </a:r>
          </a:p>
          <a:p>
            <a:r>
              <a:rPr lang="fi-FI" dirty="0"/>
              <a:t>Lämpöpumpulta saatava teho heikkenee kovemmalla pakkasella</a:t>
            </a:r>
          </a:p>
          <a:p>
            <a:pPr lvl="1"/>
            <a:r>
              <a:rPr lang="fi-FI" dirty="0"/>
              <a:t>Vaatii rinnalle toisen täydelle lämmitystarpeelle mitoitetun lämmityslaitteen kylmimpiä &lt;-20 ºC päiviä varten</a:t>
            </a:r>
          </a:p>
          <a:p>
            <a:pPr lvl="2"/>
            <a:r>
              <a:rPr lang="fi-FI" dirty="0"/>
              <a:t>Esim. lämpöpumpun omat sähkövastukset, sähkökattila tai öljykattila</a:t>
            </a:r>
          </a:p>
          <a:p>
            <a:r>
              <a:rPr lang="fi-FI" dirty="0"/>
              <a:t>Investointi edullisempi kuin maalämmöllä, esim. 10 000 – 15 000 eur</a:t>
            </a:r>
          </a:p>
          <a:p>
            <a:r>
              <a:rPr lang="fi-FI" dirty="0"/>
              <a:t>Soveltuu hyvin esimerkiksi:</a:t>
            </a:r>
          </a:p>
          <a:p>
            <a:pPr lvl="1"/>
            <a:r>
              <a:rPr lang="fi-FI" dirty="0"/>
              <a:t>uudehkon öljykattilan rinnalle</a:t>
            </a:r>
          </a:p>
          <a:p>
            <a:pPr lvl="1"/>
            <a:r>
              <a:rPr lang="fi-FI" dirty="0"/>
              <a:t>kohteisiin, joihin </a:t>
            </a:r>
            <a:r>
              <a:rPr lang="fi-FI" dirty="0" err="1"/>
              <a:t>maalämpökaivoa</a:t>
            </a:r>
            <a:r>
              <a:rPr lang="fi-FI" dirty="0"/>
              <a:t> ei voida porata</a:t>
            </a:r>
          </a:p>
          <a:p>
            <a:pPr lvl="1"/>
            <a:r>
              <a:rPr lang="fi-FI" dirty="0"/>
              <a:t>kun maalämpöinvestointi energiantarpeeseen nähden turhan suuri</a:t>
            </a:r>
          </a:p>
          <a:p>
            <a:r>
              <a:rPr lang="fi-FI" dirty="0"/>
              <a:t>Huomioitava, että ulkoyksikkö pitää jonkin verran ääntä ja kondensoi vettä, joka jäätyy talvella ulkoyksikön alle (alle esim. pulkka, johon vesi kertyy ja jäätyy, helppo viedä pois)</a:t>
            </a:r>
          </a:p>
        </p:txBody>
      </p:sp>
    </p:spTree>
    <p:extLst>
      <p:ext uri="{BB962C8B-B14F-4D97-AF65-F5344CB8AC3E}">
        <p14:creationId xmlns:p14="http://schemas.microsoft.com/office/powerpoint/2010/main" val="140502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446C01F-7969-4D1A-9FDF-6345122A2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88000"/>
            <a:ext cx="11400000" cy="761572"/>
          </a:xfrm>
        </p:spPr>
        <p:txBody>
          <a:bodyPr/>
          <a:lstStyle/>
          <a:p>
            <a:r>
              <a:rPr lang="fi-FI" dirty="0"/>
              <a:t>Ilmalämpöpumppu tukilämmityksenä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62FE03D1-FBCB-424C-B66E-A51DA8D2D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137037"/>
            <a:ext cx="11399999" cy="4546301"/>
          </a:xfrm>
        </p:spPr>
        <p:txBody>
          <a:bodyPr/>
          <a:lstStyle/>
          <a:p>
            <a:r>
              <a:rPr lang="fi-FI" dirty="0"/>
              <a:t>Edullinen investointi ja usein lyhyt takaisinmaksuaika</a:t>
            </a:r>
          </a:p>
          <a:p>
            <a:r>
              <a:rPr lang="fi-FI" dirty="0"/>
              <a:t>Kokonaissäästö riippuu kohteesta, parhaimmillaan 10-30 % sähkölämmitteisen kodin kokonaisenergiankulutuksesta</a:t>
            </a:r>
          </a:p>
          <a:p>
            <a:pPr lvl="1"/>
            <a:r>
              <a:rPr lang="fi-FI" dirty="0"/>
              <a:t>Tuottaa lämpöä vain siihen tilaan, johon sisäyksikkö asennetaan</a:t>
            </a:r>
          </a:p>
          <a:p>
            <a:pPr lvl="1"/>
            <a:r>
              <a:rPr lang="fi-FI" dirty="0"/>
              <a:t>Lämmön </a:t>
            </a:r>
            <a:r>
              <a:rPr lang="fi-FI" dirty="0" err="1"/>
              <a:t>leviäminen</a:t>
            </a:r>
            <a:r>
              <a:rPr lang="fi-FI" dirty="0" err="1">
                <a:sym typeface="Wingdings" panose="05000000000000000000" pitchFamily="2" charset="2"/>
              </a:rPr>
              <a:t>avarassa</a:t>
            </a:r>
            <a:r>
              <a:rPr lang="fi-FI" dirty="0">
                <a:sym typeface="Wingdings" panose="05000000000000000000" pitchFamily="2" charset="2"/>
              </a:rPr>
              <a:t> tilassa toimii hyvin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Lämpöpumpun ilmavirta ei saisi osua esim. sohvalle (vedon tunne)</a:t>
            </a:r>
          </a:p>
          <a:p>
            <a:r>
              <a:rPr lang="fi-FI" dirty="0"/>
              <a:t>Soveltuu hyvin myös tilan viilennykseen</a:t>
            </a:r>
          </a:p>
          <a:p>
            <a:r>
              <a:rPr lang="fi-FI" dirty="0"/>
              <a:t>Muistettava suodattimien säännöllinen puhdistus muutaman viikon välein</a:t>
            </a:r>
          </a:p>
          <a:p>
            <a:r>
              <a:rPr lang="fi-FI" dirty="0"/>
              <a:t>Hinta avaimet käteen esim. 2000-3000 eur</a:t>
            </a:r>
          </a:p>
        </p:txBody>
      </p:sp>
    </p:spTree>
    <p:extLst>
      <p:ext uri="{BB962C8B-B14F-4D97-AF65-F5344CB8AC3E}">
        <p14:creationId xmlns:p14="http://schemas.microsoft.com/office/powerpoint/2010/main" val="308045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BC071FE-743F-424A-AC0E-7E83EACE7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Hybridilämmitys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5CA0D40F-815E-490D-8B9C-AD6EED82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Useampi lämmitysmuoto vuorottelee olosuhteiden mukaan</a:t>
            </a:r>
          </a:p>
          <a:p>
            <a:r>
              <a:rPr lang="fi-FI" dirty="0"/>
              <a:t>Uudehko öljy- tai sähkökattila voi kannattaa jättää lämpöpumpun rinnalle</a:t>
            </a:r>
          </a:p>
          <a:p>
            <a:pPr lvl="1"/>
            <a:r>
              <a:rPr lang="fi-FI" dirty="0"/>
              <a:t>Kun lämpöpumpun teho ei riitä / hyötysuhde laskee liian alas, käytetään apuna öljyä/sähköä</a:t>
            </a:r>
          </a:p>
          <a:p>
            <a:pPr lvl="2"/>
            <a:r>
              <a:rPr lang="fi-FI" dirty="0"/>
              <a:t>Kovemmalla pakkasella ja/tai käyttöveden viimeiset lämpötila-asteet</a:t>
            </a:r>
          </a:p>
          <a:p>
            <a:pPr lvl="1"/>
            <a:r>
              <a:rPr lang="fi-FI" dirty="0"/>
              <a:t>Lämpöpumppu voi esilämmittää kiertoveden ja öljykattila/sähkövastus hoitaa loput</a:t>
            </a:r>
          </a:p>
          <a:p>
            <a:r>
              <a:rPr lang="fi-FI" dirty="0"/>
              <a:t>Ilma-vesilämpöpumpulle saatavissa yksikertainen kytkentä ja edullinen investointi, jos käyttövesi lämmitetään öljyllä</a:t>
            </a:r>
          </a:p>
          <a:p>
            <a:pPr lvl="1"/>
            <a:r>
              <a:rPr lang="fi-FI" dirty="0"/>
              <a:t>Harkittava </a:t>
            </a:r>
            <a:r>
              <a:rPr lang="fi-FI" dirty="0" err="1"/>
              <a:t>esim</a:t>
            </a:r>
            <a:r>
              <a:rPr lang="fi-FI" dirty="0"/>
              <a:t>, jos käyttöveden kulutus pieni tai lämmitetään käyttövettä myös aurinkokeräimillä</a:t>
            </a:r>
          </a:p>
        </p:txBody>
      </p:sp>
    </p:spTree>
    <p:extLst>
      <p:ext uri="{BB962C8B-B14F-4D97-AF65-F5344CB8AC3E}">
        <p14:creationId xmlns:p14="http://schemas.microsoft.com/office/powerpoint/2010/main" val="1613329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612291D6-A248-4F7B-8309-C2AEBCE8072A}"/>
              </a:ext>
            </a:extLst>
          </p:cNvPr>
          <p:cNvSpPr txBox="1"/>
          <p:nvPr/>
        </p:nvSpPr>
        <p:spPr>
          <a:xfrm>
            <a:off x="1631504" y="5445225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00EE05F-CA0C-4748-8F33-B166C7EA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7" y="260649"/>
            <a:ext cx="10122737" cy="648072"/>
          </a:xfrm>
        </p:spPr>
        <p:txBody>
          <a:bodyPr>
            <a:normAutofit/>
          </a:bodyPr>
          <a:lstStyle/>
          <a:p>
            <a:r>
              <a:rPr lang="fi-FI" sz="2800" dirty="0"/>
              <a:t>Case-selvitys: Omakotitalon lämmitystavan muuttaminen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405484C5-9032-4300-94F6-654F2F9E3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57" y="1196753"/>
            <a:ext cx="10379807" cy="4608893"/>
          </a:xfrm>
        </p:spPr>
        <p:txBody>
          <a:bodyPr/>
          <a:lstStyle/>
          <a:p>
            <a:r>
              <a:rPr lang="fi-FI" sz="2400" dirty="0"/>
              <a:t>Laskentakohteena öljylämmitteinen 60-luvun omakotitalo Espoossa</a:t>
            </a:r>
          </a:p>
          <a:p>
            <a:r>
              <a:rPr lang="fi-FI" sz="2400" dirty="0"/>
              <a:t>Laskennoista vastasi </a:t>
            </a:r>
            <a:r>
              <a:rPr lang="fi-FI" sz="2400" dirty="0" err="1"/>
              <a:t>Lamit</a:t>
            </a:r>
            <a:r>
              <a:rPr lang="fi-FI" sz="2400" dirty="0"/>
              <a:t> Oy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sz="2400" dirty="0"/>
              <a:t>Kohteen tietoja:</a:t>
            </a:r>
          </a:p>
          <a:p>
            <a:pPr lvl="1"/>
            <a:r>
              <a:rPr lang="fi-FI" dirty="0"/>
              <a:t>Öljynkulutus noin 3 000 l/vuosi</a:t>
            </a:r>
          </a:p>
          <a:p>
            <a:pPr lvl="2"/>
            <a:r>
              <a:rPr lang="fi-FI" dirty="0"/>
              <a:t>Tilojen lämmitys noin 28 000 kWh (normitettu, eli lämmityskorjattu lukema)</a:t>
            </a:r>
          </a:p>
          <a:p>
            <a:pPr lvl="2"/>
            <a:r>
              <a:rPr lang="fi-FI" dirty="0"/>
              <a:t>Lämmin käyttövesi noin 3 000 kWh</a:t>
            </a:r>
          </a:p>
          <a:p>
            <a:pPr lvl="1"/>
            <a:endParaRPr lang="fi-FI" dirty="0"/>
          </a:p>
          <a:p>
            <a:r>
              <a:rPr lang="fi-FI" sz="2400" dirty="0"/>
              <a:t>Laskennan taustatietoja:</a:t>
            </a:r>
          </a:p>
          <a:p>
            <a:pPr lvl="1"/>
            <a:r>
              <a:rPr lang="fi-FI" dirty="0"/>
              <a:t>Laskentakorko 3%</a:t>
            </a:r>
          </a:p>
          <a:p>
            <a:pPr lvl="1"/>
            <a:r>
              <a:rPr lang="fi-FI" dirty="0"/>
              <a:t>Oletuksena öljyn vuotuinen hinnan nousu:</a:t>
            </a:r>
          </a:p>
          <a:p>
            <a:pPr lvl="1"/>
            <a:r>
              <a:rPr lang="fi-FI" dirty="0"/>
              <a:t>Oletuksena sähkön vuotuinen hinnan nousu: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324014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612291D6-A248-4F7B-8309-C2AEBCE8072A}"/>
              </a:ext>
            </a:extLst>
          </p:cNvPr>
          <p:cNvSpPr txBox="1"/>
          <p:nvPr/>
        </p:nvSpPr>
        <p:spPr>
          <a:xfrm>
            <a:off x="1631504" y="5445225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00EE05F-CA0C-4748-8F33-B166C7EA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4" y="260649"/>
            <a:ext cx="10082980" cy="648072"/>
          </a:xfrm>
        </p:spPr>
        <p:txBody>
          <a:bodyPr>
            <a:normAutofit/>
          </a:bodyPr>
          <a:lstStyle/>
          <a:p>
            <a:r>
              <a:rPr lang="fi-FI" sz="2800" dirty="0"/>
              <a:t>Selvitetyt lämmitysmuutokset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405484C5-9032-4300-94F6-654F2F9E3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196753"/>
            <a:ext cx="10411612" cy="4608893"/>
          </a:xfrm>
        </p:spPr>
        <p:txBody>
          <a:bodyPr>
            <a:normAutofit/>
          </a:bodyPr>
          <a:lstStyle/>
          <a:p>
            <a:r>
              <a:rPr lang="fi-FI" dirty="0"/>
              <a:t>Ulkoilma-vesilämpöpumppu:</a:t>
            </a:r>
          </a:p>
          <a:p>
            <a:pPr lvl="1"/>
            <a:r>
              <a:rPr lang="fi-FI" dirty="0"/>
              <a:t>öljyn rinnalle (</a:t>
            </a:r>
            <a:r>
              <a:rPr lang="fi-FI" dirty="0" err="1"/>
              <a:t>UVLP+öljy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öljyn tilalle (</a:t>
            </a:r>
            <a:r>
              <a:rPr lang="fi-FI" dirty="0" err="1"/>
              <a:t>UVLP+sähkövastukset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öljyn rinnalle + yläpohjan lisäeristys u-arvoon 0,09 (UVLP+YP)</a:t>
            </a:r>
          </a:p>
          <a:p>
            <a:pPr lvl="1"/>
            <a:r>
              <a:rPr lang="fi-FI" dirty="0"/>
              <a:t>+aurinkosähkö (</a:t>
            </a:r>
            <a:r>
              <a:rPr lang="fi-FI" dirty="0" err="1"/>
              <a:t>aurinkosähkö+UVLP</a:t>
            </a:r>
            <a:r>
              <a:rPr lang="fi-FI" dirty="0"/>
              <a:t>)</a:t>
            </a:r>
            <a:br>
              <a:rPr lang="fi-FI" dirty="0"/>
            </a:br>
            <a:endParaRPr lang="fi-FI" dirty="0"/>
          </a:p>
          <a:p>
            <a:r>
              <a:rPr lang="fi-FI" dirty="0"/>
              <a:t>Maalämpöpumppu:</a:t>
            </a:r>
          </a:p>
          <a:p>
            <a:pPr lvl="1"/>
            <a:r>
              <a:rPr lang="fi-FI" dirty="0"/>
              <a:t>öljyn tilalle (MLP)</a:t>
            </a:r>
          </a:p>
          <a:p>
            <a:pPr lvl="1"/>
            <a:r>
              <a:rPr lang="fi-FI" dirty="0"/>
              <a:t>öljyn tilalle ja lämmityspatterit matalalämpöpattereiksi (</a:t>
            </a:r>
            <a:r>
              <a:rPr lang="fi-FI" dirty="0" err="1"/>
              <a:t>MLP+patterit</a:t>
            </a:r>
            <a:r>
              <a:rPr lang="fi-FI" dirty="0"/>
              <a:t>)</a:t>
            </a:r>
            <a:br>
              <a:rPr lang="fi-FI" dirty="0"/>
            </a:br>
            <a:endParaRPr lang="fi-FI" dirty="0"/>
          </a:p>
          <a:p>
            <a:r>
              <a:rPr lang="fi-FI" dirty="0"/>
              <a:t>Aurinkolämpö öljyn rinnalle (Aurinkolämpö)</a:t>
            </a:r>
            <a:br>
              <a:rPr lang="fi-FI" dirty="0"/>
            </a:br>
            <a:endParaRPr lang="fi-FI" dirty="0"/>
          </a:p>
          <a:p>
            <a:r>
              <a:rPr lang="fi-FI" dirty="0"/>
              <a:t>Lämpöpumppuja tutkittiin 70% </a:t>
            </a:r>
            <a:r>
              <a:rPr lang="fi-FI" dirty="0" err="1"/>
              <a:t>osatehomitoituksella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7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77D2A862-E865-4D8D-A1AB-584312317011}"/>
              </a:ext>
            </a:extLst>
          </p:cNvPr>
          <p:cNvSpPr txBox="1"/>
          <p:nvPr/>
        </p:nvSpPr>
        <p:spPr>
          <a:xfrm>
            <a:off x="1631504" y="5445225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A8C530B-F80A-46C0-B8CC-5429EBE4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17" y="188640"/>
            <a:ext cx="10249957" cy="792088"/>
          </a:xfrm>
        </p:spPr>
        <p:txBody>
          <a:bodyPr/>
          <a:lstStyle/>
          <a:p>
            <a:r>
              <a:rPr lang="fi-FI" dirty="0"/>
              <a:t>Vaihtoehtojen kannattavuusarviot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7E671A3E-2710-4875-9AF5-423512EC5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9"/>
          <a:stretch/>
        </p:blipFill>
        <p:spPr>
          <a:xfrm>
            <a:off x="135172" y="842839"/>
            <a:ext cx="11865555" cy="582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16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xmlns="" id="{92FAFBA3-87F6-4DC5-AA16-C2C325C1A1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Aurinkosähkö pientalossa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xmlns="" id="{C1BA8F98-5F1E-4347-974A-49436FDD53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1103D102-E7B0-4545-A533-B09B16773D0A}"/>
              </a:ext>
            </a:extLst>
          </p:cNvPr>
          <p:cNvSpPr txBox="1"/>
          <p:nvPr/>
        </p:nvSpPr>
        <p:spPr>
          <a:xfrm>
            <a:off x="6269865" y="6211669"/>
            <a:ext cx="683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Esityksen laatinut: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Teemu Kettunen, energia-asiantuntija </a:t>
            </a:r>
            <a:r>
              <a:rPr lang="fi-FI" dirty="0" err="1">
                <a:solidFill>
                  <a:schemeClr val="bg1"/>
                </a:solidFill>
              </a:rPr>
              <a:t>HSY:n</a:t>
            </a:r>
            <a:r>
              <a:rPr lang="fi-FI" dirty="0">
                <a:solidFill>
                  <a:schemeClr val="bg1"/>
                </a:solidFill>
              </a:rPr>
              <a:t> Ilmastoinfo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xmlns="" id="{A94E6480-49AC-4482-BE76-B73629DA0AD5}"/>
              </a:ext>
            </a:extLst>
          </p:cNvPr>
          <p:cNvSpPr txBox="1"/>
          <p:nvPr/>
        </p:nvSpPr>
        <p:spPr>
          <a:xfrm>
            <a:off x="199622" y="6211669"/>
            <a:ext cx="225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Päivitetty: 12.2.2019</a:t>
            </a:r>
          </a:p>
        </p:txBody>
      </p:sp>
    </p:spTree>
    <p:extLst>
      <p:ext uri="{BB962C8B-B14F-4D97-AF65-F5344CB8AC3E}">
        <p14:creationId xmlns:p14="http://schemas.microsoft.com/office/powerpoint/2010/main" val="2254417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904A0937-C4AD-4B33-8765-64DAEB5EB340}"/>
              </a:ext>
            </a:extLst>
          </p:cNvPr>
          <p:cNvSpPr txBox="1"/>
          <p:nvPr/>
        </p:nvSpPr>
        <p:spPr>
          <a:xfrm>
            <a:off x="123781" y="6087763"/>
            <a:ext cx="1107156" cy="7005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sz="2400" dirty="0" err="1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4016C04-7A75-4716-B1A3-681C5B8A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3" y="188639"/>
            <a:ext cx="8748464" cy="864096"/>
          </a:xfrm>
        </p:spPr>
        <p:txBody>
          <a:bodyPr>
            <a:normAutofit/>
          </a:bodyPr>
          <a:lstStyle/>
          <a:p>
            <a:r>
              <a:rPr lang="fi-FI" sz="2800" dirty="0"/>
              <a:t>Aurinkosähköä kotiin?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6A0758BB-A836-4885-8B67-520CBCD2E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38" y="935451"/>
            <a:ext cx="8458478" cy="2288791"/>
          </a:xfrm>
        </p:spPr>
        <p:txBody>
          <a:bodyPr/>
          <a:lstStyle/>
          <a:p>
            <a:r>
              <a:rPr lang="fi-FI" altLang="fi-FI" sz="1800" dirty="0"/>
              <a:t>Kannattavuus parantunut</a:t>
            </a:r>
          </a:p>
          <a:p>
            <a:r>
              <a:rPr lang="fi-FI" altLang="fi-FI" sz="1800" dirty="0"/>
              <a:t>Asennettu aurinkosähkö tuplaantunut vuosittain Suomessa 2014</a:t>
            </a:r>
            <a:r>
              <a:rPr lang="fi-FI" altLang="fi-FI" sz="1800" dirty="0">
                <a:sym typeface="Wingdings" panose="05000000000000000000" pitchFamily="2" charset="2"/>
              </a:rPr>
              <a:t></a:t>
            </a:r>
            <a:endParaRPr lang="fi-FI" altLang="fi-FI" sz="1800" dirty="0"/>
          </a:p>
          <a:p>
            <a:r>
              <a:rPr lang="fi-FI" altLang="fi-FI" sz="1800" dirty="0"/>
              <a:t>Paneeleiden vuosituotto Etelä-Suomessa vastaava kuin Pohjois-Saksassa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xmlns="" id="{AF542EB0-0894-4D03-B412-1212A1C9B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394944"/>
              </p:ext>
            </p:extLst>
          </p:nvPr>
        </p:nvGraphicFramePr>
        <p:xfrm>
          <a:off x="6394322" y="2764471"/>
          <a:ext cx="5564672" cy="349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xmlns="" id="{C5B46FAA-3CCE-4E48-AB9D-0C1961F2E42F}"/>
              </a:ext>
            </a:extLst>
          </p:cNvPr>
          <p:cNvSpPr txBox="1">
            <a:spLocks/>
          </p:cNvSpPr>
          <p:nvPr/>
        </p:nvSpPr>
        <p:spPr>
          <a:xfrm>
            <a:off x="8196649" y="6392512"/>
            <a:ext cx="4469030" cy="395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i-FI" sz="1200" dirty="0"/>
              <a:t>Kuvien tietojen lähde: </a:t>
            </a:r>
            <a:r>
              <a:rPr lang="fi-FI" sz="1200" dirty="0">
                <a:hlinkClick r:id="rId3"/>
              </a:rPr>
              <a:t>http://www.pvxchange.com/</a:t>
            </a:r>
            <a:endParaRPr lang="fi-FI" sz="12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xmlns="" id="{DE713C52-10E5-48D5-9A03-F9C79DC0F8BE}"/>
              </a:ext>
            </a:extLst>
          </p:cNvPr>
          <p:cNvSpPr txBox="1"/>
          <p:nvPr/>
        </p:nvSpPr>
        <p:spPr>
          <a:xfrm>
            <a:off x="6401144" y="2631693"/>
            <a:ext cx="4427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latin typeface="Arial" pitchFamily="34" charset="0"/>
                <a:cs typeface="Arial" pitchFamily="34" charset="0"/>
              </a:rPr>
              <a:t>Eur/</a:t>
            </a:r>
          </a:p>
          <a:p>
            <a:r>
              <a:rPr lang="fi-FI" sz="1050" dirty="0" err="1">
                <a:latin typeface="Arial" pitchFamily="34" charset="0"/>
                <a:cs typeface="Arial" pitchFamily="34" charset="0"/>
              </a:rPr>
              <a:t>Wp</a:t>
            </a:r>
            <a:endParaRPr lang="fi-FI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xmlns="" id="{EDE50180-07A9-4C90-B2F5-785A95606935}"/>
              </a:ext>
            </a:extLst>
          </p:cNvPr>
          <p:cNvSpPr txBox="1"/>
          <p:nvPr/>
        </p:nvSpPr>
        <p:spPr>
          <a:xfrm>
            <a:off x="333583" y="2643754"/>
            <a:ext cx="54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rial" pitchFamily="34" charset="0"/>
                <a:cs typeface="Arial" pitchFamily="34" charset="0"/>
              </a:rPr>
              <a:t>Markkinahinta paneeleille EU:ssa 10/2017-10/2018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xmlns="" id="{4C4FD869-539D-4629-9DD7-3380B0530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6" y="3158485"/>
            <a:ext cx="6058254" cy="310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6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xmlns="" id="{05AAA7CE-5282-41E4-B0E9-40ACF2EC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tietoa kodin lämmitysvalinnoista ja energiatehokkuudesta?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xmlns="" id="{E257F4CC-B1E3-4EC4-ADEA-55E33BC85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Lämmitystapojen vertailulaskuri, Motiva: </a:t>
            </a:r>
            <a:r>
              <a:rPr lang="fi-FI" dirty="0">
                <a:hlinkClick r:id="rId2"/>
              </a:rPr>
              <a:t>http://lammitysvertailu.eneuvonta.fi/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r>
              <a:rPr lang="fi-FI" dirty="0"/>
              <a:t>Energiatehokkuusinvestointien kannattavuuslaskuri, Motiva:</a:t>
            </a:r>
            <a:br>
              <a:rPr lang="fi-FI" dirty="0"/>
            </a:br>
            <a:r>
              <a:rPr lang="fi-FI" dirty="0">
                <a:hlinkClick r:id="rId3"/>
              </a:rPr>
              <a:t>https://www.motiva.fi/ratkaisut/energiakatselmustoiminta/tem_n_tukemat_energiakatselmukset/laskentatyokalu_energiatehokkuustoimien_taloudellisen_kannattavuuden_tarkasteluun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Ympäristöhallinnon Energiatehokaskoti-sivusto: </a:t>
            </a:r>
            <a:r>
              <a:rPr lang="fi-FI" dirty="0">
                <a:hlinkClick r:id="rId4"/>
              </a:rPr>
              <a:t>https://www.energiatehokaskoti.fi/ajankohtaista/asiasanat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r>
              <a:rPr lang="fi-FI" dirty="0"/>
              <a:t>Energiatehokkuuden tietosivut sähkölämmittäjälle, Motiva:</a:t>
            </a:r>
            <a:br>
              <a:rPr lang="fi-FI" dirty="0"/>
            </a:br>
            <a:r>
              <a:rPr lang="fi-FI" dirty="0">
                <a:hlinkClick r:id="rId5"/>
              </a:rPr>
              <a:t>https://www.motiva.fi/koti_ja_asuminen/remontoi_ja_huolla/energiatehokas_sahkolammitys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HSY:n</a:t>
            </a:r>
            <a:r>
              <a:rPr lang="fi-FI" dirty="0"/>
              <a:t> </a:t>
            </a:r>
            <a:r>
              <a:rPr lang="fi-FI" dirty="0" err="1"/>
              <a:t>Ilmastoinfon</a:t>
            </a:r>
            <a:r>
              <a:rPr lang="fi-FI" dirty="0"/>
              <a:t> energianeuvonta pääkaupunkiseudun asukkaille ja taloyhtiöille:</a:t>
            </a:r>
            <a:br>
              <a:rPr lang="fi-FI" dirty="0"/>
            </a:br>
            <a:r>
              <a:rPr lang="fi-FI" dirty="0">
                <a:hlinkClick r:id="rId6"/>
              </a:rPr>
              <a:t>www.energianeuvonta.fi</a:t>
            </a:r>
            <a:endParaRPr lang="fi-FI" dirty="0"/>
          </a:p>
          <a:p>
            <a:pPr lvl="1"/>
            <a:r>
              <a:rPr lang="fi-FI" dirty="0" err="1"/>
              <a:t>Ilmastoinfon</a:t>
            </a:r>
            <a:r>
              <a:rPr lang="fi-FI" dirty="0"/>
              <a:t> maksuton henkilökohtainen energianeuvonta sähköpostilla tai puhelimitse</a:t>
            </a:r>
          </a:p>
        </p:txBody>
      </p:sp>
    </p:spTree>
    <p:extLst>
      <p:ext uri="{BB962C8B-B14F-4D97-AF65-F5344CB8AC3E}">
        <p14:creationId xmlns:p14="http://schemas.microsoft.com/office/powerpoint/2010/main" val="683211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9903" y="174357"/>
            <a:ext cx="10633842" cy="936130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3600" dirty="0">
                <a:latin typeface="Interstate Bold"/>
                <a:cs typeface="Calibri" panose="020F0502020204030204" pitchFamily="34" charset="0"/>
                <a:hlinkClick r:id="rId3"/>
              </a:rPr>
              <a:t>Aurinkosahkoakotiin.fi </a:t>
            </a:r>
            <a:r>
              <a:rPr lang="fi-FI" sz="3600" dirty="0">
                <a:latin typeface="Interstate Bold"/>
                <a:cs typeface="Calibri" panose="020F0502020204030204" pitchFamily="34" charset="0"/>
              </a:rPr>
              <a:t>auttaa paneelihankinnassa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09903" y="985962"/>
            <a:ext cx="10870325" cy="3839455"/>
          </a:xfrm>
        </p:spPr>
        <p:txBody>
          <a:bodyPr/>
          <a:lstStyle/>
          <a:p>
            <a:pPr marL="285750"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Alusta yritysten avaimet käteen tarjouksille (tarjoukset yhdenmukaisessa muodossa, vertailu helppoa)</a:t>
            </a:r>
          </a:p>
          <a:p>
            <a:pPr marL="285750"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Luotettavaa tietoa aurinkosähköstä ja kokemuksia käyttäjiltä</a:t>
            </a:r>
          </a:p>
          <a:p>
            <a:pPr marL="285750"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Testi: Sopiiko aurinkosähkö minulle?</a:t>
            </a:r>
          </a:p>
          <a:p>
            <a:pPr marL="285750"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HSY:n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Ilmastoinfon luoma verkkosivusto siirrettiin Motivan omistukseen vuonna 2018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0624F815-77D9-453B-92D6-E8E3FEAE8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29"/>
            <a:ext cx="6106350" cy="429830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26AE2F28-AF6E-4F01-B2ED-75AC464F0B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3"/>
          <a:stretch/>
        </p:blipFill>
        <p:spPr>
          <a:xfrm>
            <a:off x="6654681" y="2562458"/>
            <a:ext cx="3734796" cy="39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9922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A565DC2-E8DC-4CA0-AE12-3221578C2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Aurinkosähköjärjestelmien hintataso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2BAE608F-2371-4E44-9E1E-45D1C8D3F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Yritysten ilmoittamat avaimet käteen -hinnat omakotiluokan järjestelmissä noin</a:t>
            </a:r>
            <a:br>
              <a:rPr lang="fi-FI" dirty="0"/>
            </a:br>
            <a:r>
              <a:rPr lang="fi-FI" dirty="0"/>
              <a:t>1,6-2,5 eur/</a:t>
            </a:r>
            <a:r>
              <a:rPr lang="fi-FI" dirty="0" err="1"/>
              <a:t>W</a:t>
            </a:r>
            <a:r>
              <a:rPr lang="fi-FI" sz="1800" baseline="-25000" dirty="0" err="1"/>
              <a:t>p</a:t>
            </a:r>
            <a:r>
              <a:rPr lang="fi-FI" sz="1800" dirty="0"/>
              <a:t> </a:t>
            </a:r>
            <a:r>
              <a:rPr lang="fi-FI" dirty="0"/>
              <a:t>(</a:t>
            </a:r>
            <a:r>
              <a:rPr lang="fi-FI" dirty="0" err="1"/>
              <a:t>sis</a:t>
            </a:r>
            <a:r>
              <a:rPr lang="fi-FI" dirty="0"/>
              <a:t> alv) riippuen mm. järjestelmän koosta</a:t>
            </a:r>
          </a:p>
          <a:p>
            <a:pPr lvl="1"/>
            <a:r>
              <a:rPr lang="fi-FI" dirty="0"/>
              <a:t>Esim. 18 kpl 275 </a:t>
            </a:r>
            <a:r>
              <a:rPr lang="fi-FI" dirty="0" err="1"/>
              <a:t>W</a:t>
            </a:r>
            <a:r>
              <a:rPr lang="fi-FI" baseline="-25000" dirty="0" err="1"/>
              <a:t>p</a:t>
            </a:r>
            <a:r>
              <a:rPr lang="fi-FI" dirty="0"/>
              <a:t> aurinkopaneeleja (</a:t>
            </a:r>
            <a:r>
              <a:rPr lang="fi-FI" dirty="0" err="1"/>
              <a:t>yht</a:t>
            </a:r>
            <a:r>
              <a:rPr lang="fi-FI" dirty="0"/>
              <a:t> noin 5 </a:t>
            </a:r>
            <a:r>
              <a:rPr lang="fi-FI" dirty="0" err="1"/>
              <a:t>kW</a:t>
            </a:r>
            <a:r>
              <a:rPr lang="fi-FI" baseline="-25000" dirty="0" err="1"/>
              <a:t>p</a:t>
            </a:r>
            <a:r>
              <a:rPr lang="fi-FI" dirty="0"/>
              <a:t>) noin 8 000-10 000 eur (</a:t>
            </a:r>
            <a:r>
              <a:rPr lang="fi-FI" dirty="0" err="1"/>
              <a:t>sis</a:t>
            </a:r>
            <a:r>
              <a:rPr lang="fi-FI" dirty="0"/>
              <a:t> alv)</a:t>
            </a:r>
          </a:p>
          <a:p>
            <a:pPr lvl="1"/>
            <a:r>
              <a:rPr lang="fi-FI" dirty="0"/>
              <a:t>Pienemmät järjestelmät suhteellisesti kalliimpia, eli eur/</a:t>
            </a:r>
            <a:r>
              <a:rPr lang="fi-FI" dirty="0" err="1"/>
              <a:t>W</a:t>
            </a:r>
            <a:r>
              <a:rPr lang="fi-FI" baseline="-25000" dirty="0" err="1"/>
              <a:t>p</a:t>
            </a:r>
            <a:r>
              <a:rPr lang="fi-FI" dirty="0"/>
              <a:t> korkeampi</a:t>
            </a:r>
          </a:p>
          <a:p>
            <a:endParaRPr lang="fi-FI" dirty="0"/>
          </a:p>
          <a:p>
            <a:r>
              <a:rPr lang="fi-FI" dirty="0"/>
              <a:t>Entä akut?</a:t>
            </a:r>
          </a:p>
          <a:p>
            <a:pPr lvl="1"/>
            <a:r>
              <a:rPr lang="fi-FI" dirty="0"/>
              <a:t>Esim. </a:t>
            </a:r>
            <a:r>
              <a:rPr lang="fi-FI" dirty="0" err="1"/>
              <a:t>Sonnen</a:t>
            </a:r>
            <a:r>
              <a:rPr lang="fi-FI" dirty="0"/>
              <a:t> </a:t>
            </a:r>
            <a:r>
              <a:rPr lang="fi-FI" dirty="0" err="1"/>
              <a:t>GmbH:n</a:t>
            </a:r>
            <a:r>
              <a:rPr lang="fi-FI" dirty="0"/>
              <a:t> 6 kWh:n kotiakun hinta suuruusluokkaa 10 000 eur (</a:t>
            </a:r>
            <a:r>
              <a:rPr lang="fi-FI" dirty="0" err="1"/>
              <a:t>sis</a:t>
            </a:r>
            <a:r>
              <a:rPr lang="fi-FI" dirty="0"/>
              <a:t> alv)</a:t>
            </a:r>
          </a:p>
          <a:p>
            <a:pPr lvl="2"/>
            <a:r>
              <a:rPr lang="fi-FI" dirty="0"/>
              <a:t>Takuu 10 vuotta, suunniteltu käyttöikä 20 vuotta</a:t>
            </a:r>
          </a:p>
          <a:p>
            <a:pPr lvl="1"/>
            <a:r>
              <a:rPr lang="fi-FI" dirty="0"/>
              <a:t>Kotiakkujen kannattavuus kyseenalainen, jos kohde sähköverkon piirissä</a:t>
            </a:r>
          </a:p>
          <a:p>
            <a:pPr lvl="2"/>
            <a:r>
              <a:rPr lang="fi-FI" dirty="0"/>
              <a:t>Tilanne voi muuttua lähivuosina</a:t>
            </a:r>
          </a:p>
        </p:txBody>
      </p:sp>
    </p:spTree>
    <p:extLst>
      <p:ext uri="{BB962C8B-B14F-4D97-AF65-F5344CB8AC3E}">
        <p14:creationId xmlns:p14="http://schemas.microsoft.com/office/powerpoint/2010/main" val="3142607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Aurinkosähkön plussia ja miinuksia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4083" y="1117600"/>
            <a:ext cx="11647917" cy="43988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00B050"/>
                </a:solidFill>
              </a:rPr>
              <a:t>+</a:t>
            </a:r>
            <a:r>
              <a:rPr lang="fi-FI" dirty="0"/>
              <a:t>  Ekologisuus. Paneeli tuottaa valmistamiseen käytetyn energian 0,5-2 vuodessa.</a:t>
            </a:r>
          </a:p>
          <a:p>
            <a:pPr marL="0" indent="0">
              <a:buNone/>
            </a:pPr>
            <a:r>
              <a:rPr lang="fi-FI" b="1" dirty="0">
                <a:solidFill>
                  <a:srgbClr val="00B050"/>
                </a:solidFill>
              </a:rPr>
              <a:t>+</a:t>
            </a:r>
            <a:r>
              <a:rPr lang="fi-FI" dirty="0"/>
              <a:t>  Järjestelmät pitkäisiä (paneelin käyttöikä noin 25-35 vuotta)</a:t>
            </a:r>
          </a:p>
          <a:p>
            <a:pPr marL="0" indent="0">
              <a:buNone/>
            </a:pPr>
            <a:r>
              <a:rPr lang="fi-FI" b="1" dirty="0">
                <a:solidFill>
                  <a:srgbClr val="00B050"/>
                </a:solidFill>
              </a:rPr>
              <a:t>+</a:t>
            </a:r>
            <a:r>
              <a:rPr lang="fi-FI" dirty="0"/>
              <a:t>  Huoltotarve erittäin pieni</a:t>
            </a:r>
          </a:p>
          <a:p>
            <a:pPr marL="0" indent="0">
              <a:buNone/>
            </a:pPr>
            <a:r>
              <a:rPr lang="fi-FI" b="1" dirty="0">
                <a:solidFill>
                  <a:srgbClr val="00B050"/>
                </a:solidFill>
              </a:rPr>
              <a:t>+</a:t>
            </a:r>
            <a:r>
              <a:rPr lang="fi-FI" dirty="0"/>
              <a:t>  Auttaa suojautumaan sähkön hinnan mahdolliselta nousulta</a:t>
            </a:r>
          </a:p>
          <a:p>
            <a:pPr marL="0" indent="0">
              <a:buNone/>
            </a:pPr>
            <a:r>
              <a:rPr lang="fi-FI" b="1" dirty="0">
                <a:solidFill>
                  <a:srgbClr val="00B050"/>
                </a:solidFill>
              </a:rPr>
              <a:t>+</a:t>
            </a:r>
            <a:r>
              <a:rPr lang="fi-FI" dirty="0"/>
              <a:t>  Helppous (pk-seudulla ei yleensä tarvitse toimenpidelupaa)</a:t>
            </a:r>
          </a:p>
          <a:p>
            <a:pPr marL="0" indent="0">
              <a:buNone/>
            </a:pPr>
            <a:r>
              <a:rPr lang="fi-FI" b="1" dirty="0">
                <a:solidFill>
                  <a:srgbClr val="00B050"/>
                </a:solidFill>
              </a:rPr>
              <a:t>+</a:t>
            </a:r>
            <a:r>
              <a:rPr lang="fi-FI" dirty="0"/>
              <a:t>  Vuosituotto Suomessa samaa luokkaa kuin Pohjois-Saksassa</a:t>
            </a:r>
          </a:p>
          <a:p>
            <a:pPr marL="0" indent="0">
              <a:buNone/>
            </a:pPr>
            <a:r>
              <a:rPr lang="fi-FI" b="1" dirty="0">
                <a:solidFill>
                  <a:srgbClr val="00B050"/>
                </a:solidFill>
              </a:rPr>
              <a:t>+</a:t>
            </a:r>
            <a:r>
              <a:rPr lang="fi-FI" dirty="0"/>
              <a:t>  Paneelit viilentävät talon yläkertaa kesäaikaan</a:t>
            </a:r>
          </a:p>
          <a:p>
            <a:pPr marL="0" indent="0">
              <a:buNone/>
            </a:pPr>
            <a:r>
              <a:rPr lang="fi-FI" b="1" dirty="0">
                <a:solidFill>
                  <a:srgbClr val="00B050"/>
                </a:solidFill>
              </a:rPr>
              <a:t>+</a:t>
            </a:r>
            <a:r>
              <a:rPr lang="fi-FI" dirty="0"/>
              <a:t>  Positiivinen imagovaikutus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>
                <a:solidFill>
                  <a:schemeClr val="accent6"/>
                </a:solidFill>
              </a:rPr>
              <a:t>+-</a:t>
            </a:r>
            <a:r>
              <a:rPr lang="fi-FI" dirty="0"/>
              <a:t> Taloudellinen kannattavuus tapauskohtaista</a:t>
            </a:r>
            <a:br>
              <a:rPr lang="fi-FI" dirty="0"/>
            </a:br>
            <a:r>
              <a:rPr lang="fi-FI" b="1" dirty="0">
                <a:solidFill>
                  <a:schemeClr val="accent6"/>
                </a:solidFill>
              </a:rPr>
              <a:t>?</a:t>
            </a:r>
            <a:r>
              <a:rPr lang="fi-FI" dirty="0"/>
              <a:t>  Vaikutus kiinteistön arvoon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>
                <a:solidFill>
                  <a:srgbClr val="FF0000"/>
                </a:solidFill>
              </a:rPr>
              <a:t>-</a:t>
            </a:r>
            <a:r>
              <a:rPr lang="fi-FI" dirty="0">
                <a:solidFill>
                  <a:srgbClr val="FF0000"/>
                </a:solidFill>
              </a:rPr>
              <a:t>  </a:t>
            </a:r>
            <a:r>
              <a:rPr lang="fi-FI" dirty="0"/>
              <a:t>Sähköntuotto vain valoisaan vuorokauden- ja vuodenaikaan</a:t>
            </a:r>
          </a:p>
        </p:txBody>
      </p:sp>
    </p:spTree>
    <p:extLst>
      <p:ext uri="{BB962C8B-B14F-4D97-AF65-F5344CB8AC3E}">
        <p14:creationId xmlns:p14="http://schemas.microsoft.com/office/powerpoint/2010/main" val="849941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2369" y="0"/>
            <a:ext cx="10175631" cy="1052736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Sähköverkkoon kytketyn aurinkosähkön kehitys Suomessa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4408" y="1052736"/>
            <a:ext cx="10218540" cy="4188208"/>
          </a:xfrm>
        </p:spPr>
        <p:txBody>
          <a:bodyPr/>
          <a:lstStyle/>
          <a:p>
            <a:r>
              <a:rPr lang="fi-FI" dirty="0"/>
              <a:t>2015 syksy: noin 8 </a:t>
            </a:r>
            <a:r>
              <a:rPr lang="fi-FI" dirty="0" err="1"/>
              <a:t>MWp</a:t>
            </a:r>
            <a:endParaRPr lang="fi-FI" dirty="0"/>
          </a:p>
          <a:p>
            <a:r>
              <a:rPr lang="fi-FI" dirty="0"/>
              <a:t>1.1.2017: 27 </a:t>
            </a:r>
            <a:r>
              <a:rPr lang="fi-FI" dirty="0" err="1"/>
              <a:t>MWp</a:t>
            </a:r>
            <a:endParaRPr lang="fi-FI" dirty="0"/>
          </a:p>
          <a:p>
            <a:r>
              <a:rPr lang="fi-FI" dirty="0"/>
              <a:t>1.1.2018: 66 </a:t>
            </a:r>
            <a:r>
              <a:rPr lang="fi-FI" dirty="0" err="1"/>
              <a:t>MWp</a:t>
            </a:r>
            <a:endParaRPr lang="fi-FI" dirty="0"/>
          </a:p>
          <a:p>
            <a:r>
              <a:rPr lang="fi-FI" dirty="0"/>
              <a:t>1.1.2019: Yli 100 </a:t>
            </a:r>
            <a:r>
              <a:rPr lang="fi-FI" dirty="0" err="1"/>
              <a:t>MWp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3"/>
          <a:stretch/>
        </p:blipFill>
        <p:spPr>
          <a:xfrm>
            <a:off x="6472666" y="3590517"/>
            <a:ext cx="5294926" cy="296878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3"/>
          <a:stretch/>
        </p:blipFill>
        <p:spPr>
          <a:xfrm>
            <a:off x="226646" y="3590517"/>
            <a:ext cx="6191979" cy="2968785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5341316" y="6559302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>
                <a:latin typeface="Arial" pitchFamily="34" charset="0"/>
                <a:cs typeface="Arial" pitchFamily="34" charset="0"/>
              </a:rPr>
              <a:t>Kuvat: Janne Käpylehto</a:t>
            </a:r>
          </a:p>
        </p:txBody>
      </p:sp>
    </p:spTree>
    <p:extLst>
      <p:ext uri="{BB962C8B-B14F-4D97-AF65-F5344CB8AC3E}">
        <p14:creationId xmlns:p14="http://schemas.microsoft.com/office/powerpoint/2010/main" val="1817532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631504" y="5445225"/>
            <a:ext cx="18722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785" y="332656"/>
            <a:ext cx="10074932" cy="1080120"/>
          </a:xfrm>
        </p:spPr>
        <p:txBody>
          <a:bodyPr/>
          <a:lstStyle/>
          <a:p>
            <a:r>
              <a:rPr lang="fi-FI" dirty="0"/>
              <a:t>Verkkoon kytketty aurinkosähköjärjestelmä</a:t>
            </a:r>
          </a:p>
        </p:txBody>
      </p:sp>
      <p:pic>
        <p:nvPicPr>
          <p:cNvPr id="4098" name="Picture 2" descr="Verkkoon kytketyn pientalon aurinkosähköjärjestelmän kokoonp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61" y="1674163"/>
            <a:ext cx="8969807" cy="269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050892" y="4768338"/>
            <a:ext cx="8813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Arial" pitchFamily="34" charset="0"/>
                <a:cs typeface="Arial" pitchFamily="34" charset="0"/>
              </a:rPr>
              <a:t>Tyypillisesti ei </a:t>
            </a:r>
            <a:r>
              <a:rPr lang="fi-FI" sz="2400" u="sng" dirty="0">
                <a:latin typeface="Arial" pitchFamily="34" charset="0"/>
                <a:cs typeface="Arial" pitchFamily="34" charset="0"/>
              </a:rPr>
              <a:t>vielä</a:t>
            </a:r>
            <a:r>
              <a:rPr lang="fi-FI" sz="2400" dirty="0">
                <a:latin typeface="Arial" pitchFamily="34" charset="0"/>
                <a:cs typeface="Arial" pitchFamily="34" charset="0"/>
              </a:rPr>
              <a:t> akkuja, syynä akkujen hinta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Arial" pitchFamily="34" charset="0"/>
                <a:cs typeface="Arial" pitchFamily="34" charset="0"/>
              </a:rPr>
              <a:t>Esim. 6 kWh:n kotiakun hinta luokkaa 10 000 eur (</a:t>
            </a:r>
            <a:r>
              <a:rPr lang="fi-FI" sz="2400" dirty="0" err="1">
                <a:latin typeface="Arial" pitchFamily="34" charset="0"/>
                <a:cs typeface="Arial" pitchFamily="34" charset="0"/>
              </a:rPr>
              <a:t>sis</a:t>
            </a:r>
            <a:r>
              <a:rPr lang="fi-FI" sz="2400" dirty="0">
                <a:latin typeface="Arial" pitchFamily="34" charset="0"/>
                <a:cs typeface="Arial" pitchFamily="34" charset="0"/>
              </a:rPr>
              <a:t> alv)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Arial" pitchFamily="34" charset="0"/>
                <a:cs typeface="Arial" pitchFamily="34" charset="0"/>
              </a:rPr>
              <a:t>Hinnat kuitenkin tippumassa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5F07E967-1A2B-4D56-A9CD-B1D65C2099EC}"/>
              </a:ext>
            </a:extLst>
          </p:cNvPr>
          <p:cNvSpPr txBox="1"/>
          <p:nvPr/>
        </p:nvSpPr>
        <p:spPr>
          <a:xfrm flipH="1">
            <a:off x="7471880" y="4174612"/>
            <a:ext cx="2425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Kuvan lähde: http://www.motiva.fi/</a:t>
            </a:r>
          </a:p>
        </p:txBody>
      </p:sp>
    </p:spTree>
    <p:extLst>
      <p:ext uri="{BB962C8B-B14F-4D97-AF65-F5344CB8AC3E}">
        <p14:creationId xmlns:p14="http://schemas.microsoft.com/office/powerpoint/2010/main" val="3377107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1691" y="0"/>
            <a:ext cx="11215077" cy="908720"/>
          </a:xfrm>
        </p:spPr>
        <p:txBody>
          <a:bodyPr>
            <a:normAutofit/>
          </a:bodyPr>
          <a:lstStyle/>
          <a:p>
            <a:r>
              <a:rPr lang="fi-FI" dirty="0"/>
              <a:t>Aurinkopaneelien sähköntuotto eri kuukausina Suomi </a:t>
            </a:r>
            <a:r>
              <a:rPr lang="fi-FI" dirty="0" err="1"/>
              <a:t>vs</a:t>
            </a:r>
            <a:r>
              <a:rPr lang="fi-FI" dirty="0"/>
              <a:t> Pohjois-Saksa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/>
          <a:srcRect t="6082" r="25279"/>
          <a:stretch/>
        </p:blipFill>
        <p:spPr>
          <a:xfrm>
            <a:off x="180563" y="1124462"/>
            <a:ext cx="10753159" cy="5616479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265483" y="816536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>
                <a:latin typeface="Arial" pitchFamily="34" charset="0"/>
                <a:cs typeface="Arial" pitchFamily="34" charset="0"/>
              </a:rPr>
              <a:t>Wh</a:t>
            </a:r>
            <a:endParaRPr lang="fi-FI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30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9903" y="174357"/>
            <a:ext cx="10650446" cy="936130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3600" dirty="0" err="1">
                <a:latin typeface="Interstate Bold"/>
                <a:cs typeface="Calibri" panose="020F0502020204030204" pitchFamily="34" charset="0"/>
              </a:rPr>
              <a:t>HSY:n</a:t>
            </a:r>
            <a:r>
              <a:rPr lang="fi-FI" sz="3600" dirty="0">
                <a:latin typeface="Interstate Bold"/>
                <a:cs typeface="Calibri" panose="020F0502020204030204" pitchFamily="34" charset="0"/>
              </a:rPr>
              <a:t> karttapalvelu kertoo aurinkosähköpotentiaalin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09903" y="919354"/>
            <a:ext cx="11245477" cy="3906064"/>
          </a:xfrm>
        </p:spPr>
        <p:txBody>
          <a:bodyPr/>
          <a:lstStyle/>
          <a:p>
            <a:pPr marL="285750"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Kattopintojen aurinkosähköpotentiaalit ja paneeleille sopivat sijainnit</a:t>
            </a:r>
            <a:endParaRPr lang="fi-F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http://kartta.hsy.fi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(Helsingin, Espoon ja Vantaan alueet)</a:t>
            </a:r>
          </a:p>
          <a:p>
            <a:pPr marL="537750"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Pk-seudun ulkopuolella esim. 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www.sunenergia.com</a:t>
            </a:r>
            <a:endParaRPr lang="fi-FI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750" lvl="1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Kuva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3"/>
          <a:stretch/>
        </p:blipFill>
        <p:spPr>
          <a:xfrm>
            <a:off x="1814934" y="2371025"/>
            <a:ext cx="4518890" cy="4077072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6931079" y="4729628"/>
            <a:ext cx="349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2400" dirty="0"/>
              <a:t>Rakennuksen aurinkosähköpotentiaali</a:t>
            </a:r>
          </a:p>
        </p:txBody>
      </p:sp>
      <p:cxnSp>
        <p:nvCxnSpPr>
          <p:cNvPr id="11" name="Suora nuoliyhdysviiva 10"/>
          <p:cNvCxnSpPr>
            <a:cxnSpLocks/>
          </p:cNvCxnSpPr>
          <p:nvPr/>
        </p:nvCxnSpPr>
        <p:spPr>
          <a:xfrm flipH="1">
            <a:off x="6217973" y="4951497"/>
            <a:ext cx="735139" cy="997733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iruutu 21"/>
          <p:cNvSpPr txBox="1"/>
          <p:nvPr/>
        </p:nvSpPr>
        <p:spPr>
          <a:xfrm>
            <a:off x="6961764" y="2458733"/>
            <a:ext cx="2326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Sopivat sijainnit</a:t>
            </a:r>
            <a:br>
              <a:rPr lang="fi-FI" sz="2400" dirty="0"/>
            </a:br>
            <a:r>
              <a:rPr lang="fi-FI" sz="2400" dirty="0"/>
              <a:t>pinkillä</a:t>
            </a:r>
          </a:p>
        </p:txBody>
      </p:sp>
      <p:cxnSp>
        <p:nvCxnSpPr>
          <p:cNvPr id="33" name="Suora nuoliyhdysviiva 32"/>
          <p:cNvCxnSpPr>
            <a:stCxn id="22" idx="1"/>
          </p:cNvCxnSpPr>
          <p:nvPr/>
        </p:nvCxnSpPr>
        <p:spPr>
          <a:xfrm flipH="1">
            <a:off x="3596662" y="2874232"/>
            <a:ext cx="3365102" cy="230831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uora nuoliyhdysviiva 38"/>
          <p:cNvCxnSpPr>
            <a:cxnSpLocks/>
          </p:cNvCxnSpPr>
          <p:nvPr/>
        </p:nvCxnSpPr>
        <p:spPr>
          <a:xfrm flipH="1">
            <a:off x="5490776" y="4168288"/>
            <a:ext cx="1470990" cy="1770359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kstiruutu 39"/>
          <p:cNvSpPr txBox="1"/>
          <p:nvPr/>
        </p:nvSpPr>
        <p:spPr>
          <a:xfrm>
            <a:off x="6931079" y="3758512"/>
            <a:ext cx="402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Paneeleille sopiva pinta-ala </a:t>
            </a:r>
          </a:p>
        </p:txBody>
      </p:sp>
      <p:sp>
        <p:nvSpPr>
          <p:cNvPr id="36" name="Ellipsi 35"/>
          <p:cNvSpPr/>
          <p:nvPr/>
        </p:nvSpPr>
        <p:spPr>
          <a:xfrm>
            <a:off x="5007503" y="5938416"/>
            <a:ext cx="581484" cy="509451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Ellipsi 33"/>
          <p:cNvSpPr/>
          <p:nvPr/>
        </p:nvSpPr>
        <p:spPr>
          <a:xfrm>
            <a:off x="5584611" y="5949230"/>
            <a:ext cx="633362" cy="50945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54159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D13DD58-49D0-4F21-B31A-DC981D413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C99F0BC2-8EC5-408B-A933-0261AC507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46"/>
            <a:ext cx="11681320" cy="735520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9E099EDA-38A2-405D-AB09-0D77A0DA7EB7}"/>
              </a:ext>
            </a:extLst>
          </p:cNvPr>
          <p:cNvSpPr txBox="1"/>
          <p:nvPr/>
        </p:nvSpPr>
        <p:spPr>
          <a:xfrm>
            <a:off x="250091" y="6267939"/>
            <a:ext cx="686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Lähde: Tiia Selosen (</a:t>
            </a:r>
            <a:r>
              <a:rPr lang="fi-FI" sz="2400" dirty="0" err="1"/>
              <a:t>Caruna</a:t>
            </a:r>
            <a:r>
              <a:rPr lang="fi-FI" sz="2400" dirty="0"/>
              <a:t>) esitys 22.1.2019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xmlns="" id="{2B7B7E66-1329-4F82-99CF-4B4250E1DBFD}"/>
              </a:ext>
            </a:extLst>
          </p:cNvPr>
          <p:cNvSpPr txBox="1"/>
          <p:nvPr/>
        </p:nvSpPr>
        <p:spPr>
          <a:xfrm flipH="1">
            <a:off x="250090" y="128396"/>
            <a:ext cx="10652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tx2"/>
                </a:solidFill>
              </a:rPr>
              <a:t>Kuukausikulutus ei riitä tarkkuudeksi aurinkovoimalaa mitoitettaessa</a:t>
            </a:r>
          </a:p>
        </p:txBody>
      </p:sp>
    </p:spTree>
    <p:extLst>
      <p:ext uri="{BB962C8B-B14F-4D97-AF65-F5344CB8AC3E}">
        <p14:creationId xmlns:p14="http://schemas.microsoft.com/office/powerpoint/2010/main" val="3562131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FE88038-5ECC-4CEA-8208-1018D434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Esimerkki: Aurinkovoimalan päivätuotto (5,2 </a:t>
            </a:r>
            <a:r>
              <a:rPr lang="fi-FI" dirty="0" err="1"/>
              <a:t>kWp</a:t>
            </a:r>
            <a:r>
              <a:rPr lang="fi-FI" dirty="0"/>
              <a:t>, tasakattoasennus)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xmlns="" id="{B85A83F1-7F4C-4DAC-9850-2F7BE05BB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8" y="464277"/>
            <a:ext cx="11972192" cy="6290141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xmlns="" id="{4C5B3473-CF6A-4D0A-B052-EDEB5C0CBC70}"/>
              </a:ext>
            </a:extLst>
          </p:cNvPr>
          <p:cNvSpPr txBox="1"/>
          <p:nvPr/>
        </p:nvSpPr>
        <p:spPr>
          <a:xfrm flipH="1">
            <a:off x="7071751" y="6396335"/>
            <a:ext cx="4893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Lähde: www.sunnyportal.com</a:t>
            </a:r>
          </a:p>
        </p:txBody>
      </p:sp>
    </p:spTree>
    <p:extLst>
      <p:ext uri="{BB962C8B-B14F-4D97-AF65-F5344CB8AC3E}">
        <p14:creationId xmlns:p14="http://schemas.microsoft.com/office/powerpoint/2010/main" val="3529209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AD07159-D1F7-45FB-B16F-ECDAEC71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taloyhtiön kiinteistösähkönkulutuksesta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xmlns="" id="{5215CA6D-7377-465F-9A1F-A6DF3FD55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0" y="983028"/>
            <a:ext cx="11095497" cy="4730017"/>
          </a:xfrm>
        </p:spPr>
      </p:pic>
    </p:spTree>
    <p:extLst>
      <p:ext uri="{BB962C8B-B14F-4D97-AF65-F5344CB8AC3E}">
        <p14:creationId xmlns:p14="http://schemas.microsoft.com/office/powerpoint/2010/main" val="286129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82B6CD9-C05A-4FE0-B091-2C29F501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644CCFFA-67AF-4452-927A-347DB27A2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2596AAE9-6D2D-4D50-B023-FF33DA8DE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23" y="0"/>
            <a:ext cx="11627353" cy="6858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xmlns="" id="{891A2777-DBD3-4757-A82C-1D2AB783F9F6}"/>
              </a:ext>
            </a:extLst>
          </p:cNvPr>
          <p:cNvSpPr txBox="1"/>
          <p:nvPr/>
        </p:nvSpPr>
        <p:spPr>
          <a:xfrm>
            <a:off x="9636981" y="6416703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Lähde: Motiva Oy</a:t>
            </a:r>
          </a:p>
        </p:txBody>
      </p:sp>
    </p:spTree>
    <p:extLst>
      <p:ext uri="{BB962C8B-B14F-4D97-AF65-F5344CB8AC3E}">
        <p14:creationId xmlns:p14="http://schemas.microsoft.com/office/powerpoint/2010/main" val="4251274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AD07159-D1F7-45FB-B16F-ECDAEC71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Aurinkopaneeleiden tuoton ja sähkönkulutuksen kohtaaminen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xmlns="" id="{5215CA6D-7377-465F-9A1F-A6DF3FD55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0" y="983028"/>
            <a:ext cx="11095497" cy="4730017"/>
          </a:xfr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xmlns="" id="{7EE36644-36F2-495C-8D96-A0976B59046F}"/>
              </a:ext>
            </a:extLst>
          </p:cNvPr>
          <p:cNvSpPr/>
          <p:nvPr/>
        </p:nvSpPr>
        <p:spPr>
          <a:xfrm>
            <a:off x="669377" y="388620"/>
            <a:ext cx="10853245" cy="5667131"/>
          </a:xfrm>
          <a:prstGeom prst="rect">
            <a:avLst/>
          </a:prstGeom>
          <a:blipFill dpi="0" rotWithShape="1">
            <a:blip r:embed="rId3">
              <a:alphaModFix amt="19000"/>
            </a:blip>
            <a:srcRect/>
            <a:stretch>
              <a:fillRect/>
            </a:stretch>
          </a:blipFill>
          <a:ln w="25400"/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 err="1">
              <a:blipFill dpi="0" rotWithShape="1">
                <a:blip r:embed="rId3">
                  <a:alphaModFix amt="38000"/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4256945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900054F-F607-42BC-8C27-112B9DB80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Kohtaako sähkönkulutus aurinkopaneeleiden tuoton?</a:t>
            </a:r>
          </a:p>
        </p:txBody>
      </p:sp>
      <p:pic>
        <p:nvPicPr>
          <p:cNvPr id="2050" name="Picture 2" descr="https://aurinkosahkoakotiin.fi/wp-content/uploads/2018/02/Tuontato-kulutuskayra.jpg">
            <a:extLst>
              <a:ext uri="{FF2B5EF4-FFF2-40B4-BE49-F238E27FC236}">
                <a16:creationId xmlns:a16="http://schemas.microsoft.com/office/drawing/2014/main" xmlns="" id="{CFCE2D73-C3E9-4930-B7BD-EA62261EB4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70" y="619432"/>
            <a:ext cx="9934330" cy="561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CFB6B5F2-802E-4E84-B013-3F5B987C9B3F}"/>
              </a:ext>
            </a:extLst>
          </p:cNvPr>
          <p:cNvSpPr txBox="1"/>
          <p:nvPr/>
        </p:nvSpPr>
        <p:spPr>
          <a:xfrm>
            <a:off x="5621411" y="6160134"/>
            <a:ext cx="564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Kuvan lähde: www.aurinkosahkoakotiin.fi</a:t>
            </a:r>
          </a:p>
        </p:txBody>
      </p:sp>
    </p:spTree>
    <p:extLst>
      <p:ext uri="{BB962C8B-B14F-4D97-AF65-F5344CB8AC3E}">
        <p14:creationId xmlns:p14="http://schemas.microsoft.com/office/powerpoint/2010/main" val="2377471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ruutu 21"/>
          <p:cNvSpPr txBox="1"/>
          <p:nvPr/>
        </p:nvSpPr>
        <p:spPr>
          <a:xfrm>
            <a:off x="1559496" y="5661249"/>
            <a:ext cx="20162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4892" y="116632"/>
            <a:ext cx="10555068" cy="1266108"/>
          </a:xfrm>
        </p:spPr>
        <p:txBody>
          <a:bodyPr>
            <a:normAutofit/>
          </a:bodyPr>
          <a:lstStyle/>
          <a:p>
            <a:r>
              <a:rPr lang="fi-FI" sz="3200" dirty="0"/>
              <a:t>Suuntauksen ja kallistuksen vaikutus vuosituottoon Etelä-Suomessa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257637" y="1663244"/>
            <a:ext cx="392126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>
                <a:latin typeface="Arial" pitchFamily="34" charset="0"/>
                <a:cs typeface="Arial" pitchFamily="34" charset="0"/>
              </a:rPr>
              <a:t>Suuntaus: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Arial" pitchFamily="34" charset="0"/>
                <a:cs typeface="Arial" pitchFamily="34" charset="0"/>
              </a:rPr>
              <a:t>Etelä: 100%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Arial" pitchFamily="34" charset="0"/>
                <a:cs typeface="Arial" pitchFamily="34" charset="0"/>
              </a:rPr>
              <a:t>Koillinen/kaakko: 93%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Arial" pitchFamily="34" charset="0"/>
                <a:cs typeface="Arial" pitchFamily="34" charset="0"/>
              </a:rPr>
              <a:t>Itä/länsi: 75 %</a:t>
            </a:r>
          </a:p>
          <a:p>
            <a:endParaRPr lang="fi-FI" sz="2400" dirty="0">
              <a:latin typeface="Arial" pitchFamily="34" charset="0"/>
              <a:cs typeface="Arial" pitchFamily="34" charset="0"/>
            </a:endParaRPr>
          </a:p>
          <a:p>
            <a:r>
              <a:rPr lang="fi-FI" sz="2400" dirty="0">
                <a:latin typeface="Arial" pitchFamily="34" charset="0"/>
                <a:cs typeface="Arial" pitchFamily="34" charset="0"/>
              </a:rPr>
              <a:t>Huomioita: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Arial" pitchFamily="34" charset="0"/>
                <a:cs typeface="Arial" pitchFamily="34" charset="0"/>
              </a:rPr>
              <a:t>Itä-länsi –suuntauksessa</a:t>
            </a:r>
            <a:br>
              <a:rPr lang="fi-FI" sz="2400" dirty="0">
                <a:latin typeface="Arial" pitchFamily="34" charset="0"/>
                <a:cs typeface="Arial" pitchFamily="34" charset="0"/>
              </a:rPr>
            </a:br>
            <a:r>
              <a:rPr lang="fi-FI" sz="2400" dirty="0">
                <a:latin typeface="Arial" pitchFamily="34" charset="0"/>
                <a:cs typeface="Arial" pitchFamily="34" charset="0"/>
              </a:rPr>
              <a:t>tuotto suurempi aamulla/</a:t>
            </a:r>
            <a:br>
              <a:rPr lang="fi-FI" sz="2400" dirty="0">
                <a:latin typeface="Arial" pitchFamily="34" charset="0"/>
                <a:cs typeface="Arial" pitchFamily="34" charset="0"/>
              </a:rPr>
            </a:br>
            <a:r>
              <a:rPr lang="fi-FI" sz="2400" dirty="0">
                <a:latin typeface="Arial" pitchFamily="34" charset="0"/>
                <a:cs typeface="Arial" pitchFamily="34" charset="0"/>
              </a:rPr>
              <a:t>illalla, jolloin sähköä voi </a:t>
            </a:r>
            <a:br>
              <a:rPr lang="fi-FI" sz="2400" dirty="0">
                <a:latin typeface="Arial" pitchFamily="34" charset="0"/>
                <a:cs typeface="Arial" pitchFamily="34" charset="0"/>
              </a:rPr>
            </a:br>
            <a:r>
              <a:rPr lang="fi-FI" sz="2400" dirty="0">
                <a:latin typeface="Arial" pitchFamily="34" charset="0"/>
                <a:cs typeface="Arial" pitchFamily="34" charset="0"/>
              </a:rPr>
              <a:t>kulua enemmän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398653" y="1663244"/>
            <a:ext cx="423385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>
                <a:latin typeface="Arial" pitchFamily="34" charset="0"/>
                <a:cs typeface="Arial" pitchFamily="34" charset="0"/>
              </a:rPr>
              <a:t>Kallistus: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Arial" pitchFamily="34" charset="0"/>
                <a:cs typeface="Arial" pitchFamily="34" charset="0"/>
              </a:rPr>
              <a:t>40 astetta: 100 %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Arial" pitchFamily="34" charset="0"/>
                <a:cs typeface="Arial" pitchFamily="34" charset="0"/>
              </a:rPr>
              <a:t>90 astetta: 70-75 %</a:t>
            </a:r>
          </a:p>
          <a:p>
            <a:r>
              <a:rPr lang="fi-FI" sz="2400" dirty="0">
                <a:latin typeface="Arial" pitchFamily="34" charset="0"/>
                <a:cs typeface="Arial" pitchFamily="34" charset="0"/>
              </a:rPr>
              <a:t/>
            </a:r>
            <a:br>
              <a:rPr lang="fi-FI" sz="2400" dirty="0">
                <a:latin typeface="Arial" pitchFamily="34" charset="0"/>
                <a:cs typeface="Arial" pitchFamily="34" charset="0"/>
              </a:rPr>
            </a:br>
            <a:endParaRPr lang="fi-FI" sz="2400" dirty="0">
              <a:latin typeface="Arial" pitchFamily="34" charset="0"/>
              <a:cs typeface="Arial" pitchFamily="34" charset="0"/>
            </a:endParaRPr>
          </a:p>
          <a:p>
            <a:endParaRPr lang="fi-FI" sz="2400" dirty="0">
              <a:latin typeface="Arial" pitchFamily="34" charset="0"/>
              <a:cs typeface="Arial" pitchFamily="34" charset="0"/>
            </a:endParaRPr>
          </a:p>
          <a:p>
            <a:endParaRPr lang="fi-FI" sz="2400" dirty="0">
              <a:latin typeface="Arial" pitchFamily="34" charset="0"/>
              <a:cs typeface="Arial" pitchFamily="34" charset="0"/>
            </a:endParaRPr>
          </a:p>
          <a:p>
            <a:r>
              <a:rPr lang="fi-FI" sz="2400" dirty="0">
                <a:latin typeface="Arial" pitchFamily="34" charset="0"/>
                <a:cs typeface="Arial" pitchFamily="34" charset="0"/>
              </a:rPr>
              <a:t>Huomioita: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Arial" pitchFamily="34" charset="0"/>
                <a:cs typeface="Arial" pitchFamily="34" charset="0"/>
              </a:rPr>
              <a:t>Yleensä harjakatoille </a:t>
            </a:r>
            <a:br>
              <a:rPr lang="fi-FI" sz="2400" dirty="0">
                <a:latin typeface="Arial" pitchFamily="34" charset="0"/>
                <a:cs typeface="Arial" pitchFamily="34" charset="0"/>
              </a:rPr>
            </a:br>
            <a:r>
              <a:rPr lang="fi-FI" sz="2400" dirty="0">
                <a:latin typeface="Arial" pitchFamily="34" charset="0"/>
                <a:cs typeface="Arial" pitchFamily="34" charset="0"/>
              </a:rPr>
              <a:t>lappeen suuntaisesti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Arial" pitchFamily="34" charset="0"/>
                <a:cs typeface="Arial" pitchFamily="34" charset="0"/>
              </a:rPr>
              <a:t>Seinä-asennuksessa</a:t>
            </a:r>
            <a:br>
              <a:rPr lang="fi-FI" sz="2400" dirty="0">
                <a:latin typeface="Arial" pitchFamily="34" charset="0"/>
                <a:cs typeface="Arial" pitchFamily="34" charset="0"/>
              </a:rPr>
            </a:br>
            <a:r>
              <a:rPr lang="fi-FI" sz="2400" dirty="0">
                <a:latin typeface="Arial" pitchFamily="34" charset="0"/>
                <a:cs typeface="Arial" pitchFamily="34" charset="0"/>
              </a:rPr>
              <a:t>ei lunta ja lehtiä paneeleille</a:t>
            </a:r>
            <a:br>
              <a:rPr lang="fi-FI" sz="2400" dirty="0">
                <a:latin typeface="Arial" pitchFamily="34" charset="0"/>
                <a:cs typeface="Arial" pitchFamily="34" charset="0"/>
              </a:rPr>
            </a:br>
            <a:r>
              <a:rPr lang="fi-FI" sz="2400" dirty="0">
                <a:latin typeface="Arial" pitchFamily="34" charset="0"/>
                <a:cs typeface="Arial" pitchFamily="34" charset="0"/>
              </a:rPr>
              <a:t>(pystysuora)</a:t>
            </a:r>
          </a:p>
        </p:txBody>
      </p:sp>
      <p:grpSp>
        <p:nvGrpSpPr>
          <p:cNvPr id="21" name="Ryhmä 20"/>
          <p:cNvGrpSpPr/>
          <p:nvPr/>
        </p:nvGrpSpPr>
        <p:grpSpPr>
          <a:xfrm>
            <a:off x="6888088" y="2996952"/>
            <a:ext cx="1656184" cy="1008112"/>
            <a:chOff x="5364088" y="2996952"/>
            <a:chExt cx="1800200" cy="1152128"/>
          </a:xfrm>
        </p:grpSpPr>
        <p:cxnSp>
          <p:nvCxnSpPr>
            <p:cNvPr id="10" name="Suora yhdysviiva 9"/>
            <p:cNvCxnSpPr/>
            <p:nvPr/>
          </p:nvCxnSpPr>
          <p:spPr>
            <a:xfrm>
              <a:off x="5364088" y="4077072"/>
              <a:ext cx="1800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>
            <a:xfrm flipV="1">
              <a:off x="5364088" y="2996952"/>
              <a:ext cx="0" cy="10801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uora yhdysviiva 13"/>
            <p:cNvCxnSpPr/>
            <p:nvPr/>
          </p:nvCxnSpPr>
          <p:spPr>
            <a:xfrm flipV="1">
              <a:off x="5364088" y="3068960"/>
              <a:ext cx="1152128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Kaari 18"/>
            <p:cNvSpPr/>
            <p:nvPr/>
          </p:nvSpPr>
          <p:spPr>
            <a:xfrm>
              <a:off x="5491793" y="3789040"/>
              <a:ext cx="432048" cy="360040"/>
            </a:xfrm>
            <a:prstGeom prst="arc">
              <a:avLst>
                <a:gd name="adj1" fmla="val 16200000"/>
                <a:gd name="adj2" fmla="val 201763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Tekstiruutu 19"/>
            <p:cNvSpPr txBox="1"/>
            <p:nvPr/>
          </p:nvSpPr>
          <p:spPr>
            <a:xfrm>
              <a:off x="5880754" y="3706293"/>
              <a:ext cx="493446" cy="351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40</a:t>
              </a:r>
              <a:r>
                <a:rPr lang="fi-FI" sz="1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⁰</a:t>
              </a:r>
              <a:endParaRPr lang="fi-FI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34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3A72235-13A5-4514-9F10-88482041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Kuinka hankinta etenee?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44C843A5-3F93-45B4-8996-7B9CA776E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83" y="1165860"/>
            <a:ext cx="11647917" cy="4350590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Lupatarpeen selvittäminen</a:t>
            </a:r>
          </a:p>
          <a:p>
            <a:pPr lvl="1"/>
            <a:r>
              <a:rPr lang="fi-FI" dirty="0"/>
              <a:t>Vaihtelee kuntakohtaisesti</a:t>
            </a:r>
          </a:p>
          <a:p>
            <a:r>
              <a:rPr lang="fi-FI" dirty="0"/>
              <a:t>Järjestelmän mitoitus, paneeleiden sijoitus, kaapelointi ja kannattavuuden arviointi</a:t>
            </a:r>
          </a:p>
          <a:p>
            <a:pPr lvl="1"/>
            <a:r>
              <a:rPr lang="fi-FI" dirty="0"/>
              <a:t>Voidaan teettää selvityksenä alan yrityksellä (yleisempi käytäntö taloyhtiöissä)</a:t>
            </a:r>
          </a:p>
          <a:p>
            <a:r>
              <a:rPr lang="fi-FI" dirty="0"/>
              <a:t>Jos taloyhtiö hankkii, yhtiökokouskäsittely</a:t>
            </a:r>
          </a:p>
          <a:p>
            <a:pPr lvl="1"/>
            <a:r>
              <a:rPr lang="fi-FI" dirty="0"/>
              <a:t>Selvityksen tekijä hyvä olla paikalla vastaamassa kysymyksiin</a:t>
            </a:r>
          </a:p>
          <a:p>
            <a:r>
              <a:rPr lang="fi-FI" dirty="0"/>
              <a:t>Tarjouspyynnöt ja toimittajan valinta, avaimet käteen suositeltava tapa</a:t>
            </a:r>
          </a:p>
          <a:p>
            <a:pPr lvl="1"/>
            <a:r>
              <a:rPr lang="fi-FI" dirty="0"/>
              <a:t>Selvityksen pohjalta helppoa pyytää tarjouksia</a:t>
            </a:r>
          </a:p>
          <a:p>
            <a:r>
              <a:rPr lang="fi-FI" dirty="0"/>
              <a:t>Liittämislupa sähköverkkoyhtiöltä</a:t>
            </a:r>
          </a:p>
          <a:p>
            <a:pPr lvl="1"/>
            <a:r>
              <a:rPr lang="fi-FI" dirty="0"/>
              <a:t>Asioinnin hoitaa tyypillisesti aurinkosähköjärjestelmän toimittaja</a:t>
            </a:r>
          </a:p>
          <a:p>
            <a:r>
              <a:rPr lang="fi-FI" dirty="0"/>
              <a:t>Sopimus ylijäämäsähkön myynnistä sähköyhtiön kanssa</a:t>
            </a:r>
          </a:p>
          <a:p>
            <a:pPr lvl="1"/>
            <a:r>
              <a:rPr lang="fi-FI" dirty="0"/>
              <a:t>Ylijäämäsähkölle oltava ostaja ennen järjestelmän käyttöönottoa</a:t>
            </a:r>
          </a:p>
          <a:p>
            <a:r>
              <a:rPr lang="fi-FI" dirty="0"/>
              <a:t>Järjestelmän asennus ja käyttöönotto</a:t>
            </a:r>
          </a:p>
        </p:txBody>
      </p:sp>
    </p:spTree>
    <p:extLst>
      <p:ext uri="{BB962C8B-B14F-4D97-AF65-F5344CB8AC3E}">
        <p14:creationId xmlns:p14="http://schemas.microsoft.com/office/powerpoint/2010/main" val="3497250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Tuet aurinkosähköjärjestelmälle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4083" y="1181100"/>
            <a:ext cx="11647917" cy="4335350"/>
          </a:xfrm>
        </p:spPr>
        <p:txBody>
          <a:bodyPr/>
          <a:lstStyle/>
          <a:p>
            <a:r>
              <a:rPr lang="fi-FI" dirty="0"/>
              <a:t>Kotitalousvähennys</a:t>
            </a:r>
          </a:p>
          <a:p>
            <a:pPr lvl="1">
              <a:buFontTx/>
              <a:buChar char="-"/>
            </a:pPr>
            <a:r>
              <a:rPr lang="fi-FI" sz="2000" dirty="0"/>
              <a:t>50 % työkustannuksista (asennukset)</a:t>
            </a:r>
          </a:p>
          <a:p>
            <a:pPr lvl="1">
              <a:buFontTx/>
              <a:buChar char="-"/>
            </a:pPr>
            <a:r>
              <a:rPr lang="fi-FI" sz="2000" dirty="0"/>
              <a:t>Asennusten tekijän oltava ennakkoperintärekisterissä</a:t>
            </a:r>
          </a:p>
          <a:p>
            <a:r>
              <a:rPr lang="fi-FI" dirty="0"/>
              <a:t>Energiatuki yrityksille ja yhteisöille</a:t>
            </a:r>
          </a:p>
          <a:p>
            <a:pPr lvl="1">
              <a:buFontTx/>
              <a:buChar char="-"/>
            </a:pPr>
            <a:r>
              <a:rPr lang="fi-FI" sz="2000" dirty="0"/>
              <a:t>25 % 30.4.2019 asti</a:t>
            </a:r>
          </a:p>
          <a:p>
            <a:pPr lvl="1">
              <a:buFontTx/>
              <a:buChar char="-"/>
            </a:pPr>
            <a:r>
              <a:rPr lang="fi-FI" sz="2000" dirty="0"/>
              <a:t>20% 1.5.2019</a:t>
            </a:r>
            <a:r>
              <a:rPr lang="fi-FI" sz="2000" dirty="0">
                <a:sym typeface="Wingdings" panose="05000000000000000000" pitchFamily="2" charset="2"/>
              </a:rPr>
              <a:t></a:t>
            </a:r>
            <a:endParaRPr lang="fi-FI" sz="2000" dirty="0"/>
          </a:p>
          <a:p>
            <a:pPr lvl="1">
              <a:buFontTx/>
              <a:buChar char="-"/>
            </a:pPr>
            <a:r>
              <a:rPr lang="fi-FI" sz="2000" dirty="0"/>
              <a:t>Järjestelmän toimittaja auttaa energiatukihakemuksen täyttämisessä tai hakee tuen asiakkaan puolesta</a:t>
            </a:r>
          </a:p>
          <a:p>
            <a:r>
              <a:rPr lang="fi-FI" dirty="0"/>
              <a:t>Asunto-osakeyhtiöille ei tarjolla tukia</a:t>
            </a:r>
          </a:p>
        </p:txBody>
      </p:sp>
    </p:spTree>
    <p:extLst>
      <p:ext uri="{BB962C8B-B14F-4D97-AF65-F5344CB8AC3E}">
        <p14:creationId xmlns:p14="http://schemas.microsoft.com/office/powerpoint/2010/main" val="578356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0680" y="99060"/>
            <a:ext cx="11681320" cy="1167048"/>
          </a:xfrm>
        </p:spPr>
        <p:txBody>
          <a:bodyPr>
            <a:normAutofit/>
          </a:bodyPr>
          <a:lstStyle/>
          <a:p>
            <a:r>
              <a:rPr lang="fi-FI" sz="3200" dirty="0"/>
              <a:t>Mistä kannattavuus riippuu?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Hankintahinta</a:t>
            </a:r>
          </a:p>
          <a:p>
            <a:r>
              <a:rPr lang="fi-FI" sz="2400" dirty="0"/>
              <a:t>Mahdolliset tuet (esim. kotitalousvähennys)</a:t>
            </a:r>
          </a:p>
          <a:p>
            <a:r>
              <a:rPr lang="fi-FI" sz="2400" dirty="0"/>
              <a:t>Sähkön hinnan ja hinnoittelun rakenteen kehitys</a:t>
            </a:r>
          </a:p>
          <a:p>
            <a:pPr lvl="1">
              <a:buFontTx/>
              <a:buChar char="-"/>
            </a:pPr>
            <a:r>
              <a:rPr lang="fi-FI" sz="2000" dirty="0"/>
              <a:t>Mahdotonta ennustaa pidemmällä aikavälillä</a:t>
            </a:r>
          </a:p>
          <a:p>
            <a:r>
              <a:rPr lang="fi-FI" sz="2400" dirty="0"/>
              <a:t>Itse käytetyn ja verkkoon myydyn sähkön osuudet</a:t>
            </a:r>
          </a:p>
          <a:p>
            <a:r>
              <a:rPr lang="fi-FI" sz="2400" dirty="0"/>
              <a:t>Mahdolliset varjostukset ja paneelien suuntaus</a:t>
            </a:r>
          </a:p>
          <a:p>
            <a:r>
              <a:rPr lang="fi-FI" sz="2400" dirty="0"/>
              <a:t>Mahdollinen kattoremontin tarve paneelien käyttöiän aikana</a:t>
            </a:r>
          </a:p>
        </p:txBody>
      </p:sp>
    </p:spTree>
    <p:extLst>
      <p:ext uri="{BB962C8B-B14F-4D97-AF65-F5344CB8AC3E}">
        <p14:creationId xmlns:p14="http://schemas.microsoft.com/office/powerpoint/2010/main" val="1798020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/>
          <p:cNvGraphicFramePr>
            <a:graphicFrameLocks noGrp="1"/>
          </p:cNvGraphicFramePr>
          <p:nvPr>
            <p:extLst/>
          </p:nvPr>
        </p:nvGraphicFramePr>
        <p:xfrm>
          <a:off x="0" y="3"/>
          <a:ext cx="12192003" cy="4723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97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2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9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9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9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49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249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40809"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Omakotitalon aurinkosähköjärjestelmän 5,5 </a:t>
                      </a:r>
                      <a:r>
                        <a:rPr lang="fi-FI" sz="20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kWp</a:t>
                      </a:r>
                      <a:r>
                        <a:rPr lang="fi-FI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koroton takaisinmaksuaika (vuotta) *</a:t>
                      </a:r>
                      <a:endParaRPr lang="fi-FI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33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Sähkön kokonaishinnan nousu %</a:t>
                      </a:r>
                      <a:br>
                        <a:rPr lang="fi-FI" sz="1800" u="none" strike="noStrike" dirty="0">
                          <a:effectLst/>
                        </a:rPr>
                      </a:br>
                      <a:r>
                        <a:rPr lang="fi-FI" sz="1800" u="none" strike="noStrike" dirty="0">
                          <a:effectLst/>
                        </a:rPr>
                        <a:t>(</a:t>
                      </a:r>
                      <a:r>
                        <a:rPr lang="fi-FI" sz="1800" u="none" strike="noStrike" dirty="0" err="1">
                          <a:effectLst/>
                        </a:rPr>
                        <a:t>sis</a:t>
                      </a:r>
                      <a:r>
                        <a:rPr lang="fi-FI" sz="1800" u="none" strike="noStrike" dirty="0">
                          <a:effectLst/>
                        </a:rPr>
                        <a:t> myynti- ja siirtohinta sekä verot)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956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Itse</a:t>
                      </a:r>
                      <a:r>
                        <a:rPr lang="fi-FI" sz="1800" u="none" strike="noStrike" baseline="0" dirty="0">
                          <a:effectLst/>
                        </a:rPr>
                        <a:t> </a:t>
                      </a:r>
                      <a:r>
                        <a:rPr lang="fi-FI" sz="1800" u="none" strike="noStrike" dirty="0">
                          <a:effectLst/>
                        </a:rPr>
                        <a:t>käytetyn</a:t>
                      </a:r>
                      <a:r>
                        <a:rPr lang="fi-FI" sz="1800" u="none" strike="noStrike" baseline="0" dirty="0">
                          <a:effectLst/>
                        </a:rPr>
                        <a:t> </a:t>
                      </a:r>
                      <a:r>
                        <a:rPr lang="fi-FI" sz="1800" u="none" strike="noStrike" dirty="0">
                          <a:effectLst/>
                        </a:rPr>
                        <a:t>sähkön </a:t>
                      </a:r>
                      <a:br>
                        <a:rPr lang="fi-FI" sz="1800" u="none" strike="noStrike" dirty="0">
                          <a:effectLst/>
                        </a:rPr>
                      </a:br>
                      <a:r>
                        <a:rPr lang="fi-FI" sz="1800" u="none" strike="noStrike" dirty="0">
                          <a:effectLst/>
                        </a:rPr>
                        <a:t>osuus (%)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0%</a:t>
                      </a:r>
                      <a:endParaRPr lang="fi-FI" sz="2800" b="1" i="0" u="none" strike="noStrike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1%</a:t>
                      </a:r>
                      <a:endParaRPr lang="fi-FI" sz="2800" b="1" i="0" u="none" strike="noStrike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2%</a:t>
                      </a:r>
                      <a:endParaRPr lang="fi-FI" sz="2800" b="1" i="0" u="none" strike="noStrike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3%</a:t>
                      </a:r>
                      <a:endParaRPr lang="fi-FI" sz="2800" b="1" i="0" u="none" strike="noStrike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4%</a:t>
                      </a:r>
                      <a:endParaRPr lang="fi-FI" sz="2800" b="1" i="0" u="none" strike="noStrike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5%</a:t>
                      </a:r>
                      <a:endParaRPr lang="fi-FI" sz="2800" b="1" i="0" u="none" strike="noStrike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6%</a:t>
                      </a:r>
                      <a:endParaRPr lang="fi-FI" sz="2800" b="1" i="0" u="none" strike="noStrike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454"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b="1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40% </a:t>
                      </a:r>
                      <a:endParaRPr lang="fi-FI" sz="2800" b="1" i="0" u="none" strike="noStrike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454"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b="1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50%</a:t>
                      </a:r>
                      <a:endParaRPr lang="fi-FI" sz="2800" b="1" i="0" u="none" strike="noStrike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4454"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b="1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60%</a:t>
                      </a:r>
                      <a:endParaRPr lang="fi-FI" sz="2800" b="1" i="0" u="none" strike="noStrike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454"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b="1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70%</a:t>
                      </a:r>
                      <a:endParaRPr lang="fi-FI" sz="2800" b="1" i="0" u="none" strike="noStrike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4454"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b="1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80%</a:t>
                      </a:r>
                      <a:endParaRPr lang="fi-FI" sz="2800" b="1" i="0" u="none" strike="noStrike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5308"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b="1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90%</a:t>
                      </a:r>
                      <a:endParaRPr lang="fi-FI" sz="2800" b="1" i="0" u="none" strike="noStrike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4454">
                <a:tc>
                  <a:txBody>
                    <a:bodyPr/>
                    <a:lstStyle/>
                    <a:p>
                      <a:pPr algn="r" fontAlgn="b"/>
                      <a:r>
                        <a:rPr lang="fi-FI" sz="2800" b="1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100%</a:t>
                      </a:r>
                      <a:endParaRPr lang="fi-FI" sz="2800" b="1" i="0" u="none" strike="noStrike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6" name="Taulukko 5"/>
          <p:cNvGraphicFramePr>
            <a:graphicFrameLocks noGrp="1"/>
          </p:cNvGraphicFramePr>
          <p:nvPr>
            <p:extLst/>
          </p:nvPr>
        </p:nvGraphicFramePr>
        <p:xfrm>
          <a:off x="0" y="4869160"/>
          <a:ext cx="5519937" cy="2143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9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530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LASKENNASSA</a:t>
                      </a:r>
                      <a:r>
                        <a:rPr lang="fi-FI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KÄYTETYT OLETUKSET: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842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effectLst/>
                        </a:rPr>
                        <a:t>* Oletuksena 5,5 </a:t>
                      </a:r>
                      <a:r>
                        <a:rPr lang="fi-FI" sz="1600" u="none" strike="noStrike" dirty="0" err="1">
                          <a:effectLst/>
                        </a:rPr>
                        <a:t>kWp</a:t>
                      </a:r>
                      <a:r>
                        <a:rPr lang="fi-FI" sz="1600" u="none" strike="noStrike" dirty="0">
                          <a:effectLst/>
                        </a:rPr>
                        <a:t> -järjestelmä, jonka hinta on 8 500 eur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286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effectLst/>
                        </a:rPr>
                        <a:t>* Kotitalousvähennyksen osuus 1 600 eur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286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effectLst/>
                        </a:rPr>
                        <a:t>* Aurinkopaneelin tehon alenema 0,5% vuodessa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286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effectLst/>
                        </a:rPr>
                        <a:t>* Sähkön hinta hankintahetkellä 12,5 </a:t>
                      </a:r>
                      <a:r>
                        <a:rPr lang="fi-FI" sz="1600" u="none" strike="noStrike" dirty="0" err="1">
                          <a:effectLst/>
                        </a:rPr>
                        <a:t>snt</a:t>
                      </a:r>
                      <a:r>
                        <a:rPr lang="fi-FI" sz="1600" u="none" strike="noStrike" dirty="0">
                          <a:effectLst/>
                        </a:rPr>
                        <a:t>/kWh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494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>
                          <a:effectLst/>
                        </a:rPr>
                        <a:t>* Sähkön myynnin arvo hankintahetkellä 4 </a:t>
                      </a:r>
                      <a:r>
                        <a:rPr lang="fi-FI" sz="1600" u="none" strike="noStrike" dirty="0" err="1">
                          <a:effectLst/>
                        </a:rPr>
                        <a:t>snt</a:t>
                      </a:r>
                      <a:r>
                        <a:rPr lang="fi-FI" sz="1600" u="none" strike="noStrike" dirty="0">
                          <a:effectLst/>
                        </a:rPr>
                        <a:t>/kWh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03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fi-FI" sz="1600" u="none" strike="noStrike" dirty="0">
                          <a:effectLst/>
                        </a:rPr>
                        <a:t>* Paneeleiden tuotto 4 510 kWh/vuosi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</a:t>
                      </a:r>
                      <a:r>
                        <a:rPr lang="fi-FI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Invertterin</a:t>
                      </a:r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uusinta 15 vuoden kuluttua 1 000 eur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7" name="Taulukko 6"/>
          <p:cNvGraphicFramePr>
            <a:graphicFrameLocks noGrp="1"/>
          </p:cNvGraphicFramePr>
          <p:nvPr>
            <p:extLst/>
          </p:nvPr>
        </p:nvGraphicFramePr>
        <p:xfrm>
          <a:off x="5556449" y="4872232"/>
          <a:ext cx="6521581" cy="1985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21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478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>
                          <a:effectLst/>
                        </a:rPr>
                        <a:t>Investoinnin</a:t>
                      </a:r>
                      <a:r>
                        <a:rPr lang="fi-FI" sz="1600" b="1" u="none" strike="noStrike" baseline="0" dirty="0">
                          <a:effectLst/>
                        </a:rPr>
                        <a:t> s</a:t>
                      </a:r>
                      <a:r>
                        <a:rPr lang="fi-FI" sz="1600" b="1" u="none" strike="noStrike" dirty="0">
                          <a:effectLst/>
                        </a:rPr>
                        <a:t>isäinen korko (30 v laskenta-ajalla)</a:t>
                      </a:r>
                      <a:r>
                        <a:rPr lang="fi-FI" sz="1600" b="1" u="none" strike="noStrike" baseline="0" dirty="0">
                          <a:effectLst/>
                        </a:rPr>
                        <a:t> ja nettonykyarvo NPV (3% korolla ja 30 v ajalla)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246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Sis.korko</a:t>
                      </a:r>
                      <a:r>
                        <a:rPr lang="fi-FI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: 10,2% NPV:</a:t>
                      </a:r>
                      <a:r>
                        <a:rPr lang="fi-FI" sz="18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 11</a:t>
                      </a:r>
                      <a:r>
                        <a:rPr lang="fi-FI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000 eur (90% ja 5%)</a:t>
                      </a:r>
                      <a:endParaRPr lang="fi-FI" sz="1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246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 err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Sis.korko</a:t>
                      </a:r>
                      <a:r>
                        <a:rPr lang="fi-FI" sz="180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: 8,5% NPV: 7 300 eur (80% ja 4%)</a:t>
                      </a:r>
                      <a:endParaRPr lang="fi-FI" sz="1800" b="0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246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Sis.korko</a:t>
                      </a:r>
                      <a:r>
                        <a:rPr lang="fi-FI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: 6,7% NPV: 4300 eur (70% ja 3%)</a:t>
                      </a:r>
                      <a:endParaRPr lang="fi-FI" sz="18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246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Sis.korko</a:t>
                      </a:r>
                      <a:r>
                        <a:rPr lang="fi-FI" sz="18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: 4,8% NPV: 1 900 eur (60% ja 2%)</a:t>
                      </a:r>
                      <a:endParaRPr lang="fi-FI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1" marR="9501" marT="9501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998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>
            <a:extLst>
              <a:ext uri="{FF2B5EF4-FFF2-40B4-BE49-F238E27FC236}">
                <a16:creationId xmlns:a16="http://schemas.microsoft.com/office/drawing/2014/main" xmlns="" id="{0B607D3F-6384-4DB9-9E8B-7780A7FF27F5}"/>
              </a:ext>
            </a:extLst>
          </p:cNvPr>
          <p:cNvSpPr txBox="1"/>
          <p:nvPr/>
        </p:nvSpPr>
        <p:spPr>
          <a:xfrm>
            <a:off x="123781" y="6087763"/>
            <a:ext cx="1107156" cy="7005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sz="2400" dirty="0" err="1"/>
          </a:p>
        </p:txBody>
      </p:sp>
      <p:sp>
        <p:nvSpPr>
          <p:cNvPr id="11" name="Tekstiruutu 10"/>
          <p:cNvSpPr txBox="1"/>
          <p:nvPr/>
        </p:nvSpPr>
        <p:spPr>
          <a:xfrm>
            <a:off x="1692426" y="5668382"/>
            <a:ext cx="2172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0085" y="109498"/>
            <a:ext cx="11456040" cy="799221"/>
          </a:xfrm>
        </p:spPr>
        <p:txBody>
          <a:bodyPr>
            <a:normAutofit fontScale="90000"/>
          </a:bodyPr>
          <a:lstStyle/>
          <a:p>
            <a:r>
              <a:rPr lang="fi-FI" sz="2800" dirty="0">
                <a:solidFill>
                  <a:schemeClr val="tx2"/>
                </a:solidFill>
              </a:rPr>
              <a:t>Esimerkki aurinkopaneeleiden kannattavuudesta pientalossa 3,3 </a:t>
            </a:r>
            <a:r>
              <a:rPr lang="fi-FI" sz="2800" dirty="0" err="1">
                <a:solidFill>
                  <a:schemeClr val="tx2"/>
                </a:solidFill>
              </a:rPr>
              <a:t>kWp</a:t>
            </a:r>
            <a:endParaRPr lang="fi-FI" sz="2800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0085" y="908720"/>
            <a:ext cx="9645453" cy="2045756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fi-FI" sz="1600" dirty="0"/>
              <a:t>Järjestelmän nimellisteho 3,3 </a:t>
            </a:r>
            <a:r>
              <a:rPr lang="fi-FI" sz="1600" dirty="0" err="1"/>
              <a:t>kWp</a:t>
            </a:r>
            <a:r>
              <a:rPr lang="fi-FI" sz="1600" dirty="0"/>
              <a:t> (10 kpl 330 W aurinkopaneelia)</a:t>
            </a:r>
          </a:p>
          <a:p>
            <a:pPr>
              <a:buFontTx/>
              <a:buChar char="-"/>
            </a:pPr>
            <a:r>
              <a:rPr lang="fi-FI" sz="1600" dirty="0"/>
              <a:t>Järjestelmän sähkön tuotto: 2 700 kWh/vuosi </a:t>
            </a:r>
          </a:p>
          <a:p>
            <a:pPr>
              <a:buFontTx/>
              <a:buChar char="-"/>
            </a:pPr>
            <a:r>
              <a:rPr lang="fi-FI" sz="1600" dirty="0"/>
              <a:t>Itse käytetyn sähkön osuus paneeleiden tuottamasta sähköstä: 80% (20 % myydään sähköverkkoon)</a:t>
            </a:r>
          </a:p>
          <a:p>
            <a:pPr>
              <a:buFontTx/>
              <a:buChar char="-"/>
            </a:pPr>
            <a:r>
              <a:rPr lang="fi-FI" sz="1600" dirty="0"/>
              <a:t>Järjestelmän hankintahinta: 5 800 eur (avaimet käteen)</a:t>
            </a:r>
          </a:p>
          <a:p>
            <a:pPr>
              <a:buFontTx/>
              <a:buChar char="-"/>
            </a:pPr>
            <a:r>
              <a:rPr lang="fi-FI" sz="1600" dirty="0"/>
              <a:t>Kotitalousvähennys: 870 eur</a:t>
            </a:r>
          </a:p>
          <a:p>
            <a:pPr>
              <a:buFontTx/>
              <a:buChar char="-"/>
            </a:pPr>
            <a:r>
              <a:rPr lang="fi-FI" sz="1600" dirty="0"/>
              <a:t>Sähkön hinta hankintahetkellä: 12,5 </a:t>
            </a:r>
            <a:r>
              <a:rPr lang="fi-FI" sz="1600" dirty="0" err="1"/>
              <a:t>snt</a:t>
            </a:r>
            <a:r>
              <a:rPr lang="fi-FI" sz="1600" dirty="0"/>
              <a:t>/kWh (</a:t>
            </a:r>
            <a:r>
              <a:rPr lang="fi-FI" sz="1600" dirty="0" err="1"/>
              <a:t>myynti+siirto+verot</a:t>
            </a:r>
            <a:r>
              <a:rPr lang="fi-FI" sz="1600" dirty="0"/>
              <a:t>)</a:t>
            </a:r>
            <a:br>
              <a:rPr lang="fi-FI" sz="1600" dirty="0"/>
            </a:br>
            <a:endParaRPr lang="fi-FI" sz="1600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362465" y="5668382"/>
          <a:ext cx="5288058" cy="1018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8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521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effectLst/>
                        </a:rPr>
                        <a:t>Muut</a:t>
                      </a:r>
                      <a:r>
                        <a:rPr lang="fi-FI" sz="1200" b="0" u="none" strike="noStrike" baseline="0" dirty="0">
                          <a:effectLst/>
                        </a:rPr>
                        <a:t> laskentaoletukset:</a:t>
                      </a:r>
                      <a:endParaRPr lang="fi-FI" sz="1200" b="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79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effectLst/>
                        </a:rPr>
                        <a:t>-</a:t>
                      </a:r>
                      <a:r>
                        <a:rPr lang="fi-FI" sz="1200" u="none" strike="noStrike" baseline="0" dirty="0">
                          <a:effectLst/>
                        </a:rPr>
                        <a:t>   </a:t>
                      </a:r>
                      <a:r>
                        <a:rPr lang="fi-FI" sz="1200" u="none" strike="noStrike" dirty="0">
                          <a:effectLst/>
                        </a:rPr>
                        <a:t>Aurinkopaneelin tehon alenema 0,5% vuodessa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79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effectLst/>
                        </a:rPr>
                        <a:t>-   Myydystä</a:t>
                      </a:r>
                      <a:r>
                        <a:rPr lang="fi-FI" sz="1200" u="none" strike="noStrike" baseline="0" dirty="0">
                          <a:effectLst/>
                        </a:rPr>
                        <a:t> sähköstä saatu korvaus: 4</a:t>
                      </a:r>
                      <a:r>
                        <a:rPr lang="fi-FI" sz="1200" u="none" strike="noStrike" dirty="0">
                          <a:effectLst/>
                        </a:rPr>
                        <a:t> </a:t>
                      </a:r>
                      <a:r>
                        <a:rPr lang="fi-FI" sz="1200" u="none" strike="noStrike" dirty="0" err="1">
                          <a:effectLst/>
                        </a:rPr>
                        <a:t>snt</a:t>
                      </a:r>
                      <a:r>
                        <a:rPr lang="fi-FI" sz="1200" u="none" strike="noStrike" dirty="0">
                          <a:effectLst/>
                        </a:rPr>
                        <a:t>/kWh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942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Invertterin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uusinta 15 vuoden kuluttua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Vuosittaiset kulut</a:t>
                      </a:r>
                      <a:r>
                        <a:rPr lang="fi-FI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(ylläpito, huolto, vakuutukset): 0,2% investoinnista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362465" y="2942167"/>
          <a:ext cx="11467070" cy="2647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022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2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221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i-FI" dirty="0"/>
                        <a:t>Kannattavuuslaskelmat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/>
                        <a:t>Sähkön kokonaishinnan</a:t>
                      </a:r>
                      <a:r>
                        <a:rPr lang="fi-FI" b="1" baseline="0" dirty="0"/>
                        <a:t> nousu:</a:t>
                      </a:r>
                      <a:endParaRPr lang="fi-FI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   2%</a:t>
                      </a:r>
                      <a:r>
                        <a:rPr lang="fi-FI" b="1" baseline="0" dirty="0"/>
                        <a:t> vuodessa</a:t>
                      </a:r>
                      <a:endParaRPr lang="fi-FI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 </a:t>
                      </a:r>
                      <a:r>
                        <a:rPr lang="fi-FI" b="1" baseline="0" dirty="0"/>
                        <a:t> </a:t>
                      </a:r>
                      <a:r>
                        <a:rPr lang="fi-FI" b="1" dirty="0"/>
                        <a:t>5% vuodessa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2880">
                <a:tc>
                  <a:txBody>
                    <a:bodyPr/>
                    <a:lstStyle/>
                    <a:p>
                      <a:r>
                        <a:rPr lang="fi-FI" b="1" dirty="0"/>
                        <a:t>Koroton takaisinmaksuaika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18 vuotta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 vuotta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/>
                        <a:t>Sisäinen korko</a:t>
                      </a:r>
                      <a:r>
                        <a:rPr lang="fi-FI" dirty="0"/>
                        <a:t/>
                      </a:r>
                      <a:br>
                        <a:rPr lang="fi-FI" dirty="0"/>
                      </a:br>
                      <a:r>
                        <a:rPr lang="fi-FI" sz="1600" dirty="0"/>
                        <a:t>(</a:t>
                      </a:r>
                      <a:r>
                        <a:rPr lang="fi-FI" sz="1600" dirty="0">
                          <a:solidFill>
                            <a:srgbClr val="00B050"/>
                          </a:solidFill>
                        </a:rPr>
                        <a:t>30 v laskenta-ajalla </a:t>
                      </a:r>
                      <a:r>
                        <a:rPr lang="fi-FI" sz="1600" dirty="0"/>
                        <a:t>/ </a:t>
                      </a:r>
                      <a:r>
                        <a:rPr lang="fi-FI" sz="1600" dirty="0">
                          <a:solidFill>
                            <a:schemeClr val="accent2"/>
                          </a:solidFill>
                        </a:rPr>
                        <a:t>25 v laskenta-ajalla</a:t>
                      </a:r>
                      <a:r>
                        <a:rPr lang="fi-FI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baseline="0" dirty="0">
                          <a:solidFill>
                            <a:srgbClr val="00B050"/>
                          </a:solidFill>
                        </a:rPr>
                        <a:t>4,8</a:t>
                      </a:r>
                      <a:r>
                        <a:rPr lang="fi-FI" b="0" dirty="0">
                          <a:solidFill>
                            <a:srgbClr val="00B050"/>
                          </a:solidFill>
                        </a:rPr>
                        <a:t> %</a:t>
                      </a:r>
                      <a:r>
                        <a:rPr lang="fi-FI" b="0" dirty="0"/>
                        <a:t> / </a:t>
                      </a:r>
                      <a:r>
                        <a:rPr lang="fi-FI" b="0" dirty="0">
                          <a:solidFill>
                            <a:schemeClr val="accent2"/>
                          </a:solidFill>
                        </a:rPr>
                        <a:t>3,6 %</a:t>
                      </a:r>
                      <a:endParaRPr lang="fi-FI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8,0 % 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i-FI" dirty="0">
                          <a:solidFill>
                            <a:schemeClr val="accent2"/>
                          </a:solidFill>
                        </a:rPr>
                        <a:t>6,8 %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9841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/>
                        <a:t>Nettonykyarvo</a:t>
                      </a:r>
                      <a:r>
                        <a:rPr lang="fi-FI" dirty="0"/>
                        <a:t/>
                      </a:r>
                      <a:br>
                        <a:rPr lang="fi-FI" dirty="0"/>
                      </a:br>
                      <a:r>
                        <a:rPr lang="fi-FI" sz="1600" dirty="0">
                          <a:solidFill>
                            <a:srgbClr val="00B050"/>
                          </a:solidFill>
                        </a:rPr>
                        <a:t>30 v </a:t>
                      </a:r>
                      <a:r>
                        <a:rPr lang="fi-FI" sz="1600" dirty="0"/>
                        <a:t>/ </a:t>
                      </a:r>
                      <a:r>
                        <a:rPr lang="fi-FI" sz="1600" dirty="0">
                          <a:solidFill>
                            <a:schemeClr val="accent2"/>
                          </a:solidFill>
                        </a:rPr>
                        <a:t>25 v </a:t>
                      </a:r>
                      <a:r>
                        <a:rPr lang="fi-FI" sz="1600" dirty="0"/>
                        <a:t>laskenta-ajalla,</a:t>
                      </a:r>
                      <a:br>
                        <a:rPr lang="fi-FI" sz="1600" dirty="0"/>
                      </a:br>
                      <a:r>
                        <a:rPr lang="fi-FI" sz="1600" dirty="0"/>
                        <a:t>3% laskentakorolla)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1 300 eur 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i-FI" dirty="0">
                          <a:solidFill>
                            <a:schemeClr val="accent2"/>
                          </a:solidFill>
                        </a:rPr>
                        <a:t>300 eur</a:t>
                      </a:r>
                      <a:r>
                        <a:rPr lang="fi-FI" dirty="0"/>
                        <a:t/>
                      </a:r>
                      <a:br>
                        <a:rPr lang="fi-FI" dirty="0"/>
                      </a:b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5 000 eur  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i-FI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i-FI" dirty="0">
                          <a:solidFill>
                            <a:schemeClr val="accent2"/>
                          </a:solidFill>
                        </a:rPr>
                        <a:t>2 900 eur</a:t>
                      </a:r>
                      <a:endParaRPr lang="fi-FI" sz="2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140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E681A57-3D97-4929-8FDC-3B0D87B15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80" y="135172"/>
            <a:ext cx="11681320" cy="875820"/>
          </a:xfrm>
        </p:spPr>
        <p:txBody>
          <a:bodyPr>
            <a:normAutofit/>
          </a:bodyPr>
          <a:lstStyle/>
          <a:p>
            <a:r>
              <a:rPr lang="fi-FI" sz="2800" dirty="0"/>
              <a:t>Aurinkosähkön </a:t>
            </a:r>
            <a:r>
              <a:rPr lang="fi-FI" sz="2800" dirty="0" err="1"/>
              <a:t>virtuaalimittarointi</a:t>
            </a:r>
            <a:r>
              <a:rPr lang="fi-FI" sz="2800" dirty="0"/>
              <a:t> ja ALV-velvollisuus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07DD21A6-F822-46DF-ABE9-F4DFBA3F0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83" y="1178417"/>
            <a:ext cx="11647917" cy="4338033"/>
          </a:xfrm>
        </p:spPr>
        <p:txBody>
          <a:bodyPr/>
          <a:lstStyle/>
          <a:p>
            <a:r>
              <a:rPr lang="fi-FI" dirty="0"/>
              <a:t>Taloyhtiöissä </a:t>
            </a:r>
            <a:r>
              <a:rPr lang="fi-FI" dirty="0" err="1"/>
              <a:t>virtuaalimittarointi</a:t>
            </a:r>
            <a:r>
              <a:rPr lang="fi-FI" dirty="0"/>
              <a:t> mahdolliseksi lähitulevaisuudessa?</a:t>
            </a:r>
          </a:p>
          <a:p>
            <a:pPr lvl="1"/>
            <a:r>
              <a:rPr lang="fi-FI" dirty="0"/>
              <a:t>Asukkaiden sähkömittareiden ja kiinteistösähkömittarin kulutukset laskettaisi yhteen</a:t>
            </a:r>
          </a:p>
          <a:p>
            <a:pPr lvl="1"/>
            <a:r>
              <a:rPr lang="fi-FI" dirty="0"/>
              <a:t>Suuremmat järjestelmäkoot nostavat kannattavuutta</a:t>
            </a:r>
          </a:p>
          <a:p>
            <a:pPr marL="288000" lvl="1" indent="0">
              <a:buNone/>
            </a:pPr>
            <a:endParaRPr lang="fi-FI" dirty="0"/>
          </a:p>
          <a:p>
            <a:r>
              <a:rPr lang="fi-FI" dirty="0"/>
              <a:t>Taloyhtiön arvonlisäverokohtelu epäselvä</a:t>
            </a:r>
          </a:p>
          <a:p>
            <a:pPr lvl="1"/>
            <a:r>
              <a:rPr lang="fi-FI" dirty="0"/>
              <a:t>Tuleeko taloyhtiö alv-velvolliseksi hankkiessaan aurinkosähköjärjestelmän?</a:t>
            </a:r>
          </a:p>
          <a:p>
            <a:pPr lvl="1"/>
            <a:r>
              <a:rPr lang="fi-FI" dirty="0"/>
              <a:t>Ennakkoratkaisupyyntö keskusverolautakunnalle lähetetty 3.12.2018</a:t>
            </a:r>
            <a:br>
              <a:rPr lang="fi-FI" dirty="0"/>
            </a:br>
            <a:r>
              <a:rPr lang="fi-FI" dirty="0">
                <a:hlinkClick r:id="rId2"/>
              </a:rPr>
              <a:t>http://www.finsolar.net/tag/alv/</a:t>
            </a:r>
            <a:endParaRPr lang="fi-FI" dirty="0"/>
          </a:p>
          <a:p>
            <a:pPr marL="2880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3543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xmlns="" id="{654DACE5-189A-4FB5-8EEB-079F94221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26" y="16662"/>
            <a:ext cx="9716494" cy="683035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xmlns="" id="{38B9E57C-CE80-445B-8BFE-BD2EA657E191}"/>
              </a:ext>
            </a:extLst>
          </p:cNvPr>
          <p:cNvSpPr txBox="1"/>
          <p:nvPr/>
        </p:nvSpPr>
        <p:spPr>
          <a:xfrm>
            <a:off x="5516731" y="6385351"/>
            <a:ext cx="674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Arial" pitchFamily="34" charset="0"/>
                <a:cs typeface="Arial" pitchFamily="34" charset="0"/>
              </a:rPr>
              <a:t>Lähde: VTT:n Sami Karjalaisen esitys 19.3.2018</a:t>
            </a:r>
          </a:p>
        </p:txBody>
      </p:sp>
    </p:spTree>
    <p:extLst>
      <p:ext uri="{BB962C8B-B14F-4D97-AF65-F5344CB8AC3E}">
        <p14:creationId xmlns:p14="http://schemas.microsoft.com/office/powerpoint/2010/main" val="393353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xmlns="" id="{5379BBE2-AE46-404A-B828-684695C4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 lämmitysenergia kuluu?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xmlns="" id="{9AD85010-B0AA-412A-87DA-DA774A412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65" y="906449"/>
            <a:ext cx="9326612" cy="5663551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xmlns="" id="{EC63243D-896D-457A-B87D-DB9935102747}"/>
              </a:ext>
            </a:extLst>
          </p:cNvPr>
          <p:cNvSpPr txBox="1"/>
          <p:nvPr/>
        </p:nvSpPr>
        <p:spPr>
          <a:xfrm>
            <a:off x="8626897" y="6378057"/>
            <a:ext cx="4023360" cy="38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Taloyhtiön energiakirja</a:t>
            </a:r>
          </a:p>
        </p:txBody>
      </p:sp>
    </p:spTree>
    <p:extLst>
      <p:ext uri="{BB962C8B-B14F-4D97-AF65-F5344CB8AC3E}">
        <p14:creationId xmlns:p14="http://schemas.microsoft.com/office/powerpoint/2010/main" val="516851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A9DC3DD-0D5E-4978-88B0-436931D0C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Omakotitalon </a:t>
            </a:r>
            <a:r>
              <a:rPr lang="fi-FI" dirty="0" err="1"/>
              <a:t>energiatehokuusratkaisuja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78D59EDB-7A7B-4D7F-BEF1-8DA676E02B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683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xmlns="" id="{E7BB3FB9-D1AB-4255-9D89-8FF99A3A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Yläpohjan lisäeristys kannattaa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xmlns="" id="{E812D5C9-EC14-44A5-A9E6-3AC786E37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173600"/>
            <a:ext cx="11417100" cy="450973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Usein helppo ja kannattava investointi -kuitenkin tapauskohtaista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Lisätietoja Oulun rakennusvalvonnan ohjekortista: </a:t>
            </a:r>
            <a:r>
              <a:rPr lang="fi-FI" dirty="0">
                <a:hlinkClick r:id="rId2"/>
              </a:rPr>
              <a:t>http://www.energiakorjaus.info/wp-content/uploads/2013/08/Pientalo_7_Ylapohja_2013_02_01.pdf</a:t>
            </a:r>
            <a:endParaRPr lang="fi-FI" dirty="0"/>
          </a:p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xmlns="" id="{DBA2BC45-FD35-4BA4-950C-0BBB2E15A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21" y="1664860"/>
            <a:ext cx="11937558" cy="3095501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BBC0AC17-E25A-4B3F-A655-E47C968C66F6}"/>
              </a:ext>
            </a:extLst>
          </p:cNvPr>
          <p:cNvSpPr/>
          <p:nvPr/>
        </p:nvSpPr>
        <p:spPr>
          <a:xfrm>
            <a:off x="254442" y="3768918"/>
            <a:ext cx="12192000" cy="44527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 err="1"/>
          </a:p>
        </p:txBody>
      </p:sp>
    </p:spTree>
    <p:extLst>
      <p:ext uri="{BB962C8B-B14F-4D97-AF65-F5344CB8AC3E}">
        <p14:creationId xmlns:p14="http://schemas.microsoft.com/office/powerpoint/2010/main" val="86288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xmlns="" id="{E7BB3FB9-D1AB-4255-9D89-8FF99A3A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Vedon tunne kuriin ja huonelämpötila sopivaksi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xmlns="" id="{E812D5C9-EC14-44A5-A9E6-3AC786E37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Säästöpotentiaali lämmityksessä voi olla kymmeniä prosentteja</a:t>
            </a:r>
          </a:p>
          <a:p>
            <a:pPr lvl="1"/>
            <a:r>
              <a:rPr lang="fi-FI" dirty="0"/>
              <a:t>Vetoisassa tarvitaan korkeampi huonelämpötila</a:t>
            </a:r>
          </a:p>
          <a:p>
            <a:pPr lvl="1"/>
            <a:r>
              <a:rPr lang="fi-FI" dirty="0"/>
              <a:t>Yhden asteen lämpötilan alentaminen pienentää lämmönkulutusta 5%</a:t>
            </a:r>
          </a:p>
          <a:p>
            <a:r>
              <a:rPr lang="fi-FI" dirty="0"/>
              <a:t>Ikkunoiden ja ovien tiivistys ja hyvin toimivat korvausilmaventtiilit keskiössä</a:t>
            </a:r>
          </a:p>
          <a:p>
            <a:pPr lvl="1"/>
            <a:r>
              <a:rPr lang="fi-FI" dirty="0"/>
              <a:t>Myös katon ja seinien liitokset, mutta tiivistyskorjaus vaikeampaa</a:t>
            </a:r>
          </a:p>
          <a:p>
            <a:r>
              <a:rPr lang="fi-FI" dirty="0"/>
              <a:t>Lämpökamerakuvauksella rakenteiden lämpövuodot esiin</a:t>
            </a:r>
          </a:p>
          <a:p>
            <a:pPr lvl="1"/>
            <a:r>
              <a:rPr lang="fi-FI" dirty="0"/>
              <a:t>Infrapunalämpömittarikin voi paljastaa lämpövuotoja (hinta muutamia kymppejä)</a:t>
            </a:r>
          </a:p>
          <a:p>
            <a:pPr marL="2880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388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xmlns="" id="{E7BB3FB9-D1AB-4255-9D89-8FF99A3A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Sähköpattereiden energiatehokkuus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xmlns="" id="{E812D5C9-EC14-44A5-A9E6-3AC786E37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450" y="1363806"/>
            <a:ext cx="11417100" cy="4351338"/>
          </a:xfrm>
        </p:spPr>
        <p:txBody>
          <a:bodyPr/>
          <a:lstStyle/>
          <a:p>
            <a:r>
              <a:rPr lang="fi-FI" dirty="0"/>
              <a:t>80-luvun tai vanhemmat sähköpatterit kannattavaa vaihtaa uusiin</a:t>
            </a:r>
          </a:p>
          <a:p>
            <a:pPr lvl="1"/>
            <a:r>
              <a:rPr lang="fi-FI" dirty="0"/>
              <a:t>Lämpötilan huojunta vähenee ja sähköä säästyy</a:t>
            </a:r>
          </a:p>
          <a:p>
            <a:pPr lvl="1"/>
            <a:r>
              <a:rPr lang="fi-FI" dirty="0" err="1"/>
              <a:t>Tuntikohtainen</a:t>
            </a:r>
            <a:r>
              <a:rPr lang="fi-FI" dirty="0"/>
              <a:t> lämpötilansäätö ja etäohjausmahdollisuus älytermostaateilla</a:t>
            </a:r>
          </a:p>
          <a:p>
            <a:r>
              <a:rPr lang="fi-FI" dirty="0"/>
              <a:t>Säästöpotentiaali lämmityksessä noin 20%</a:t>
            </a:r>
          </a:p>
        </p:txBody>
      </p:sp>
    </p:spTree>
    <p:extLst>
      <p:ext uri="{BB962C8B-B14F-4D97-AF65-F5344CB8AC3E}">
        <p14:creationId xmlns:p14="http://schemas.microsoft.com/office/powerpoint/2010/main" val="215450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A9DC3DD-0D5E-4978-88B0-436931D0C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Öljy- ja sähkölämmityksestä lämpöpumppulämmitykseen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78D59EDB-7A7B-4D7F-BEF1-8DA676E02B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1523362"/>
      </p:ext>
    </p:extLst>
  </p:cSld>
  <p:clrMapOvr>
    <a:masterClrMapping/>
  </p:clrMapOvr>
</p:sld>
</file>

<file path=ppt/theme/theme1.xml><?xml version="1.0" encoding="utf-8"?>
<a:theme xmlns:a="http://schemas.openxmlformats.org/drawingml/2006/main" name="HSY 16_9">
  <a:themeElements>
    <a:clrScheme name="HSY värit">
      <a:dk1>
        <a:sysClr val="windowText" lastClr="000000"/>
      </a:dk1>
      <a:lt1>
        <a:sysClr val="window" lastClr="FFFFFF"/>
      </a:lt1>
      <a:dk2>
        <a:srgbClr val="339F9B"/>
      </a:dk2>
      <a:lt2>
        <a:srgbClr val="64C3CD"/>
      </a:lt2>
      <a:accent1>
        <a:srgbClr val="33BBB5"/>
      </a:accent1>
      <a:accent2>
        <a:srgbClr val="F18931"/>
      </a:accent2>
      <a:accent3>
        <a:srgbClr val="814494"/>
      </a:accent3>
      <a:accent4>
        <a:srgbClr val="D8318A"/>
      </a:accent4>
      <a:accent5>
        <a:srgbClr val="74AA50"/>
      </a:accent5>
      <a:accent6>
        <a:srgbClr val="006AA7"/>
      </a:accent6>
      <a:hlink>
        <a:srgbClr val="008782"/>
      </a:hlink>
      <a:folHlink>
        <a:srgbClr val="814494"/>
      </a:folHlink>
    </a:clrScheme>
    <a:fontScheme name="HSY 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5400"/>
      </a:spPr>
      <a:bodyPr rtlCol="0" anchor="ctr"/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SY PowerPoint-malli 16_9.potx" id="{6CF90F48-F54F-4006-BE0F-1BFD9D0F1CBA}" vid="{D45FB7B7-5851-4363-BCCF-CA9A39EE37D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yhjä asiakirja" ma:contentTypeID="0x010100AF08220E379563439D5D964D062741A00200338F9034972C3A4E9ED768FA6DAA2E74" ma:contentTypeVersion="1" ma:contentTypeDescription="" ma:contentTypeScope="" ma:versionID="564fd3e2160dc2ece96c33bfd3daf0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1ea7b2bd926d794e6a91a0e4b36dbd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A637D4-A344-4F7E-8EDE-CA0BDD363C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6D0F0C-8757-41A1-BA69-4F6FA4959F0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85AC3B-B67F-44A6-A7AA-6B0F225E6C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HSY PowerPoint-malli 16_9</Template>
  <TotalTime>2524</TotalTime>
  <Words>1535</Words>
  <Application>Microsoft Office PowerPoint</Application>
  <PresentationFormat>Laajakuva</PresentationFormat>
  <Paragraphs>351</Paragraphs>
  <Slides>39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39</vt:i4>
      </vt:variant>
    </vt:vector>
  </HeadingPairs>
  <TitlesOfParts>
    <vt:vector size="44" baseType="lpstr">
      <vt:lpstr>Arial</vt:lpstr>
      <vt:lpstr>Calibri</vt:lpstr>
      <vt:lpstr>Interstate Bold</vt:lpstr>
      <vt:lpstr>Wingdings</vt:lpstr>
      <vt:lpstr>HSY 16_9</vt:lpstr>
      <vt:lpstr>Ilmastoviisaat energiaratkaisut</vt:lpstr>
      <vt:lpstr>Mistä tietoa kodin lämmitysvalinnoista ja energiatehokkuudesta?</vt:lpstr>
      <vt:lpstr>PowerPoint-esitys</vt:lpstr>
      <vt:lpstr>Mihin lämmitysenergia kuluu?</vt:lpstr>
      <vt:lpstr>Omakotitalon energiatehokuusratkaisuja</vt:lpstr>
      <vt:lpstr>Yläpohjan lisäeristys kannattaa</vt:lpstr>
      <vt:lpstr>Vedon tunne kuriin ja huonelämpötila sopivaksi</vt:lpstr>
      <vt:lpstr>Sähköpattereiden energiatehokkuus</vt:lpstr>
      <vt:lpstr>Öljy- ja sähkölämmityksestä lämpöpumppulämmitykseen</vt:lpstr>
      <vt:lpstr>Lämpöpumppujen hyötysuhde heikkenee mitä kuumempaa vettä tuotetaan</vt:lpstr>
      <vt:lpstr>Maalämpö lämmitysmuotona</vt:lpstr>
      <vt:lpstr>Ilma-vesilämpöpumppu lämmitysmuotona</vt:lpstr>
      <vt:lpstr>Ilmalämpöpumppu tukilämmityksenä</vt:lpstr>
      <vt:lpstr>Hybridilämmitys</vt:lpstr>
      <vt:lpstr>Case-selvitys: Omakotitalon lämmitystavan muuttaminen</vt:lpstr>
      <vt:lpstr>Selvitetyt lämmitysmuutokset</vt:lpstr>
      <vt:lpstr>Vaihtoehtojen kannattavuusarviot</vt:lpstr>
      <vt:lpstr>Aurinkosähkö pientalossa</vt:lpstr>
      <vt:lpstr>Aurinkosähköä kotiin?</vt:lpstr>
      <vt:lpstr>Aurinkosahkoakotiin.fi auttaa paneelihankinnassa</vt:lpstr>
      <vt:lpstr>Aurinkosähköjärjestelmien hintataso</vt:lpstr>
      <vt:lpstr>Aurinkosähkön plussia ja miinuksia</vt:lpstr>
      <vt:lpstr>Sähköverkkoon kytketyn aurinkosähkön kehitys Suomessa</vt:lpstr>
      <vt:lpstr>Verkkoon kytketty aurinkosähköjärjestelmä</vt:lpstr>
      <vt:lpstr>Aurinkopaneelien sähköntuotto eri kuukausina Suomi vs Pohjois-Saksa</vt:lpstr>
      <vt:lpstr>HSY:n karttapalvelu kertoo aurinkosähköpotentiaalin</vt:lpstr>
      <vt:lpstr>PowerPoint-esitys</vt:lpstr>
      <vt:lpstr>Esimerkki: Aurinkovoimalan päivätuotto (5,2 kWp, tasakattoasennus)</vt:lpstr>
      <vt:lpstr>Esimerkki taloyhtiön kiinteistösähkönkulutuksesta</vt:lpstr>
      <vt:lpstr>Aurinkopaneeleiden tuoton ja sähkönkulutuksen kohtaaminen</vt:lpstr>
      <vt:lpstr>Kohtaako sähkönkulutus aurinkopaneeleiden tuoton?</vt:lpstr>
      <vt:lpstr>Suuntauksen ja kallistuksen vaikutus vuosituottoon Etelä-Suomessa</vt:lpstr>
      <vt:lpstr>Kuinka hankinta etenee?</vt:lpstr>
      <vt:lpstr>Tuet aurinkosähköjärjestelmälle</vt:lpstr>
      <vt:lpstr>Mistä kannattavuus riippuu?</vt:lpstr>
      <vt:lpstr>PowerPoint-esitys</vt:lpstr>
      <vt:lpstr>Esimerkki aurinkopaneeleiden kannattavuudesta pientalossa 3,3 kWp</vt:lpstr>
      <vt:lpstr>Aurinkosähkön virtuaalimittarointi ja ALV-velvollisuus</vt:lpstr>
      <vt:lpstr>PowerPoint-esitys</vt:lpstr>
    </vt:vector>
  </TitlesOfParts>
  <Company>Helsingin seudun ympäristöpalvelut -kuntayhtymä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Kettunen Teemu</dc:creator>
  <cp:lastModifiedBy>Antti Järvinen</cp:lastModifiedBy>
  <cp:revision>179</cp:revision>
  <dcterms:created xsi:type="dcterms:W3CDTF">2018-09-20T13:31:14Z</dcterms:created>
  <dcterms:modified xsi:type="dcterms:W3CDTF">2019-04-02T07:32:37Z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0x010100AF08220E379563439D5D964D062741A00200338F9034972C3A4E9ED768FA6DAA2E74</vt:lpwstr>
  </property>
</Properties>
</file>