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6"/>
  </p:notesMasterIdLst>
  <p:sldIdLst>
    <p:sldId id="269" r:id="rId5"/>
    <p:sldId id="295" r:id="rId6"/>
    <p:sldId id="435" r:id="rId7"/>
    <p:sldId id="408" r:id="rId8"/>
    <p:sldId id="294" r:id="rId9"/>
    <p:sldId id="409" r:id="rId10"/>
    <p:sldId id="410" r:id="rId11"/>
    <p:sldId id="437" r:id="rId12"/>
    <p:sldId id="352" r:id="rId13"/>
    <p:sldId id="351" r:id="rId14"/>
    <p:sldId id="355" r:id="rId15"/>
    <p:sldId id="353" r:id="rId16"/>
    <p:sldId id="405" r:id="rId17"/>
    <p:sldId id="356" r:id="rId18"/>
    <p:sldId id="411" r:id="rId19"/>
    <p:sldId id="440" r:id="rId20"/>
    <p:sldId id="445" r:id="rId21"/>
    <p:sldId id="439" r:id="rId22"/>
    <p:sldId id="441" r:id="rId23"/>
    <p:sldId id="446" r:id="rId24"/>
    <p:sldId id="443" r:id="rId25"/>
    <p:sldId id="447" r:id="rId26"/>
    <p:sldId id="451" r:id="rId27"/>
    <p:sldId id="450" r:id="rId28"/>
    <p:sldId id="452" r:id="rId29"/>
    <p:sldId id="419" r:id="rId30"/>
    <p:sldId id="397" r:id="rId31"/>
    <p:sldId id="376" r:id="rId32"/>
    <p:sldId id="375" r:id="rId33"/>
    <p:sldId id="289" r:id="rId34"/>
    <p:sldId id="290" r:id="rId3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li-Pekka Ruuskanen" initials="OR" lastIdx="1" clrIdx="0">
    <p:extLst>
      <p:ext uri="{19B8F6BF-5375-455C-9EA6-DF929625EA0E}">
        <p15:presenceInfo xmlns:p15="http://schemas.microsoft.com/office/powerpoint/2012/main" userId="S::olli-pekka.ruuskanen@ptt.fi::51146fd7-06f5-415a-9b66-e255410c9a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D8D"/>
    <a:srgbClr val="4C8A69"/>
    <a:srgbClr val="D59755"/>
    <a:srgbClr val="8172DB"/>
    <a:srgbClr val="FF944C"/>
    <a:srgbClr val="4C91A4"/>
    <a:srgbClr val="B7B7B7"/>
    <a:srgbClr val="4CB37D"/>
    <a:srgbClr val="FFFFFF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3239C-A5F8-4857-BDDF-8E4A5476D590}" v="2371" dt="2023-08-21T11:02:29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2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132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3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era Holappa" userId="62ef992a-0baf-48f7-ab80-b98860e8c2d1" providerId="ADAL" clId="{1183239C-A5F8-4857-BDDF-8E4A5476D590}"/>
    <pc:docChg chg="undo redo custSel addSld delSld modSld sldOrd">
      <pc:chgData name="Veera Holappa" userId="62ef992a-0baf-48f7-ab80-b98860e8c2d1" providerId="ADAL" clId="{1183239C-A5F8-4857-BDDF-8E4A5476D590}" dt="2023-08-21T11:02:31.233" v="16032" actId="27918"/>
      <pc:docMkLst>
        <pc:docMk/>
      </pc:docMkLst>
      <pc:sldChg chg="modSp mod">
        <pc:chgData name="Veera Holappa" userId="62ef992a-0baf-48f7-ab80-b98860e8c2d1" providerId="ADAL" clId="{1183239C-A5F8-4857-BDDF-8E4A5476D590}" dt="2023-08-21T08:30:11.080" v="15725" actId="20577"/>
        <pc:sldMkLst>
          <pc:docMk/>
          <pc:sldMk cId="2842293725" sldId="269"/>
        </pc:sldMkLst>
        <pc:spChg chg="mod">
          <ac:chgData name="Veera Holappa" userId="62ef992a-0baf-48f7-ab80-b98860e8c2d1" providerId="ADAL" clId="{1183239C-A5F8-4857-BDDF-8E4A5476D590}" dt="2023-08-10T08:31:23.482" v="1" actId="20577"/>
          <ac:spMkLst>
            <pc:docMk/>
            <pc:sldMk cId="2842293725" sldId="269"/>
            <ac:spMk id="2" creationId="{63050653-8864-451D-97D7-0AD3C627D5B8}"/>
          </ac:spMkLst>
        </pc:spChg>
        <pc:spChg chg="mod">
          <ac:chgData name="Veera Holappa" userId="62ef992a-0baf-48f7-ab80-b98860e8c2d1" providerId="ADAL" clId="{1183239C-A5F8-4857-BDDF-8E4A5476D590}" dt="2023-08-10T08:31:28.976" v="5" actId="20577"/>
          <ac:spMkLst>
            <pc:docMk/>
            <pc:sldMk cId="2842293725" sldId="269"/>
            <ac:spMk id="3" creationId="{36B9F531-A185-4CBF-8165-D7C6CD6F2868}"/>
          </ac:spMkLst>
        </pc:spChg>
        <pc:spChg chg="mod">
          <ac:chgData name="Veera Holappa" userId="62ef992a-0baf-48f7-ab80-b98860e8c2d1" providerId="ADAL" clId="{1183239C-A5F8-4857-BDDF-8E4A5476D590}" dt="2023-08-21T08:30:11.080" v="15725" actId="20577"/>
          <ac:spMkLst>
            <pc:docMk/>
            <pc:sldMk cId="2842293725" sldId="269"/>
            <ac:spMk id="4" creationId="{9726B6AE-DE8A-4D10-91F7-C0EF63F926E6}"/>
          </ac:spMkLst>
        </pc:spChg>
      </pc:sldChg>
      <pc:sldChg chg="del">
        <pc:chgData name="Veera Holappa" userId="62ef992a-0baf-48f7-ab80-b98860e8c2d1" providerId="ADAL" clId="{1183239C-A5F8-4857-BDDF-8E4A5476D590}" dt="2023-08-14T21:02:32.241" v="2274" actId="47"/>
        <pc:sldMkLst>
          <pc:docMk/>
          <pc:sldMk cId="2864682280" sldId="284"/>
        </pc:sldMkLst>
      </pc:sldChg>
      <pc:sldChg chg="del">
        <pc:chgData name="Veera Holappa" userId="62ef992a-0baf-48f7-ab80-b98860e8c2d1" providerId="ADAL" clId="{1183239C-A5F8-4857-BDDF-8E4A5476D590}" dt="2023-08-14T21:02:23.917" v="2271" actId="47"/>
        <pc:sldMkLst>
          <pc:docMk/>
          <pc:sldMk cId="269572602" sldId="285"/>
        </pc:sldMkLst>
      </pc:sldChg>
      <pc:sldChg chg="delSp mod">
        <pc:chgData name="Veera Holappa" userId="62ef992a-0baf-48f7-ab80-b98860e8c2d1" providerId="ADAL" clId="{1183239C-A5F8-4857-BDDF-8E4A5476D590}" dt="2023-08-21T08:32:48.810" v="15752" actId="478"/>
        <pc:sldMkLst>
          <pc:docMk/>
          <pc:sldMk cId="2076334915" sldId="289"/>
        </pc:sldMkLst>
        <pc:spChg chg="del">
          <ac:chgData name="Veera Holappa" userId="62ef992a-0baf-48f7-ab80-b98860e8c2d1" providerId="ADAL" clId="{1183239C-A5F8-4857-BDDF-8E4A5476D590}" dt="2023-08-21T08:32:48.810" v="15752" actId="478"/>
          <ac:spMkLst>
            <pc:docMk/>
            <pc:sldMk cId="2076334915" sldId="289"/>
            <ac:spMk id="4" creationId="{764FE0E8-6D16-411D-8099-B1F089AADB0F}"/>
          </ac:spMkLst>
        </pc:spChg>
      </pc:sldChg>
      <pc:sldChg chg="delSp modSp mod">
        <pc:chgData name="Veera Holappa" userId="62ef992a-0baf-48f7-ab80-b98860e8c2d1" providerId="ADAL" clId="{1183239C-A5F8-4857-BDDF-8E4A5476D590}" dt="2023-08-21T08:32:51.920" v="15753" actId="478"/>
        <pc:sldMkLst>
          <pc:docMk/>
          <pc:sldMk cId="3274782053" sldId="290"/>
        </pc:sldMkLst>
        <pc:spChg chg="mod">
          <ac:chgData name="Veera Holappa" userId="62ef992a-0baf-48f7-ab80-b98860e8c2d1" providerId="ADAL" clId="{1183239C-A5F8-4857-BDDF-8E4A5476D590}" dt="2023-08-18T07:11:05.095" v="13195" actId="20577"/>
          <ac:spMkLst>
            <pc:docMk/>
            <pc:sldMk cId="3274782053" sldId="290"/>
            <ac:spMk id="3" creationId="{00000000-0000-0000-0000-000000000000}"/>
          </ac:spMkLst>
        </pc:spChg>
        <pc:spChg chg="del">
          <ac:chgData name="Veera Holappa" userId="62ef992a-0baf-48f7-ab80-b98860e8c2d1" providerId="ADAL" clId="{1183239C-A5F8-4857-BDDF-8E4A5476D590}" dt="2023-08-21T08:32:51.920" v="15753" actId="478"/>
          <ac:spMkLst>
            <pc:docMk/>
            <pc:sldMk cId="3274782053" sldId="290"/>
            <ac:spMk id="4" creationId="{01E8321A-594A-496F-B6DB-39D715BA6954}"/>
          </ac:spMkLst>
        </pc:spChg>
      </pc:sldChg>
      <pc:sldChg chg="addSp delSp modSp mod">
        <pc:chgData name="Veera Holappa" userId="62ef992a-0baf-48f7-ab80-b98860e8c2d1" providerId="ADAL" clId="{1183239C-A5F8-4857-BDDF-8E4A5476D590}" dt="2023-08-21T08:30:41.948" v="15729" actId="478"/>
        <pc:sldMkLst>
          <pc:docMk/>
          <pc:sldMk cId="2362900778" sldId="294"/>
        </pc:sldMkLst>
        <pc:spChg chg="del">
          <ac:chgData name="Veera Holappa" userId="62ef992a-0baf-48f7-ab80-b98860e8c2d1" providerId="ADAL" clId="{1183239C-A5F8-4857-BDDF-8E4A5476D590}" dt="2023-08-18T08:34:42.956" v="14227" actId="478"/>
          <ac:spMkLst>
            <pc:docMk/>
            <pc:sldMk cId="2362900778" sldId="294"/>
            <ac:spMk id="3" creationId="{00000000-0000-0000-0000-000000000000}"/>
          </ac:spMkLst>
        </pc:spChg>
        <pc:spChg chg="del">
          <ac:chgData name="Veera Holappa" userId="62ef992a-0baf-48f7-ab80-b98860e8c2d1" providerId="ADAL" clId="{1183239C-A5F8-4857-BDDF-8E4A5476D590}" dt="2023-08-21T08:30:41.948" v="15729" actId="478"/>
          <ac:spMkLst>
            <pc:docMk/>
            <pc:sldMk cId="2362900778" sldId="294"/>
            <ac:spMk id="6" creationId="{11FFDCB5-FFC5-43CD-839F-F4DEBE31D3F9}"/>
          </ac:spMkLst>
        </pc:spChg>
        <pc:spChg chg="add del mod">
          <ac:chgData name="Veera Holappa" userId="62ef992a-0baf-48f7-ab80-b98860e8c2d1" providerId="ADAL" clId="{1183239C-A5F8-4857-BDDF-8E4A5476D590}" dt="2023-08-18T08:34:44.995" v="14228" actId="478"/>
          <ac:spMkLst>
            <pc:docMk/>
            <pc:sldMk cId="2362900778" sldId="294"/>
            <ac:spMk id="7" creationId="{8F360CF0-A955-A7CA-AB54-D9686A9BFF95}"/>
          </ac:spMkLst>
        </pc:spChg>
        <pc:graphicFrameChg chg="add mod modGraphic">
          <ac:chgData name="Veera Holappa" userId="62ef992a-0baf-48f7-ab80-b98860e8c2d1" providerId="ADAL" clId="{1183239C-A5F8-4857-BDDF-8E4A5476D590}" dt="2023-08-18T08:37:57.050" v="14239" actId="113"/>
          <ac:graphicFrameMkLst>
            <pc:docMk/>
            <pc:sldMk cId="2362900778" sldId="294"/>
            <ac:graphicFrameMk id="4" creationId="{48F053A8-F5CE-2562-34A0-6A94C91A6740}"/>
          </ac:graphicFrameMkLst>
        </pc:graphicFrameChg>
      </pc:sldChg>
      <pc:sldChg chg="addSp delSp modSp mod modClrScheme chgLayout">
        <pc:chgData name="Veera Holappa" userId="62ef992a-0baf-48f7-ab80-b98860e8c2d1" providerId="ADAL" clId="{1183239C-A5F8-4857-BDDF-8E4A5476D590}" dt="2023-08-21T08:30:29.403" v="15727" actId="478"/>
        <pc:sldMkLst>
          <pc:docMk/>
          <pc:sldMk cId="3086705119" sldId="295"/>
        </pc:sldMkLst>
        <pc:spChg chg="mod">
          <ac:chgData name="Veera Holappa" userId="62ef992a-0baf-48f7-ab80-b98860e8c2d1" providerId="ADAL" clId="{1183239C-A5F8-4857-BDDF-8E4A5476D590}" dt="2023-08-18T07:20:03.085" v="13238" actId="20577"/>
          <ac:spMkLst>
            <pc:docMk/>
            <pc:sldMk cId="3086705119" sldId="295"/>
            <ac:spMk id="2" creationId="{00000000-0000-0000-0000-000000000000}"/>
          </ac:spMkLst>
        </pc:spChg>
        <pc:spChg chg="del mod">
          <ac:chgData name="Veera Holappa" userId="62ef992a-0baf-48f7-ab80-b98860e8c2d1" providerId="ADAL" clId="{1183239C-A5F8-4857-BDDF-8E4A5476D590}" dt="2023-08-18T07:11:40.284" v="13196" actId="26606"/>
          <ac:spMkLst>
            <pc:docMk/>
            <pc:sldMk cId="3086705119" sldId="295"/>
            <ac:spMk id="3" creationId="{00000000-0000-0000-0000-000000000000}"/>
          </ac:spMkLst>
        </pc:spChg>
        <pc:spChg chg="del">
          <ac:chgData name="Veera Holappa" userId="62ef992a-0baf-48f7-ab80-b98860e8c2d1" providerId="ADAL" clId="{1183239C-A5F8-4857-BDDF-8E4A5476D590}" dt="2023-08-18T07:11:40.284" v="13196" actId="26606"/>
          <ac:spMkLst>
            <pc:docMk/>
            <pc:sldMk cId="3086705119" sldId="295"/>
            <ac:spMk id="4" creationId="{FDEF24D7-38DF-48C5-A6A4-91DFFC9F8D0A}"/>
          </ac:spMkLst>
        </pc:spChg>
        <pc:spChg chg="add del mod">
          <ac:chgData name="Veera Holappa" userId="62ef992a-0baf-48f7-ab80-b98860e8c2d1" providerId="ADAL" clId="{1183239C-A5F8-4857-BDDF-8E4A5476D590}" dt="2023-08-21T08:30:29.403" v="15727" actId="478"/>
          <ac:spMkLst>
            <pc:docMk/>
            <pc:sldMk cId="3086705119" sldId="295"/>
            <ac:spMk id="10" creationId="{2EB8CB76-0AEB-B4DD-C114-65BCBE76DE95}"/>
          </ac:spMkLst>
        </pc:spChg>
        <pc:graphicFrameChg chg="add mod modGraphic">
          <ac:chgData name="Veera Holappa" userId="62ef992a-0baf-48f7-ab80-b98860e8c2d1" providerId="ADAL" clId="{1183239C-A5F8-4857-BDDF-8E4A5476D590}" dt="2023-08-18T07:20:56.033" v="13248" actId="403"/>
          <ac:graphicFrameMkLst>
            <pc:docMk/>
            <pc:sldMk cId="3086705119" sldId="295"/>
            <ac:graphicFrameMk id="6" creationId="{9D93D7DC-A45E-CA88-1BBF-14FCFD1D05E7}"/>
          </ac:graphicFrameMkLst>
        </pc:graphicFrameChg>
        <pc:picChg chg="add mod modCrop">
          <ac:chgData name="Veera Holappa" userId="62ef992a-0baf-48f7-ab80-b98860e8c2d1" providerId="ADAL" clId="{1183239C-A5F8-4857-BDDF-8E4A5476D590}" dt="2023-08-18T07:19:58.293" v="13236" actId="14100"/>
          <ac:picMkLst>
            <pc:docMk/>
            <pc:sldMk cId="3086705119" sldId="295"/>
            <ac:picMk id="7" creationId="{BA694F10-FD7D-90BB-94C1-3D7B134CE040}"/>
          </ac:picMkLst>
        </pc:picChg>
      </pc:sldChg>
      <pc:sldChg chg="addSp delSp modSp mod">
        <pc:chgData name="Veera Holappa" userId="62ef992a-0baf-48f7-ab80-b98860e8c2d1" providerId="ADAL" clId="{1183239C-A5F8-4857-BDDF-8E4A5476D590}" dt="2023-08-21T08:31:04.306" v="15733" actId="478"/>
        <pc:sldMkLst>
          <pc:docMk/>
          <pc:sldMk cId="2821002740" sldId="351"/>
        </pc:sldMkLst>
        <pc:spChg chg="del">
          <ac:chgData name="Veera Holappa" userId="62ef992a-0baf-48f7-ab80-b98860e8c2d1" providerId="ADAL" clId="{1183239C-A5F8-4857-BDDF-8E4A5476D590}" dt="2023-08-21T08:31:04.306" v="15733" actId="478"/>
          <ac:spMkLst>
            <pc:docMk/>
            <pc:sldMk cId="2821002740" sldId="351"/>
            <ac:spMk id="3" creationId="{68A03CC1-9E24-41FB-824D-0D267F21CC2B}"/>
          </ac:spMkLst>
        </pc:spChg>
        <pc:spChg chg="add del mod">
          <ac:chgData name="Veera Holappa" userId="62ef992a-0baf-48f7-ab80-b98860e8c2d1" providerId="ADAL" clId="{1183239C-A5F8-4857-BDDF-8E4A5476D590}" dt="2023-08-16T11:08:13.993" v="4487"/>
          <ac:spMkLst>
            <pc:docMk/>
            <pc:sldMk cId="2821002740" sldId="351"/>
            <ac:spMk id="4" creationId="{AD67A840-4C21-8393-A2E3-76E31F4B0937}"/>
          </ac:spMkLst>
        </pc:spChg>
        <pc:spChg chg="add del mod">
          <ac:chgData name="Veera Holappa" userId="62ef992a-0baf-48f7-ab80-b98860e8c2d1" providerId="ADAL" clId="{1183239C-A5F8-4857-BDDF-8E4A5476D590}" dt="2023-08-18T09:33:06.115" v="14709"/>
          <ac:spMkLst>
            <pc:docMk/>
            <pc:sldMk cId="2821002740" sldId="351"/>
            <ac:spMk id="4" creationId="{F6521CC5-4181-BC9D-B68C-8E564A9E418D}"/>
          </ac:spMkLst>
        </pc:spChg>
        <pc:spChg chg="mod">
          <ac:chgData name="Veera Holappa" userId="62ef992a-0baf-48f7-ab80-b98860e8c2d1" providerId="ADAL" clId="{1183239C-A5F8-4857-BDDF-8E4A5476D590}" dt="2023-08-10T08:35:18.777" v="29" actId="20577"/>
          <ac:spMkLst>
            <pc:docMk/>
            <pc:sldMk cId="2821002740" sldId="351"/>
            <ac:spMk id="6" creationId="{D270AB71-01CD-4538-8895-4E009F86755C}"/>
          </ac:spMkLst>
        </pc:spChg>
        <pc:spChg chg="add del mod">
          <ac:chgData name="Veera Holappa" userId="62ef992a-0baf-48f7-ab80-b98860e8c2d1" providerId="ADAL" clId="{1183239C-A5F8-4857-BDDF-8E4A5476D590}" dt="2023-08-18T09:34:27.051" v="14712"/>
          <ac:spMkLst>
            <pc:docMk/>
            <pc:sldMk cId="2821002740" sldId="351"/>
            <ac:spMk id="8" creationId="{0B89099D-AF87-D03E-5138-EC600916111F}"/>
          </ac:spMkLst>
        </pc:spChg>
        <pc:spChg chg="add del mod">
          <ac:chgData name="Veera Holappa" userId="62ef992a-0baf-48f7-ab80-b98860e8c2d1" providerId="ADAL" clId="{1183239C-A5F8-4857-BDDF-8E4A5476D590}" dt="2023-08-16T11:08:53.389" v="4491"/>
          <ac:spMkLst>
            <pc:docMk/>
            <pc:sldMk cId="2821002740" sldId="351"/>
            <ac:spMk id="9" creationId="{F140A56B-1F66-ABC3-C970-294B0CE81164}"/>
          </ac:spMkLst>
        </pc:spChg>
        <pc:spChg chg="add del mod">
          <ac:chgData name="Veera Holappa" userId="62ef992a-0baf-48f7-ab80-b98860e8c2d1" providerId="ADAL" clId="{1183239C-A5F8-4857-BDDF-8E4A5476D590}" dt="2023-08-18T09:41:40.444" v="14751"/>
          <ac:spMkLst>
            <pc:docMk/>
            <pc:sldMk cId="2821002740" sldId="351"/>
            <ac:spMk id="13" creationId="{F9E849E8-D355-E8BD-3B61-553A7ACF3F47}"/>
          </ac:spMkLst>
        </pc:spChg>
        <pc:spChg chg="add del mod">
          <ac:chgData name="Veera Holappa" userId="62ef992a-0baf-48f7-ab80-b98860e8c2d1" providerId="ADAL" clId="{1183239C-A5F8-4857-BDDF-8E4A5476D590}" dt="2023-08-18T10:01:44.458" v="15038"/>
          <ac:spMkLst>
            <pc:docMk/>
            <pc:sldMk cId="2821002740" sldId="351"/>
            <ac:spMk id="16" creationId="{681D7847-1861-20E3-1D80-FFFA1349E3ED}"/>
          </ac:spMkLst>
        </pc:spChg>
        <pc:graphicFrameChg chg="add del mod">
          <ac:chgData name="Veera Holappa" userId="62ef992a-0baf-48f7-ab80-b98860e8c2d1" providerId="ADAL" clId="{1183239C-A5F8-4857-BDDF-8E4A5476D590}" dt="2023-08-21T05:52:27.435" v="15623" actId="478"/>
          <ac:graphicFrameMkLst>
            <pc:docMk/>
            <pc:sldMk cId="2821002740" sldId="351"/>
            <ac:graphicFrameMk id="2" creationId="{84FBAB64-485B-8742-0C66-5C01C5224189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6T11:08:50.756" v="4490" actId="478"/>
          <ac:graphicFrameMkLst>
            <pc:docMk/>
            <pc:sldMk cId="2821002740" sldId="351"/>
            <ac:graphicFrameMk id="5" creationId="{00000000-0008-0000-0100-000002000000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09:34:22.889" v="14710" actId="478"/>
          <ac:graphicFrameMkLst>
            <pc:docMk/>
            <pc:sldMk cId="2821002740" sldId="351"/>
            <ac:graphicFrameMk id="5" creationId="{7C339CC1-CACF-4B68-BC23-CE161F454865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6T11:08:46.868" v="4489" actId="478"/>
          <ac:graphicFrameMkLst>
            <pc:docMk/>
            <pc:sldMk cId="2821002740" sldId="351"/>
            <ac:graphicFrameMk id="7" creationId="{00000000-0008-0000-0100-000002000000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09:41:33.346" v="14749" actId="478"/>
          <ac:graphicFrameMkLst>
            <pc:docMk/>
            <pc:sldMk cId="2821002740" sldId="351"/>
            <ac:graphicFrameMk id="9" creationId="{7C339CC1-CACF-4B68-BC23-CE161F454865}"/>
          </ac:graphicFrameMkLst>
        </pc:graphicFrameChg>
        <pc:graphicFrameChg chg="add mod">
          <ac:chgData name="Veera Holappa" userId="62ef992a-0baf-48f7-ab80-b98860e8c2d1" providerId="ADAL" clId="{1183239C-A5F8-4857-BDDF-8E4A5476D590}" dt="2023-08-18T09:41:29.819" v="14748"/>
          <ac:graphicFrameMkLst>
            <pc:docMk/>
            <pc:sldMk cId="2821002740" sldId="351"/>
            <ac:graphicFrameMk id="10" creationId="{7C339CC1-CACF-4B68-BC23-CE161F454865}"/>
          </ac:graphicFrameMkLst>
        </pc:graphicFrameChg>
        <pc:graphicFrameChg chg="del">
          <ac:chgData name="Veera Holappa" userId="62ef992a-0baf-48f7-ab80-b98860e8c2d1" providerId="ADAL" clId="{1183239C-A5F8-4857-BDDF-8E4A5476D590}" dt="2023-08-16T11:08:11.505" v="4486" actId="478"/>
          <ac:graphicFrameMkLst>
            <pc:docMk/>
            <pc:sldMk cId="2821002740" sldId="351"/>
            <ac:graphicFrameMk id="10" creationId="{FB0E33EB-3A74-64AC-015C-3A403F34E1BE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09:33:03.043" v="14707" actId="478"/>
          <ac:graphicFrameMkLst>
            <pc:docMk/>
            <pc:sldMk cId="2821002740" sldId="351"/>
            <ac:graphicFrameMk id="11" creationId="{00000000-0008-0000-0100-000002000000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10:01:34.459" v="15036" actId="478"/>
          <ac:graphicFrameMkLst>
            <pc:docMk/>
            <pc:sldMk cId="2821002740" sldId="351"/>
            <ac:graphicFrameMk id="14" creationId="{7C339CC1-CACF-4B68-BC23-CE161F454865}"/>
          </ac:graphicFrameMkLst>
        </pc:graphicFrameChg>
        <pc:graphicFrameChg chg="add mod">
          <ac:chgData name="Veera Holappa" userId="62ef992a-0baf-48f7-ab80-b98860e8c2d1" providerId="ADAL" clId="{1183239C-A5F8-4857-BDDF-8E4A5476D590}" dt="2023-08-21T06:22:33.385" v="15696" actId="255"/>
          <ac:graphicFrameMkLst>
            <pc:docMk/>
            <pc:sldMk cId="2821002740" sldId="351"/>
            <ac:graphicFrameMk id="17" creationId="{FFC29DCD-4189-4198-A6C7-F50DD47D919B}"/>
          </ac:graphicFrameMkLst>
        </pc:graphicFrameChg>
      </pc:sldChg>
      <pc:sldChg chg="addSp delSp modSp mod">
        <pc:chgData name="Veera Holappa" userId="62ef992a-0baf-48f7-ab80-b98860e8c2d1" providerId="ADAL" clId="{1183239C-A5F8-4857-BDDF-8E4A5476D590}" dt="2023-08-21T08:31:13.118" v="15735" actId="478"/>
        <pc:sldMkLst>
          <pc:docMk/>
          <pc:sldMk cId="400690594" sldId="353"/>
        </pc:sldMkLst>
        <pc:spChg chg="del">
          <ac:chgData name="Veera Holappa" userId="62ef992a-0baf-48f7-ab80-b98860e8c2d1" providerId="ADAL" clId="{1183239C-A5F8-4857-BDDF-8E4A5476D590}" dt="2023-08-21T08:31:13.118" v="15735" actId="478"/>
          <ac:spMkLst>
            <pc:docMk/>
            <pc:sldMk cId="400690594" sldId="353"/>
            <ac:spMk id="3" creationId="{9CFC7816-7943-4DC8-9982-3F1A788D2CC1}"/>
          </ac:spMkLst>
        </pc:spChg>
        <pc:spChg chg="add del mod">
          <ac:chgData name="Veera Holappa" userId="62ef992a-0baf-48f7-ab80-b98860e8c2d1" providerId="ADAL" clId="{1183239C-A5F8-4857-BDDF-8E4A5476D590}" dt="2023-08-16T11:33:51.196" v="4498"/>
          <ac:spMkLst>
            <pc:docMk/>
            <pc:sldMk cId="400690594" sldId="353"/>
            <ac:spMk id="4" creationId="{4BDEF684-C5CD-257B-6EE6-C4E42D8BBD03}"/>
          </ac:spMkLst>
        </pc:spChg>
        <pc:spChg chg="mod">
          <ac:chgData name="Veera Holappa" userId="62ef992a-0baf-48f7-ab80-b98860e8c2d1" providerId="ADAL" clId="{1183239C-A5F8-4857-BDDF-8E4A5476D590}" dt="2023-08-10T08:35:26.495" v="33" actId="20577"/>
          <ac:spMkLst>
            <pc:docMk/>
            <pc:sldMk cId="400690594" sldId="353"/>
            <ac:spMk id="6" creationId="{10277D32-76D5-4B2D-A042-7B8C8D687A20}"/>
          </ac:spMkLst>
        </pc:spChg>
        <pc:spChg chg="add del mod">
          <ac:chgData name="Veera Holappa" userId="62ef992a-0baf-48f7-ab80-b98860e8c2d1" providerId="ADAL" clId="{1183239C-A5F8-4857-BDDF-8E4A5476D590}" dt="2023-08-18T09:47:52.229" v="14758"/>
          <ac:spMkLst>
            <pc:docMk/>
            <pc:sldMk cId="400690594" sldId="353"/>
            <ac:spMk id="8" creationId="{218B359C-911C-E94E-0CD0-A2945249CDD8}"/>
          </ac:spMkLst>
        </pc:spChg>
        <pc:spChg chg="add del mod">
          <ac:chgData name="Veera Holappa" userId="62ef992a-0baf-48f7-ab80-b98860e8c2d1" providerId="ADAL" clId="{1183239C-A5F8-4857-BDDF-8E4A5476D590}" dt="2023-08-18T10:06:03.648" v="15050"/>
          <ac:spMkLst>
            <pc:docMk/>
            <pc:sldMk cId="400690594" sldId="353"/>
            <ac:spMk id="12" creationId="{8CAAC008-765C-07A8-1EE4-5386F41E812F}"/>
          </ac:spMkLst>
        </pc:spChg>
        <pc:spChg chg="add del mod">
          <ac:chgData name="Veera Holappa" userId="62ef992a-0baf-48f7-ab80-b98860e8c2d1" providerId="ADAL" clId="{1183239C-A5F8-4857-BDDF-8E4A5476D590}" dt="2023-08-18T10:10:50.757" v="15065"/>
          <ac:spMkLst>
            <pc:docMk/>
            <pc:sldMk cId="400690594" sldId="353"/>
            <ac:spMk id="15" creationId="{D3D8622F-3D5A-609B-50B4-5EBC57D7B337}"/>
          </ac:spMkLst>
        </pc:spChg>
        <pc:graphicFrameChg chg="add del mod">
          <ac:chgData name="Veera Holappa" userId="62ef992a-0baf-48f7-ab80-b98860e8c2d1" providerId="ADAL" clId="{1183239C-A5F8-4857-BDDF-8E4A5476D590}" dt="2023-08-21T06:11:39.097" v="15645" actId="478"/>
          <ac:graphicFrameMkLst>
            <pc:docMk/>
            <pc:sldMk cId="400690594" sldId="353"/>
            <ac:graphicFrameMk id="2" creationId="{B72F2EEA-11FD-8A61-ECB4-BC52CBB8FCF5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09:46:45.572" v="14756" actId="478"/>
          <ac:graphicFrameMkLst>
            <pc:docMk/>
            <pc:sldMk cId="400690594" sldId="353"/>
            <ac:graphicFrameMk id="5" creationId="{00000000-0008-0000-0100-000002000000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10:05:53.941" v="15048" actId="478"/>
          <ac:graphicFrameMkLst>
            <pc:docMk/>
            <pc:sldMk cId="400690594" sldId="353"/>
            <ac:graphicFrameMk id="9" creationId="{1CE05DEE-D4BE-479F-96E8-FCDFF5471589}"/>
          </ac:graphicFrameMkLst>
        </pc:graphicFrameChg>
        <pc:graphicFrameChg chg="del mod">
          <ac:chgData name="Veera Holappa" userId="62ef992a-0baf-48f7-ab80-b98860e8c2d1" providerId="ADAL" clId="{1183239C-A5F8-4857-BDDF-8E4A5476D590}" dt="2023-08-16T11:33:48.977" v="4497" actId="478"/>
          <ac:graphicFrameMkLst>
            <pc:docMk/>
            <pc:sldMk cId="400690594" sldId="353"/>
            <ac:graphicFrameMk id="10" creationId="{DDC080AC-BE21-3D3A-67D3-433026EAEF34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10:10:45.971" v="15063" actId="478"/>
          <ac:graphicFrameMkLst>
            <pc:docMk/>
            <pc:sldMk cId="400690594" sldId="353"/>
            <ac:graphicFrameMk id="13" creationId="{88ADD339-958B-40B0-88B6-32437C1BFDB3}"/>
          </ac:graphicFrameMkLst>
        </pc:graphicFrameChg>
        <pc:graphicFrameChg chg="add mod">
          <ac:chgData name="Veera Holappa" userId="62ef992a-0baf-48f7-ab80-b98860e8c2d1" providerId="ADAL" clId="{1183239C-A5F8-4857-BDDF-8E4A5476D590}" dt="2023-08-21T06:20:31.110" v="15689" actId="255"/>
          <ac:graphicFrameMkLst>
            <pc:docMk/>
            <pc:sldMk cId="400690594" sldId="353"/>
            <ac:graphicFrameMk id="16" creationId="{1CE05DEE-D4BE-479F-96E8-FCDFF5471589}"/>
          </ac:graphicFrameMkLst>
        </pc:graphicFrameChg>
      </pc:sldChg>
      <pc:sldChg chg="addSp delSp modSp mod">
        <pc:chgData name="Veera Holappa" userId="62ef992a-0baf-48f7-ab80-b98860e8c2d1" providerId="ADAL" clId="{1183239C-A5F8-4857-BDDF-8E4A5476D590}" dt="2023-08-21T08:31:08.507" v="15734" actId="478"/>
        <pc:sldMkLst>
          <pc:docMk/>
          <pc:sldMk cId="1097185143" sldId="355"/>
        </pc:sldMkLst>
        <pc:spChg chg="del">
          <ac:chgData name="Veera Holappa" userId="62ef992a-0baf-48f7-ab80-b98860e8c2d1" providerId="ADAL" clId="{1183239C-A5F8-4857-BDDF-8E4A5476D590}" dt="2023-08-21T08:31:08.507" v="15734" actId="478"/>
          <ac:spMkLst>
            <pc:docMk/>
            <pc:sldMk cId="1097185143" sldId="355"/>
            <ac:spMk id="3" creationId="{14BA4CBD-F339-4341-B43A-CD7144A1497E}"/>
          </ac:spMkLst>
        </pc:spChg>
        <pc:spChg chg="add del mod">
          <ac:chgData name="Veera Holappa" userId="62ef992a-0baf-48f7-ab80-b98860e8c2d1" providerId="ADAL" clId="{1183239C-A5F8-4857-BDDF-8E4A5476D590}" dt="2023-08-16T11:33:05.932" v="4495"/>
          <ac:spMkLst>
            <pc:docMk/>
            <pc:sldMk cId="1097185143" sldId="355"/>
            <ac:spMk id="4" creationId="{946B6908-E9C2-246C-1388-FC951A8CE1B0}"/>
          </ac:spMkLst>
        </pc:spChg>
        <pc:spChg chg="mod">
          <ac:chgData name="Veera Holappa" userId="62ef992a-0baf-48f7-ab80-b98860e8c2d1" providerId="ADAL" clId="{1183239C-A5F8-4857-BDDF-8E4A5476D590}" dt="2023-08-10T08:35:22.467" v="31" actId="20577"/>
          <ac:spMkLst>
            <pc:docMk/>
            <pc:sldMk cId="1097185143" sldId="355"/>
            <ac:spMk id="6" creationId="{0B448C66-F1DF-47A6-B017-DB1A27021154}"/>
          </ac:spMkLst>
        </pc:spChg>
        <pc:spChg chg="add del mod">
          <ac:chgData name="Veera Holappa" userId="62ef992a-0baf-48f7-ab80-b98860e8c2d1" providerId="ADAL" clId="{1183239C-A5F8-4857-BDDF-8E4A5476D590}" dt="2023-08-18T09:44:40.476" v="14755"/>
          <ac:spMkLst>
            <pc:docMk/>
            <pc:sldMk cId="1097185143" sldId="355"/>
            <ac:spMk id="8" creationId="{898AE1F8-59A1-20C3-7550-BCAFB1AFAABD}"/>
          </ac:spMkLst>
        </pc:spChg>
        <pc:spChg chg="add del mod">
          <ac:chgData name="Veera Holappa" userId="62ef992a-0baf-48f7-ab80-b98860e8c2d1" providerId="ADAL" clId="{1183239C-A5F8-4857-BDDF-8E4A5476D590}" dt="2023-08-18T10:03:43.048" v="15042"/>
          <ac:spMkLst>
            <pc:docMk/>
            <pc:sldMk cId="1097185143" sldId="355"/>
            <ac:spMk id="11" creationId="{AE8D0DC2-7EF0-D54A-40BF-F462AF804A6C}"/>
          </ac:spMkLst>
        </pc:spChg>
        <pc:spChg chg="add del mod">
          <ac:chgData name="Veera Holappa" userId="62ef992a-0baf-48f7-ab80-b98860e8c2d1" providerId="ADAL" clId="{1183239C-A5F8-4857-BDDF-8E4A5476D590}" dt="2023-08-18T10:08:12.253" v="15061"/>
          <ac:spMkLst>
            <pc:docMk/>
            <pc:sldMk cId="1097185143" sldId="355"/>
            <ac:spMk id="15" creationId="{8CBAA4D8-667B-7A40-FA0A-E30BF31DB150}"/>
          </ac:spMkLst>
        </pc:spChg>
        <pc:graphicFrameChg chg="add del mod">
          <ac:chgData name="Veera Holappa" userId="62ef992a-0baf-48f7-ab80-b98860e8c2d1" providerId="ADAL" clId="{1183239C-A5F8-4857-BDDF-8E4A5476D590}" dt="2023-08-21T06:10:08.979" v="15636" actId="478"/>
          <ac:graphicFrameMkLst>
            <pc:docMk/>
            <pc:sldMk cId="1097185143" sldId="355"/>
            <ac:graphicFrameMk id="2" creationId="{C73D4AC3-1A81-C632-1353-C95AA8337560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09:44:38.137" v="14753" actId="478"/>
          <ac:graphicFrameMkLst>
            <pc:docMk/>
            <pc:sldMk cId="1097185143" sldId="355"/>
            <ac:graphicFrameMk id="5" creationId="{00000000-0008-0000-0100-000002000000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10:03:39.897" v="15040" actId="478"/>
          <ac:graphicFrameMkLst>
            <pc:docMk/>
            <pc:sldMk cId="1097185143" sldId="355"/>
            <ac:graphicFrameMk id="9" creationId="{9CBB56B1-9463-48D0-BE3F-D6A0C8645CC3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10:08:05.569" v="15059" actId="478"/>
          <ac:graphicFrameMkLst>
            <pc:docMk/>
            <pc:sldMk cId="1097185143" sldId="355"/>
            <ac:graphicFrameMk id="12" creationId="{A684C56D-FC44-4731-A716-AD710FB8F366}"/>
          </ac:graphicFrameMkLst>
        </pc:graphicFrameChg>
        <pc:graphicFrameChg chg="del mod">
          <ac:chgData name="Veera Holappa" userId="62ef992a-0baf-48f7-ab80-b98860e8c2d1" providerId="ADAL" clId="{1183239C-A5F8-4857-BDDF-8E4A5476D590}" dt="2023-08-16T11:32:49.695" v="4494" actId="478"/>
          <ac:graphicFrameMkLst>
            <pc:docMk/>
            <pc:sldMk cId="1097185143" sldId="355"/>
            <ac:graphicFrameMk id="13" creationId="{6E499F0A-FC65-6CEA-857B-32BC40CD6D98}"/>
          </ac:graphicFrameMkLst>
        </pc:graphicFrameChg>
        <pc:graphicFrameChg chg="add mod">
          <ac:chgData name="Veera Holappa" userId="62ef992a-0baf-48f7-ab80-b98860e8c2d1" providerId="ADAL" clId="{1183239C-A5F8-4857-BDDF-8E4A5476D590}" dt="2023-08-21T06:20:16.979" v="15687" actId="255"/>
          <ac:graphicFrameMkLst>
            <pc:docMk/>
            <pc:sldMk cId="1097185143" sldId="355"/>
            <ac:graphicFrameMk id="16" creationId="{9CBB56B1-9463-48D0-BE3F-D6A0C8645CC3}"/>
          </ac:graphicFrameMkLst>
        </pc:graphicFrameChg>
      </pc:sldChg>
      <pc:sldChg chg="addSp delSp modSp mod">
        <pc:chgData name="Veera Holappa" userId="62ef992a-0baf-48f7-ab80-b98860e8c2d1" providerId="ADAL" clId="{1183239C-A5F8-4857-BDDF-8E4A5476D590}" dt="2023-08-21T08:31:25.207" v="15737" actId="478"/>
        <pc:sldMkLst>
          <pc:docMk/>
          <pc:sldMk cId="170949280" sldId="356"/>
        </pc:sldMkLst>
        <pc:spChg chg="del">
          <ac:chgData name="Veera Holappa" userId="62ef992a-0baf-48f7-ab80-b98860e8c2d1" providerId="ADAL" clId="{1183239C-A5F8-4857-BDDF-8E4A5476D590}" dt="2023-08-21T08:31:25.207" v="15737" actId="478"/>
          <ac:spMkLst>
            <pc:docMk/>
            <pc:sldMk cId="170949280" sldId="356"/>
            <ac:spMk id="3" creationId="{2D6C7FA4-9CDF-4108-B1BF-981E92E3E1F8}"/>
          </ac:spMkLst>
        </pc:spChg>
        <pc:spChg chg="add del mod">
          <ac:chgData name="Veera Holappa" userId="62ef992a-0baf-48f7-ab80-b98860e8c2d1" providerId="ADAL" clId="{1183239C-A5F8-4857-BDDF-8E4A5476D590}" dt="2023-08-16T11:35:47.653" v="4502"/>
          <ac:spMkLst>
            <pc:docMk/>
            <pc:sldMk cId="170949280" sldId="356"/>
            <ac:spMk id="4" creationId="{900212C9-D4ED-3893-CE9D-16FDAE96564C}"/>
          </ac:spMkLst>
        </pc:spChg>
        <pc:spChg chg="mod">
          <ac:chgData name="Veera Holappa" userId="62ef992a-0baf-48f7-ab80-b98860e8c2d1" providerId="ADAL" clId="{1183239C-A5F8-4857-BDDF-8E4A5476D590}" dt="2023-08-10T08:35:36.151" v="37" actId="20577"/>
          <ac:spMkLst>
            <pc:docMk/>
            <pc:sldMk cId="170949280" sldId="356"/>
            <ac:spMk id="6" creationId="{CD837B79-944F-4CD0-A2A4-8CFDBACBB62C}"/>
          </ac:spMkLst>
        </pc:spChg>
        <pc:spChg chg="add del mod">
          <ac:chgData name="Veera Holappa" userId="62ef992a-0baf-48f7-ab80-b98860e8c2d1" providerId="ADAL" clId="{1183239C-A5F8-4857-BDDF-8E4A5476D590}" dt="2023-08-18T09:51:44.685" v="14764"/>
          <ac:spMkLst>
            <pc:docMk/>
            <pc:sldMk cId="170949280" sldId="356"/>
            <ac:spMk id="8" creationId="{9A5660D3-3CBF-0D13-953A-3FD489564798}"/>
          </ac:spMkLst>
        </pc:spChg>
        <pc:spChg chg="add del mod">
          <ac:chgData name="Veera Holappa" userId="62ef992a-0baf-48f7-ab80-b98860e8c2d1" providerId="ADAL" clId="{1183239C-A5F8-4857-BDDF-8E4A5476D590}" dt="2023-08-18T10:14:04.134" v="15076"/>
          <ac:spMkLst>
            <pc:docMk/>
            <pc:sldMk cId="170949280" sldId="356"/>
            <ac:spMk id="12" creationId="{69C58875-146A-0C92-C8F8-4EBEF3A13B91}"/>
          </ac:spMkLst>
        </pc:spChg>
        <pc:graphicFrameChg chg="add del mod">
          <ac:chgData name="Veera Holappa" userId="62ef992a-0baf-48f7-ab80-b98860e8c2d1" providerId="ADAL" clId="{1183239C-A5F8-4857-BDDF-8E4A5476D590}" dt="2023-08-21T06:16:07.015" v="15664" actId="478"/>
          <ac:graphicFrameMkLst>
            <pc:docMk/>
            <pc:sldMk cId="170949280" sldId="356"/>
            <ac:graphicFrameMk id="2" creationId="{F8C8B2B0-BEF7-9F97-86CD-33167A3E92DB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09:51:41.798" v="14762" actId="478"/>
          <ac:graphicFrameMkLst>
            <pc:docMk/>
            <pc:sldMk cId="170949280" sldId="356"/>
            <ac:graphicFrameMk id="5" creationId="{00000000-0008-0000-0100-000002000000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10:13:58.119" v="15074" actId="478"/>
          <ac:graphicFrameMkLst>
            <pc:docMk/>
            <pc:sldMk cId="170949280" sldId="356"/>
            <ac:graphicFrameMk id="9" creationId="{CD5BDB18-637E-40A6-B684-DF3AAFC64E43}"/>
          </ac:graphicFrameMkLst>
        </pc:graphicFrameChg>
        <pc:graphicFrameChg chg="del">
          <ac:chgData name="Veera Holappa" userId="62ef992a-0baf-48f7-ab80-b98860e8c2d1" providerId="ADAL" clId="{1183239C-A5F8-4857-BDDF-8E4A5476D590}" dt="2023-08-16T11:35:45.433" v="4501" actId="478"/>
          <ac:graphicFrameMkLst>
            <pc:docMk/>
            <pc:sldMk cId="170949280" sldId="356"/>
            <ac:graphicFrameMk id="10" creationId="{6B94A9FB-7272-2AE6-9D82-3487EB6DF153}"/>
          </ac:graphicFrameMkLst>
        </pc:graphicFrameChg>
        <pc:graphicFrameChg chg="add mod">
          <ac:chgData name="Veera Holappa" userId="62ef992a-0baf-48f7-ab80-b98860e8c2d1" providerId="ADAL" clId="{1183239C-A5F8-4857-BDDF-8E4A5476D590}" dt="2023-08-21T06:20:57.858" v="15693" actId="255"/>
          <ac:graphicFrameMkLst>
            <pc:docMk/>
            <pc:sldMk cId="170949280" sldId="356"/>
            <ac:graphicFrameMk id="13" creationId="{CD5BDB18-637E-40A6-B684-DF3AAFC64E43}"/>
          </ac:graphicFrameMkLst>
        </pc:graphicFrameChg>
      </pc:sldChg>
      <pc:sldChg chg="addSp delSp modSp mod">
        <pc:chgData name="Veera Holappa" userId="62ef992a-0baf-48f7-ab80-b98860e8c2d1" providerId="ADAL" clId="{1183239C-A5F8-4857-BDDF-8E4A5476D590}" dt="2023-08-21T08:32:45.151" v="15751" actId="478"/>
        <pc:sldMkLst>
          <pc:docMk/>
          <pc:sldMk cId="2892939008" sldId="375"/>
        </pc:sldMkLst>
        <pc:spChg chg="mod">
          <ac:chgData name="Veera Holappa" userId="62ef992a-0baf-48f7-ab80-b98860e8c2d1" providerId="ADAL" clId="{1183239C-A5F8-4857-BDDF-8E4A5476D590}" dt="2023-08-18T06:58:46.448" v="13153" actId="20577"/>
          <ac:spMkLst>
            <pc:docMk/>
            <pc:sldMk cId="2892939008" sldId="375"/>
            <ac:spMk id="2" creationId="{2C6401FA-12FC-43BB-AC9D-568BB109FFCA}"/>
          </ac:spMkLst>
        </pc:spChg>
        <pc:spChg chg="del">
          <ac:chgData name="Veera Holappa" userId="62ef992a-0baf-48f7-ab80-b98860e8c2d1" providerId="ADAL" clId="{1183239C-A5F8-4857-BDDF-8E4A5476D590}" dt="2023-08-21T08:32:45.151" v="15751" actId="478"/>
          <ac:spMkLst>
            <pc:docMk/>
            <pc:sldMk cId="2892939008" sldId="375"/>
            <ac:spMk id="3" creationId="{0D991C32-AE0E-43E0-B242-FC66B626336D}"/>
          </ac:spMkLst>
        </pc:spChg>
        <pc:spChg chg="mod">
          <ac:chgData name="Veera Holappa" userId="62ef992a-0baf-48f7-ab80-b98860e8c2d1" providerId="ADAL" clId="{1183239C-A5F8-4857-BDDF-8E4A5476D590}" dt="2023-08-18T06:45:49.934" v="13091" actId="20577"/>
          <ac:spMkLst>
            <pc:docMk/>
            <pc:sldMk cId="2892939008" sldId="375"/>
            <ac:spMk id="6" creationId="{83D0F936-A133-4101-B07C-7A63243FAB4F}"/>
          </ac:spMkLst>
        </pc:spChg>
        <pc:graphicFrameChg chg="add del mod">
          <ac:chgData name="Veera Holappa" userId="62ef992a-0baf-48f7-ab80-b98860e8c2d1" providerId="ADAL" clId="{1183239C-A5F8-4857-BDDF-8E4A5476D590}" dt="2023-08-18T06:58:53.773" v="13155" actId="478"/>
          <ac:graphicFrameMkLst>
            <pc:docMk/>
            <pc:sldMk cId="2892939008" sldId="375"/>
            <ac:graphicFrameMk id="4" creationId="{233A2C3D-2A14-B7BF-A748-0E48B9E3083C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06:58:50.666" v="13154" actId="478"/>
          <ac:graphicFrameMkLst>
            <pc:docMk/>
            <pc:sldMk cId="2892939008" sldId="375"/>
            <ac:graphicFrameMk id="5" creationId="{4680DFEB-D958-DBD9-A148-EED636852942}"/>
          </ac:graphicFrameMkLst>
        </pc:graphicFrameChg>
      </pc:sldChg>
      <pc:sldChg chg="delSp mod">
        <pc:chgData name="Veera Holappa" userId="62ef992a-0baf-48f7-ab80-b98860e8c2d1" providerId="ADAL" clId="{1183239C-A5F8-4857-BDDF-8E4A5476D590}" dt="2023-08-21T08:32:39.658" v="15750" actId="478"/>
        <pc:sldMkLst>
          <pc:docMk/>
          <pc:sldMk cId="955711062" sldId="376"/>
        </pc:sldMkLst>
        <pc:spChg chg="del">
          <ac:chgData name="Veera Holappa" userId="62ef992a-0baf-48f7-ab80-b98860e8c2d1" providerId="ADAL" clId="{1183239C-A5F8-4857-BDDF-8E4A5476D590}" dt="2023-08-21T08:32:39.658" v="15750" actId="478"/>
          <ac:spMkLst>
            <pc:docMk/>
            <pc:sldMk cId="955711062" sldId="376"/>
            <ac:spMk id="3" creationId="{27881B34-04A2-4779-82C5-335DBD691451}"/>
          </ac:spMkLst>
        </pc:spChg>
      </pc:sldChg>
      <pc:sldChg chg="addSp delSp modSp mod">
        <pc:chgData name="Veera Holappa" userId="62ef992a-0baf-48f7-ab80-b98860e8c2d1" providerId="ADAL" clId="{1183239C-A5F8-4857-BDDF-8E4A5476D590}" dt="2023-08-21T08:31:19.926" v="15736" actId="478"/>
        <pc:sldMkLst>
          <pc:docMk/>
          <pc:sldMk cId="4291191920" sldId="405"/>
        </pc:sldMkLst>
        <pc:spChg chg="del">
          <ac:chgData name="Veera Holappa" userId="62ef992a-0baf-48f7-ab80-b98860e8c2d1" providerId="ADAL" clId="{1183239C-A5F8-4857-BDDF-8E4A5476D590}" dt="2023-08-21T08:31:19.926" v="15736" actId="478"/>
          <ac:spMkLst>
            <pc:docMk/>
            <pc:sldMk cId="4291191920" sldId="405"/>
            <ac:spMk id="3" creationId="{AA40B2B5-F5EE-4047-8117-E47F49FD55F7}"/>
          </ac:spMkLst>
        </pc:spChg>
        <pc:spChg chg="add del mod">
          <ac:chgData name="Veera Holappa" userId="62ef992a-0baf-48f7-ab80-b98860e8c2d1" providerId="ADAL" clId="{1183239C-A5F8-4857-BDDF-8E4A5476D590}" dt="2023-08-16T11:34:46.543" v="4500"/>
          <ac:spMkLst>
            <pc:docMk/>
            <pc:sldMk cId="4291191920" sldId="405"/>
            <ac:spMk id="4" creationId="{2F54B70C-CBE1-2B97-CADF-CA18707C2240}"/>
          </ac:spMkLst>
        </pc:spChg>
        <pc:spChg chg="mod">
          <ac:chgData name="Veera Holappa" userId="62ef992a-0baf-48f7-ab80-b98860e8c2d1" providerId="ADAL" clId="{1183239C-A5F8-4857-BDDF-8E4A5476D590}" dt="2023-08-10T08:35:31.209" v="35" actId="20577"/>
          <ac:spMkLst>
            <pc:docMk/>
            <pc:sldMk cId="4291191920" sldId="405"/>
            <ac:spMk id="5" creationId="{1795BC15-3C8B-4E53-A17D-EDAFD076E0E3}"/>
          </ac:spMkLst>
        </pc:spChg>
        <pc:spChg chg="add del mod">
          <ac:chgData name="Veera Holappa" userId="62ef992a-0baf-48f7-ab80-b98860e8c2d1" providerId="ADAL" clId="{1183239C-A5F8-4857-BDDF-8E4A5476D590}" dt="2023-08-18T09:49:29.383" v="14761"/>
          <ac:spMkLst>
            <pc:docMk/>
            <pc:sldMk cId="4291191920" sldId="405"/>
            <ac:spMk id="8" creationId="{5AECC272-F085-4BE7-1F3B-49BA2C97A7A3}"/>
          </ac:spMkLst>
        </pc:spChg>
        <pc:spChg chg="add del mod">
          <ac:chgData name="Veera Holappa" userId="62ef992a-0baf-48f7-ab80-b98860e8c2d1" providerId="ADAL" clId="{1183239C-A5F8-4857-BDDF-8E4A5476D590}" dt="2023-08-18T10:06:55.284" v="15055"/>
          <ac:spMkLst>
            <pc:docMk/>
            <pc:sldMk cId="4291191920" sldId="405"/>
            <ac:spMk id="12" creationId="{8132E6F0-F799-68D6-F17C-570D538142ED}"/>
          </ac:spMkLst>
        </pc:spChg>
        <pc:spChg chg="add del mod">
          <ac:chgData name="Veera Holappa" userId="62ef992a-0baf-48f7-ab80-b98860e8c2d1" providerId="ADAL" clId="{1183239C-A5F8-4857-BDDF-8E4A5476D590}" dt="2023-08-18T10:12:37.800" v="15069"/>
          <ac:spMkLst>
            <pc:docMk/>
            <pc:sldMk cId="4291191920" sldId="405"/>
            <ac:spMk id="15" creationId="{FA0587F8-FE2B-5F2A-98B6-0F4B4D594F0E}"/>
          </ac:spMkLst>
        </pc:spChg>
        <pc:graphicFrameChg chg="add del mod">
          <ac:chgData name="Veera Holappa" userId="62ef992a-0baf-48f7-ab80-b98860e8c2d1" providerId="ADAL" clId="{1183239C-A5F8-4857-BDDF-8E4A5476D590}" dt="2023-08-18T09:49:25.613" v="14759" actId="478"/>
          <ac:graphicFrameMkLst>
            <pc:docMk/>
            <pc:sldMk cId="4291191920" sldId="405"/>
            <ac:graphicFrameMk id="6" creationId="{00000000-0008-0000-0100-000002000000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10:06:37.095" v="15053" actId="478"/>
          <ac:graphicFrameMkLst>
            <pc:docMk/>
            <pc:sldMk cId="4291191920" sldId="405"/>
            <ac:graphicFrameMk id="9" creationId="{88ADD339-958B-40B0-88B6-32437C1BFDB3}"/>
          </ac:graphicFrameMkLst>
        </pc:graphicFrameChg>
        <pc:graphicFrameChg chg="del">
          <ac:chgData name="Veera Holappa" userId="62ef992a-0baf-48f7-ab80-b98860e8c2d1" providerId="ADAL" clId="{1183239C-A5F8-4857-BDDF-8E4A5476D590}" dt="2023-08-16T11:34:43.837" v="4499" actId="478"/>
          <ac:graphicFrameMkLst>
            <pc:docMk/>
            <pc:sldMk cId="4291191920" sldId="405"/>
            <ac:graphicFrameMk id="10" creationId="{525895E9-0D18-2B59-E295-0FD1D71451BB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10:12:31.348" v="15067" actId="478"/>
          <ac:graphicFrameMkLst>
            <pc:docMk/>
            <pc:sldMk cId="4291191920" sldId="405"/>
            <ac:graphicFrameMk id="13" creationId="{EBE9EAA3-35B1-CD8B-B641-219936CAB0D1}"/>
          </ac:graphicFrameMkLst>
        </pc:graphicFrameChg>
        <pc:graphicFrameChg chg="add mod">
          <ac:chgData name="Veera Holappa" userId="62ef992a-0baf-48f7-ab80-b98860e8c2d1" providerId="ADAL" clId="{1183239C-A5F8-4857-BDDF-8E4A5476D590}" dt="2023-08-21T06:20:43.438" v="15691" actId="255"/>
          <ac:graphicFrameMkLst>
            <pc:docMk/>
            <pc:sldMk cId="4291191920" sldId="405"/>
            <ac:graphicFrameMk id="16" creationId="{EB34B23F-7518-4663-894E-9AD7C7EDEA48}"/>
          </ac:graphicFrameMkLst>
        </pc:graphicFrameChg>
      </pc:sldChg>
      <pc:sldChg chg="addSp delSp modSp mod modClrScheme chgLayout">
        <pc:chgData name="Veera Holappa" userId="62ef992a-0baf-48f7-ab80-b98860e8c2d1" providerId="ADAL" clId="{1183239C-A5F8-4857-BDDF-8E4A5476D590}" dt="2023-08-21T08:30:36.800" v="15728" actId="478"/>
        <pc:sldMkLst>
          <pc:docMk/>
          <pc:sldMk cId="884409572" sldId="408"/>
        </pc:sldMkLst>
        <pc:spChg chg="mod">
          <ac:chgData name="Veera Holappa" userId="62ef992a-0baf-48f7-ab80-b98860e8c2d1" providerId="ADAL" clId="{1183239C-A5F8-4857-BDDF-8E4A5476D590}" dt="2023-08-18T08:14:38.655" v="13878" actId="26606"/>
          <ac:spMkLst>
            <pc:docMk/>
            <pc:sldMk cId="884409572" sldId="408"/>
            <ac:spMk id="2" creationId="{2F5A4BD3-AFDB-F881-797A-E34D5E6961EF}"/>
          </ac:spMkLst>
        </pc:spChg>
        <pc:spChg chg="add del mod">
          <ac:chgData name="Veera Holappa" userId="62ef992a-0baf-48f7-ab80-b98860e8c2d1" providerId="ADAL" clId="{1183239C-A5F8-4857-BDDF-8E4A5476D590}" dt="2023-08-18T08:27:43.480" v="14187" actId="478"/>
          <ac:spMkLst>
            <pc:docMk/>
            <pc:sldMk cId="884409572" sldId="408"/>
            <ac:spMk id="3" creationId="{4E1B1EC7-C792-4345-2313-18CF2DFDA00E}"/>
          </ac:spMkLst>
        </pc:spChg>
        <pc:spChg chg="add del">
          <ac:chgData name="Veera Holappa" userId="62ef992a-0baf-48f7-ab80-b98860e8c2d1" providerId="ADAL" clId="{1183239C-A5F8-4857-BDDF-8E4A5476D590}" dt="2023-08-21T08:30:36.800" v="15728" actId="478"/>
          <ac:spMkLst>
            <pc:docMk/>
            <pc:sldMk cId="884409572" sldId="408"/>
            <ac:spMk id="4" creationId="{AA4B164C-EC0C-BA87-13DF-0FBA17CC34F0}"/>
          </ac:spMkLst>
        </pc:spChg>
        <pc:spChg chg="add del mod">
          <ac:chgData name="Veera Holappa" userId="62ef992a-0baf-48f7-ab80-b98860e8c2d1" providerId="ADAL" clId="{1183239C-A5F8-4857-BDDF-8E4A5476D590}" dt="2023-08-18T08:27:45.185" v="14188" actId="478"/>
          <ac:spMkLst>
            <pc:docMk/>
            <pc:sldMk cId="884409572" sldId="408"/>
            <ac:spMk id="9" creationId="{CD41CF51-F9E0-300E-05A9-0B53E52A26D7}"/>
          </ac:spMkLst>
        </pc:spChg>
        <pc:spChg chg="add del mod">
          <ac:chgData name="Veera Holappa" userId="62ef992a-0baf-48f7-ab80-b98860e8c2d1" providerId="ADAL" clId="{1183239C-A5F8-4857-BDDF-8E4A5476D590}" dt="2023-08-18T08:13:30.276" v="13874" actId="26606"/>
          <ac:spMkLst>
            <pc:docMk/>
            <pc:sldMk cId="884409572" sldId="408"/>
            <ac:spMk id="10" creationId="{94AC13AB-D5BC-B928-0E03-CBB4E6824BFB}"/>
          </ac:spMkLst>
        </pc:spChg>
        <pc:spChg chg="add del mod">
          <ac:chgData name="Veera Holappa" userId="62ef992a-0baf-48f7-ab80-b98860e8c2d1" providerId="ADAL" clId="{1183239C-A5F8-4857-BDDF-8E4A5476D590}" dt="2023-08-18T08:13:30.276" v="13874" actId="26606"/>
          <ac:spMkLst>
            <pc:docMk/>
            <pc:sldMk cId="884409572" sldId="408"/>
            <ac:spMk id="12" creationId="{08505D83-2026-4FAA-4755-790DAD617483}"/>
          </ac:spMkLst>
        </pc:spChg>
        <pc:spChg chg="add del mod">
          <ac:chgData name="Veera Holappa" userId="62ef992a-0baf-48f7-ab80-b98860e8c2d1" providerId="ADAL" clId="{1183239C-A5F8-4857-BDDF-8E4A5476D590}" dt="2023-08-18T08:13:30.276" v="13874" actId="26606"/>
          <ac:spMkLst>
            <pc:docMk/>
            <pc:sldMk cId="884409572" sldId="408"/>
            <ac:spMk id="14" creationId="{EBFFD6EC-790E-C5DA-2CEA-290EECF096BA}"/>
          </ac:spMkLst>
        </pc:spChg>
        <pc:spChg chg="add del mod">
          <ac:chgData name="Veera Holappa" userId="62ef992a-0baf-48f7-ab80-b98860e8c2d1" providerId="ADAL" clId="{1183239C-A5F8-4857-BDDF-8E4A5476D590}" dt="2023-08-18T08:14:38.655" v="13878" actId="26606"/>
          <ac:spMkLst>
            <pc:docMk/>
            <pc:sldMk cId="884409572" sldId="408"/>
            <ac:spMk id="16" creationId="{7B438900-5061-6023-F5EE-923A9C0F08BD}"/>
          </ac:spMkLst>
        </pc:spChg>
        <pc:graphicFrameChg chg="add del modGraphic">
          <ac:chgData name="Veera Holappa" userId="62ef992a-0baf-48f7-ab80-b98860e8c2d1" providerId="ADAL" clId="{1183239C-A5F8-4857-BDDF-8E4A5476D590}" dt="2023-08-18T08:14:31.979" v="13877" actId="1032"/>
          <ac:graphicFrameMkLst>
            <pc:docMk/>
            <pc:sldMk cId="884409572" sldId="408"/>
            <ac:graphicFrameMk id="5" creationId="{BDB5E345-3BF5-54EF-8A22-FEF287E8E93A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08:13:30.276" v="13874" actId="26606"/>
          <ac:graphicFrameMkLst>
            <pc:docMk/>
            <pc:sldMk cId="884409572" sldId="408"/>
            <ac:graphicFrameMk id="6" creationId="{C5AC0B0E-218A-7D77-FA15-F346D3A545DA}"/>
          </ac:graphicFrameMkLst>
        </pc:graphicFrameChg>
        <pc:graphicFrameChg chg="add mod modGraphic">
          <ac:chgData name="Veera Holappa" userId="62ef992a-0baf-48f7-ab80-b98860e8c2d1" providerId="ADAL" clId="{1183239C-A5F8-4857-BDDF-8E4A5476D590}" dt="2023-08-18T09:56:18.835" v="14891"/>
          <ac:graphicFrameMkLst>
            <pc:docMk/>
            <pc:sldMk cId="884409572" sldId="408"/>
            <ac:graphicFrameMk id="7" creationId="{522C6AD8-3A77-3BA6-A79F-EDBD197F71D2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08:14:38.655" v="13878" actId="26606"/>
          <ac:graphicFrameMkLst>
            <pc:docMk/>
            <pc:sldMk cId="884409572" sldId="408"/>
            <ac:graphicFrameMk id="17" creationId="{DFF1DB61-9114-52A6-1241-D675ADC8B2D5}"/>
          </ac:graphicFrameMkLst>
        </pc:graphicFrameChg>
        <pc:picChg chg="add mod">
          <ac:chgData name="Veera Holappa" userId="62ef992a-0baf-48f7-ab80-b98860e8c2d1" providerId="ADAL" clId="{1183239C-A5F8-4857-BDDF-8E4A5476D590}" dt="2023-08-18T09:56:14.162" v="14890" actId="1076"/>
          <ac:picMkLst>
            <pc:docMk/>
            <pc:sldMk cId="884409572" sldId="408"/>
            <ac:picMk id="13" creationId="{69482AC4-9698-EC48-A6EE-27FBB497F83B}"/>
          </ac:picMkLst>
        </pc:picChg>
      </pc:sldChg>
      <pc:sldChg chg="addSp delSp modSp mod modClrScheme chgLayout modNotesTx">
        <pc:chgData name="Veera Holappa" userId="62ef992a-0baf-48f7-ab80-b98860e8c2d1" providerId="ADAL" clId="{1183239C-A5F8-4857-BDDF-8E4A5476D590}" dt="2023-08-21T11:00:43.100" v="15995" actId="27918"/>
        <pc:sldMkLst>
          <pc:docMk/>
          <pc:sldMk cId="117984588" sldId="409"/>
        </pc:sldMkLst>
        <pc:spChg chg="mod ord">
          <ac:chgData name="Veera Holappa" userId="62ef992a-0baf-48f7-ab80-b98860e8c2d1" providerId="ADAL" clId="{1183239C-A5F8-4857-BDDF-8E4A5476D590}" dt="2023-08-16T20:18:41.265" v="10135" actId="26606"/>
          <ac:spMkLst>
            <pc:docMk/>
            <pc:sldMk cId="117984588" sldId="409"/>
            <ac:spMk id="2" creationId="{B08ED817-2A2F-0A5C-458F-AC5288281E6E}"/>
          </ac:spMkLst>
        </pc:spChg>
        <pc:spChg chg="add del mod ord">
          <ac:chgData name="Veera Holappa" userId="62ef992a-0baf-48f7-ab80-b98860e8c2d1" providerId="ADAL" clId="{1183239C-A5F8-4857-BDDF-8E4A5476D590}" dt="2023-08-16T20:18:00.409" v="10133" actId="700"/>
          <ac:spMkLst>
            <pc:docMk/>
            <pc:sldMk cId="117984588" sldId="409"/>
            <ac:spMk id="3" creationId="{0B9D3D71-CB4A-646F-6F71-BA795CACF1EA}"/>
          </ac:spMkLst>
        </pc:spChg>
        <pc:spChg chg="add del mod ord">
          <ac:chgData name="Veera Holappa" userId="62ef992a-0baf-48f7-ab80-b98860e8c2d1" providerId="ADAL" clId="{1183239C-A5F8-4857-BDDF-8E4A5476D590}" dt="2023-08-21T08:30:45.831" v="15730" actId="478"/>
          <ac:spMkLst>
            <pc:docMk/>
            <pc:sldMk cId="117984588" sldId="409"/>
            <ac:spMk id="4" creationId="{40068FA1-CABB-5FEA-5976-AD075898BDDF}"/>
          </ac:spMkLst>
        </pc:spChg>
        <pc:spChg chg="del mod">
          <ac:chgData name="Veera Holappa" userId="62ef992a-0baf-48f7-ab80-b98860e8c2d1" providerId="ADAL" clId="{1183239C-A5F8-4857-BDDF-8E4A5476D590}" dt="2023-08-18T08:55:45.515" v="14389" actId="478"/>
          <ac:spMkLst>
            <pc:docMk/>
            <pc:sldMk cId="117984588" sldId="409"/>
            <ac:spMk id="6" creationId="{5D96D286-EFAD-DFAF-FD04-51D59D6C5D63}"/>
          </ac:spMkLst>
        </pc:spChg>
        <pc:spChg chg="add del mod">
          <ac:chgData name="Veera Holappa" userId="62ef992a-0baf-48f7-ab80-b98860e8c2d1" providerId="ADAL" clId="{1183239C-A5F8-4857-BDDF-8E4A5476D590}" dt="2023-08-16T20:18:41.265" v="10135" actId="26606"/>
          <ac:spMkLst>
            <pc:docMk/>
            <pc:sldMk cId="117984588" sldId="409"/>
            <ac:spMk id="11" creationId="{48AC0219-531B-C8C9-0F32-360DA795BC22}"/>
          </ac:spMkLst>
        </pc:spChg>
        <pc:graphicFrameChg chg="mod ord modGraphic">
          <ac:chgData name="Veera Holappa" userId="62ef992a-0baf-48f7-ab80-b98860e8c2d1" providerId="ADAL" clId="{1183239C-A5F8-4857-BDDF-8E4A5476D590}" dt="2023-08-18T08:39:52.528" v="14246" actId="14734"/>
          <ac:graphicFrameMkLst>
            <pc:docMk/>
            <pc:sldMk cId="117984588" sldId="409"/>
            <ac:graphicFrameMk id="5" creationId="{10F05A8C-D05B-8A3B-1D3E-079EAF8957D7}"/>
          </ac:graphicFrameMkLst>
        </pc:graphicFrameChg>
        <pc:graphicFrameChg chg="add del mod modGraphic">
          <ac:chgData name="Veera Holappa" userId="62ef992a-0baf-48f7-ab80-b98860e8c2d1" providerId="ADAL" clId="{1183239C-A5F8-4857-BDDF-8E4A5476D590}" dt="2023-08-18T08:41:15.358" v="14255" actId="478"/>
          <ac:graphicFrameMkLst>
            <pc:docMk/>
            <pc:sldMk cId="117984588" sldId="409"/>
            <ac:graphicFrameMk id="7" creationId="{B20106F4-DAC5-C785-46E7-198679305BC7}"/>
          </ac:graphicFrameMkLst>
        </pc:graphicFrameChg>
        <pc:graphicFrameChg chg="add mod modGraphic">
          <ac:chgData name="Veera Holappa" userId="62ef992a-0baf-48f7-ab80-b98860e8c2d1" providerId="ADAL" clId="{1183239C-A5F8-4857-BDDF-8E4A5476D590}" dt="2023-08-21T11:00:42.212" v="15986" actId="20577"/>
          <ac:graphicFrameMkLst>
            <pc:docMk/>
            <pc:sldMk cId="117984588" sldId="409"/>
            <ac:graphicFrameMk id="8" creationId="{44A2BF3B-D239-6B0B-A437-2B0ACAEF8ECD}"/>
          </ac:graphicFrameMkLst>
        </pc:graphicFrameChg>
      </pc:sldChg>
      <pc:sldChg chg="addSp delSp modSp mod modNotesTx">
        <pc:chgData name="Veera Holappa" userId="62ef992a-0baf-48f7-ab80-b98860e8c2d1" providerId="ADAL" clId="{1183239C-A5F8-4857-BDDF-8E4A5476D590}" dt="2023-08-21T08:30:54.338" v="15731" actId="478"/>
        <pc:sldMkLst>
          <pc:docMk/>
          <pc:sldMk cId="2457691881" sldId="410"/>
        </pc:sldMkLst>
        <pc:spChg chg="mod">
          <ac:chgData name="Veera Holappa" userId="62ef992a-0baf-48f7-ab80-b98860e8c2d1" providerId="ADAL" clId="{1183239C-A5F8-4857-BDDF-8E4A5476D590}" dt="2023-08-10T08:34:34.073" v="27" actId="20577"/>
          <ac:spMkLst>
            <pc:docMk/>
            <pc:sldMk cId="2457691881" sldId="410"/>
            <ac:spMk id="2" creationId="{B08ED817-2A2F-0A5C-458F-AC5288281E6E}"/>
          </ac:spMkLst>
        </pc:spChg>
        <pc:spChg chg="del mod">
          <ac:chgData name="Veera Holappa" userId="62ef992a-0baf-48f7-ab80-b98860e8c2d1" providerId="ADAL" clId="{1183239C-A5F8-4857-BDDF-8E4A5476D590}" dt="2023-08-15T10:47:35.367" v="4128"/>
          <ac:spMkLst>
            <pc:docMk/>
            <pc:sldMk cId="2457691881" sldId="410"/>
            <ac:spMk id="3" creationId="{080BE571-5B8E-1A14-9C7E-19DEA0E9B8F0}"/>
          </ac:spMkLst>
        </pc:spChg>
        <pc:spChg chg="del">
          <ac:chgData name="Veera Holappa" userId="62ef992a-0baf-48f7-ab80-b98860e8c2d1" providerId="ADAL" clId="{1183239C-A5F8-4857-BDDF-8E4A5476D590}" dt="2023-08-21T08:30:54.338" v="15731" actId="478"/>
          <ac:spMkLst>
            <pc:docMk/>
            <pc:sldMk cId="2457691881" sldId="410"/>
            <ac:spMk id="4" creationId="{40068FA1-CABB-5FEA-5976-AD075898BDDF}"/>
          </ac:spMkLst>
        </pc:spChg>
        <pc:spChg chg="add del mod">
          <ac:chgData name="Veera Holappa" userId="62ef992a-0baf-48f7-ab80-b98860e8c2d1" providerId="ADAL" clId="{1183239C-A5F8-4857-BDDF-8E4A5476D590}" dt="2023-08-18T08:57:43.154" v="14401" actId="478"/>
          <ac:spMkLst>
            <pc:docMk/>
            <pc:sldMk cId="2457691881" sldId="410"/>
            <ac:spMk id="6" creationId="{40F87EDF-689B-61E0-BA36-125D12B28824}"/>
          </ac:spMkLst>
        </pc:spChg>
        <pc:graphicFrameChg chg="mod modGraphic">
          <ac:chgData name="Veera Holappa" userId="62ef992a-0baf-48f7-ab80-b98860e8c2d1" providerId="ADAL" clId="{1183239C-A5F8-4857-BDDF-8E4A5476D590}" dt="2023-08-18T08:56:43.210" v="14395" actId="14100"/>
          <ac:graphicFrameMkLst>
            <pc:docMk/>
            <pc:sldMk cId="2457691881" sldId="410"/>
            <ac:graphicFrameMk id="5" creationId="{10F05A8C-D05B-8A3B-1D3E-079EAF8957D7}"/>
          </ac:graphicFrameMkLst>
        </pc:graphicFrameChg>
        <pc:graphicFrameChg chg="add mod modGraphic">
          <ac:chgData name="Veera Holappa" userId="62ef992a-0baf-48f7-ab80-b98860e8c2d1" providerId="ADAL" clId="{1183239C-A5F8-4857-BDDF-8E4A5476D590}" dt="2023-08-18T09:01:29.046" v="14410" actId="207"/>
          <ac:graphicFrameMkLst>
            <pc:docMk/>
            <pc:sldMk cId="2457691881" sldId="410"/>
            <ac:graphicFrameMk id="7" creationId="{84E2610E-74AF-9C84-D80C-110216A6B437}"/>
          </ac:graphicFrameMkLst>
        </pc:graphicFrameChg>
      </pc:sldChg>
      <pc:sldChg chg="addSp delSp modSp mod">
        <pc:chgData name="Veera Holappa" userId="62ef992a-0baf-48f7-ab80-b98860e8c2d1" providerId="ADAL" clId="{1183239C-A5F8-4857-BDDF-8E4A5476D590}" dt="2023-08-21T08:31:28.743" v="15738" actId="478"/>
        <pc:sldMkLst>
          <pc:docMk/>
          <pc:sldMk cId="2148826682" sldId="411"/>
        </pc:sldMkLst>
        <pc:spChg chg="mod">
          <ac:chgData name="Veera Holappa" userId="62ef992a-0baf-48f7-ab80-b98860e8c2d1" providerId="ADAL" clId="{1183239C-A5F8-4857-BDDF-8E4A5476D590}" dt="2023-08-10T08:35:40.485" v="39" actId="20577"/>
          <ac:spMkLst>
            <pc:docMk/>
            <pc:sldMk cId="2148826682" sldId="411"/>
            <ac:spMk id="2" creationId="{6B569B98-D99B-BDF9-1AD5-4A7B93FF30CA}"/>
          </ac:spMkLst>
        </pc:spChg>
        <pc:spChg chg="del">
          <ac:chgData name="Veera Holappa" userId="62ef992a-0baf-48f7-ab80-b98860e8c2d1" providerId="ADAL" clId="{1183239C-A5F8-4857-BDDF-8E4A5476D590}" dt="2023-08-21T08:31:28.743" v="15738" actId="478"/>
          <ac:spMkLst>
            <pc:docMk/>
            <pc:sldMk cId="2148826682" sldId="411"/>
            <ac:spMk id="4" creationId="{443C9529-60FF-3644-B727-7B132105EC93}"/>
          </ac:spMkLst>
        </pc:spChg>
        <pc:spChg chg="add del mod">
          <ac:chgData name="Veera Holappa" userId="62ef992a-0baf-48f7-ab80-b98860e8c2d1" providerId="ADAL" clId="{1183239C-A5F8-4857-BDDF-8E4A5476D590}" dt="2023-08-16T11:36:37.130" v="4504"/>
          <ac:spMkLst>
            <pc:docMk/>
            <pc:sldMk cId="2148826682" sldId="411"/>
            <ac:spMk id="5" creationId="{CEAC1EE9-C36F-6E7E-A9F6-121A3386EB09}"/>
          </ac:spMkLst>
        </pc:spChg>
        <pc:spChg chg="add del mod">
          <ac:chgData name="Veera Holappa" userId="62ef992a-0baf-48f7-ab80-b98860e8c2d1" providerId="ADAL" clId="{1183239C-A5F8-4857-BDDF-8E4A5476D590}" dt="2023-08-18T09:52:26.929" v="14766"/>
          <ac:spMkLst>
            <pc:docMk/>
            <pc:sldMk cId="2148826682" sldId="411"/>
            <ac:spMk id="9" creationId="{842B8E9F-1332-DA41-C57A-F4FBD0F7DBE7}"/>
          </ac:spMkLst>
        </pc:spChg>
        <pc:spChg chg="add del mod">
          <ac:chgData name="Veera Holappa" userId="62ef992a-0baf-48f7-ab80-b98860e8c2d1" providerId="ADAL" clId="{1183239C-A5F8-4857-BDDF-8E4A5476D590}" dt="2023-08-18T09:53:32.915" v="14769"/>
          <ac:spMkLst>
            <pc:docMk/>
            <pc:sldMk cId="2148826682" sldId="411"/>
            <ac:spMk id="12" creationId="{BA27A2A0-0FDC-C4B9-F17B-E6ADF1E15526}"/>
          </ac:spMkLst>
        </pc:spChg>
        <pc:spChg chg="add del mod">
          <ac:chgData name="Veera Holappa" userId="62ef992a-0baf-48f7-ab80-b98860e8c2d1" providerId="ADAL" clId="{1183239C-A5F8-4857-BDDF-8E4A5476D590}" dt="2023-08-18T10:14:50.291" v="15082"/>
          <ac:spMkLst>
            <pc:docMk/>
            <pc:sldMk cId="2148826682" sldId="411"/>
            <ac:spMk id="15" creationId="{C9BECF3C-5BF5-5E63-4A97-0CFF045E9C50}"/>
          </ac:spMkLst>
        </pc:spChg>
        <pc:graphicFrameChg chg="add del mod">
          <ac:chgData name="Veera Holappa" userId="62ef992a-0baf-48f7-ab80-b98860e8c2d1" providerId="ADAL" clId="{1183239C-A5F8-4857-BDDF-8E4A5476D590}" dt="2023-08-21T06:18:53.505" v="15678" actId="478"/>
          <ac:graphicFrameMkLst>
            <pc:docMk/>
            <pc:sldMk cId="2148826682" sldId="411"/>
            <ac:graphicFrameMk id="3" creationId="{1CBCD2AF-4BD1-5EC4-1816-07FDEC29B80A}"/>
          </ac:graphicFrameMkLst>
        </pc:graphicFrameChg>
        <pc:graphicFrameChg chg="del">
          <ac:chgData name="Veera Holappa" userId="62ef992a-0baf-48f7-ab80-b98860e8c2d1" providerId="ADAL" clId="{1183239C-A5F8-4857-BDDF-8E4A5476D590}" dt="2023-08-16T11:36:35.378" v="4503" actId="478"/>
          <ac:graphicFrameMkLst>
            <pc:docMk/>
            <pc:sldMk cId="2148826682" sldId="411"/>
            <ac:graphicFrameMk id="6" creationId="{E1654B64-F417-0580-CAF1-1E7F09DE192F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09:52:24.154" v="14765" actId="478"/>
          <ac:graphicFrameMkLst>
            <pc:docMk/>
            <pc:sldMk cId="2148826682" sldId="411"/>
            <ac:graphicFrameMk id="7" creationId="{00000000-0008-0000-0100-000002000000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09:53:31.057" v="14767" actId="478"/>
          <ac:graphicFrameMkLst>
            <pc:docMk/>
            <pc:sldMk cId="2148826682" sldId="411"/>
            <ac:graphicFrameMk id="10" creationId="{00000000-0008-0000-0500-000003000000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8T10:14:47.313" v="15080" actId="478"/>
          <ac:graphicFrameMkLst>
            <pc:docMk/>
            <pc:sldMk cId="2148826682" sldId="411"/>
            <ac:graphicFrameMk id="13" creationId="{2DC03460-3BB2-44D1-B213-DB6343B51E29}"/>
          </ac:graphicFrameMkLst>
        </pc:graphicFrameChg>
        <pc:graphicFrameChg chg="add mod">
          <ac:chgData name="Veera Holappa" userId="62ef992a-0baf-48f7-ab80-b98860e8c2d1" providerId="ADAL" clId="{1183239C-A5F8-4857-BDDF-8E4A5476D590}" dt="2023-08-21T06:21:12.262" v="15695" actId="255"/>
          <ac:graphicFrameMkLst>
            <pc:docMk/>
            <pc:sldMk cId="2148826682" sldId="411"/>
            <ac:graphicFrameMk id="16" creationId="{2DC03460-3BB2-44D1-B213-DB6343B51E29}"/>
          </ac:graphicFrameMkLst>
        </pc:graphicFrameChg>
      </pc:sldChg>
      <pc:sldChg chg="del">
        <pc:chgData name="Veera Holappa" userId="62ef992a-0baf-48f7-ab80-b98860e8c2d1" providerId="ADAL" clId="{1183239C-A5F8-4857-BDDF-8E4A5476D590}" dt="2023-08-14T21:02:13.946" v="2266" actId="47"/>
        <pc:sldMkLst>
          <pc:docMk/>
          <pc:sldMk cId="2345186743" sldId="412"/>
        </pc:sldMkLst>
      </pc:sldChg>
      <pc:sldChg chg="del">
        <pc:chgData name="Veera Holappa" userId="62ef992a-0baf-48f7-ab80-b98860e8c2d1" providerId="ADAL" clId="{1183239C-A5F8-4857-BDDF-8E4A5476D590}" dt="2023-08-14T21:02:30.140" v="2273" actId="47"/>
        <pc:sldMkLst>
          <pc:docMk/>
          <pc:sldMk cId="3279651621" sldId="417"/>
        </pc:sldMkLst>
      </pc:sldChg>
      <pc:sldChg chg="delSp mod">
        <pc:chgData name="Veera Holappa" userId="62ef992a-0baf-48f7-ab80-b98860e8c2d1" providerId="ADAL" clId="{1183239C-A5F8-4857-BDDF-8E4A5476D590}" dt="2023-08-21T08:32:34.316" v="15749" actId="478"/>
        <pc:sldMkLst>
          <pc:docMk/>
          <pc:sldMk cId="579031981" sldId="419"/>
        </pc:sldMkLst>
        <pc:spChg chg="del">
          <ac:chgData name="Veera Holappa" userId="62ef992a-0baf-48f7-ab80-b98860e8c2d1" providerId="ADAL" clId="{1183239C-A5F8-4857-BDDF-8E4A5476D590}" dt="2023-08-21T08:32:34.316" v="15749" actId="478"/>
          <ac:spMkLst>
            <pc:docMk/>
            <pc:sldMk cId="579031981" sldId="419"/>
            <ac:spMk id="3" creationId="{D52A28EB-68EB-D5E6-44D3-D5EF51838C22}"/>
          </ac:spMkLst>
        </pc:spChg>
      </pc:sldChg>
      <pc:sldChg chg="del">
        <pc:chgData name="Veera Holappa" userId="62ef992a-0baf-48f7-ab80-b98860e8c2d1" providerId="ADAL" clId="{1183239C-A5F8-4857-BDDF-8E4A5476D590}" dt="2023-08-14T21:02:21.136" v="2269" actId="47"/>
        <pc:sldMkLst>
          <pc:docMk/>
          <pc:sldMk cId="4025157985" sldId="421"/>
        </pc:sldMkLst>
      </pc:sldChg>
      <pc:sldChg chg="del">
        <pc:chgData name="Veera Holappa" userId="62ef992a-0baf-48f7-ab80-b98860e8c2d1" providerId="ADAL" clId="{1183239C-A5F8-4857-BDDF-8E4A5476D590}" dt="2023-08-14T21:02:28.494" v="2272" actId="47"/>
        <pc:sldMkLst>
          <pc:docMk/>
          <pc:sldMk cId="3873798171" sldId="426"/>
        </pc:sldMkLst>
      </pc:sldChg>
      <pc:sldChg chg="del">
        <pc:chgData name="Veera Holappa" userId="62ef992a-0baf-48f7-ab80-b98860e8c2d1" providerId="ADAL" clId="{1183239C-A5F8-4857-BDDF-8E4A5476D590}" dt="2023-08-14T21:03:08.276" v="2277" actId="47"/>
        <pc:sldMkLst>
          <pc:docMk/>
          <pc:sldMk cId="3347214623" sldId="428"/>
        </pc:sldMkLst>
      </pc:sldChg>
      <pc:sldChg chg="del">
        <pc:chgData name="Veera Holappa" userId="62ef992a-0baf-48f7-ab80-b98860e8c2d1" providerId="ADAL" clId="{1183239C-A5F8-4857-BDDF-8E4A5476D590}" dt="2023-08-14T21:02:22.521" v="2270" actId="47"/>
        <pc:sldMkLst>
          <pc:docMk/>
          <pc:sldMk cId="4026463013" sldId="430"/>
        </pc:sldMkLst>
      </pc:sldChg>
      <pc:sldChg chg="del">
        <pc:chgData name="Veera Holappa" userId="62ef992a-0baf-48f7-ab80-b98860e8c2d1" providerId="ADAL" clId="{1183239C-A5F8-4857-BDDF-8E4A5476D590}" dt="2023-08-14T21:02:18.774" v="2268" actId="47"/>
        <pc:sldMkLst>
          <pc:docMk/>
          <pc:sldMk cId="420072610" sldId="431"/>
        </pc:sldMkLst>
      </pc:sldChg>
      <pc:sldChg chg="del">
        <pc:chgData name="Veera Holappa" userId="62ef992a-0baf-48f7-ab80-b98860e8c2d1" providerId="ADAL" clId="{1183239C-A5F8-4857-BDDF-8E4A5476D590}" dt="2023-08-14T21:02:16.464" v="2267" actId="47"/>
        <pc:sldMkLst>
          <pc:docMk/>
          <pc:sldMk cId="75249716" sldId="432"/>
        </pc:sldMkLst>
      </pc:sldChg>
      <pc:sldChg chg="del">
        <pc:chgData name="Veera Holappa" userId="62ef992a-0baf-48f7-ab80-b98860e8c2d1" providerId="ADAL" clId="{1183239C-A5F8-4857-BDDF-8E4A5476D590}" dt="2023-08-14T21:03:01.343" v="2275" actId="47"/>
        <pc:sldMkLst>
          <pc:docMk/>
          <pc:sldMk cId="3889552031" sldId="433"/>
        </pc:sldMkLst>
      </pc:sldChg>
      <pc:sldChg chg="del">
        <pc:chgData name="Veera Holappa" userId="62ef992a-0baf-48f7-ab80-b98860e8c2d1" providerId="ADAL" clId="{1183239C-A5F8-4857-BDDF-8E4A5476D590}" dt="2023-08-14T21:03:03.513" v="2276" actId="47"/>
        <pc:sldMkLst>
          <pc:docMk/>
          <pc:sldMk cId="2415930353" sldId="434"/>
        </pc:sldMkLst>
      </pc:sldChg>
      <pc:sldChg chg="addSp delSp modSp mod modClrScheme chgLayout">
        <pc:chgData name="Veera Holappa" userId="62ef992a-0baf-48f7-ab80-b98860e8c2d1" providerId="ADAL" clId="{1183239C-A5F8-4857-BDDF-8E4A5476D590}" dt="2023-08-21T10:57:51.227" v="15842" actId="27918"/>
        <pc:sldMkLst>
          <pc:docMk/>
          <pc:sldMk cId="1131234271" sldId="435"/>
        </pc:sldMkLst>
        <pc:spChg chg="mod">
          <ac:chgData name="Veera Holappa" userId="62ef992a-0baf-48f7-ab80-b98860e8c2d1" providerId="ADAL" clId="{1183239C-A5F8-4857-BDDF-8E4A5476D590}" dt="2023-08-18T08:02:13.822" v="13802" actId="26606"/>
          <ac:spMkLst>
            <pc:docMk/>
            <pc:sldMk cId="1131234271" sldId="435"/>
            <ac:spMk id="2" creationId="{7D6EFEC4-EEEA-1F6C-2F7F-407269553A3D}"/>
          </ac:spMkLst>
        </pc:spChg>
        <pc:spChg chg="del mod">
          <ac:chgData name="Veera Holappa" userId="62ef992a-0baf-48f7-ab80-b98860e8c2d1" providerId="ADAL" clId="{1183239C-A5F8-4857-BDDF-8E4A5476D590}" dt="2023-08-18T07:22:33.512" v="13314" actId="26606"/>
          <ac:spMkLst>
            <pc:docMk/>
            <pc:sldMk cId="1131234271" sldId="435"/>
            <ac:spMk id="3" creationId="{875AC276-D904-FC9A-DE24-77591F45DFC3}"/>
          </ac:spMkLst>
        </pc:spChg>
        <pc:spChg chg="del">
          <ac:chgData name="Veera Holappa" userId="62ef992a-0baf-48f7-ab80-b98860e8c2d1" providerId="ADAL" clId="{1183239C-A5F8-4857-BDDF-8E4A5476D590}" dt="2023-08-18T07:22:33.512" v="13314" actId="26606"/>
          <ac:spMkLst>
            <pc:docMk/>
            <pc:sldMk cId="1131234271" sldId="435"/>
            <ac:spMk id="4" creationId="{B85EB855-2ECA-01C7-A059-35C6C2A1D8D5}"/>
          </ac:spMkLst>
        </pc:spChg>
        <pc:spChg chg="mod">
          <ac:chgData name="Veera Holappa" userId="62ef992a-0baf-48f7-ab80-b98860e8c2d1" providerId="ADAL" clId="{1183239C-A5F8-4857-BDDF-8E4A5476D590}" dt="2023-08-18T07:57:32.616" v="13702" actId="18245"/>
          <ac:spMkLst>
            <pc:docMk/>
            <pc:sldMk cId="1131234271" sldId="435"/>
            <ac:spMk id="7" creationId="{7AA5EEC0-3C41-587F-6438-153FC36D4F9D}"/>
          </ac:spMkLst>
        </pc:spChg>
        <pc:spChg chg="mod">
          <ac:chgData name="Veera Holappa" userId="62ef992a-0baf-48f7-ab80-b98860e8c2d1" providerId="ADAL" clId="{1183239C-A5F8-4857-BDDF-8E4A5476D590}" dt="2023-08-18T07:57:32.616" v="13702" actId="18245"/>
          <ac:spMkLst>
            <pc:docMk/>
            <pc:sldMk cId="1131234271" sldId="435"/>
            <ac:spMk id="8" creationId="{29083FAD-A83E-8C7E-8D68-BE6AA0C22568}"/>
          </ac:spMkLst>
        </pc:spChg>
        <pc:spChg chg="mod">
          <ac:chgData name="Veera Holappa" userId="62ef992a-0baf-48f7-ab80-b98860e8c2d1" providerId="ADAL" clId="{1183239C-A5F8-4857-BDDF-8E4A5476D590}" dt="2023-08-18T07:57:32.616" v="13702" actId="18245"/>
          <ac:spMkLst>
            <pc:docMk/>
            <pc:sldMk cId="1131234271" sldId="435"/>
            <ac:spMk id="9" creationId="{3B59C2F5-0C15-4752-8941-7CFD041244F6}"/>
          </ac:spMkLst>
        </pc:spChg>
        <pc:spChg chg="add del mod">
          <ac:chgData name="Veera Holappa" userId="62ef992a-0baf-48f7-ab80-b98860e8c2d1" providerId="ADAL" clId="{1183239C-A5F8-4857-BDDF-8E4A5476D590}" dt="2023-08-21T08:30:24.346" v="15726" actId="478"/>
          <ac:spMkLst>
            <pc:docMk/>
            <pc:sldMk cId="1131234271" sldId="435"/>
            <ac:spMk id="10" creationId="{9419C329-0ED6-171D-21B0-A1ED15DA4E91}"/>
          </ac:spMkLst>
        </pc:spChg>
        <pc:spChg chg="mod">
          <ac:chgData name="Veera Holappa" userId="62ef992a-0baf-48f7-ab80-b98860e8c2d1" providerId="ADAL" clId="{1183239C-A5F8-4857-BDDF-8E4A5476D590}" dt="2023-08-18T07:57:32.616" v="13702" actId="18245"/>
          <ac:spMkLst>
            <pc:docMk/>
            <pc:sldMk cId="1131234271" sldId="435"/>
            <ac:spMk id="11" creationId="{4376F2B9-2858-FBB8-171F-D668CF857DAC}"/>
          </ac:spMkLst>
        </pc:spChg>
        <pc:spChg chg="mod">
          <ac:chgData name="Veera Holappa" userId="62ef992a-0baf-48f7-ab80-b98860e8c2d1" providerId="ADAL" clId="{1183239C-A5F8-4857-BDDF-8E4A5476D590}" dt="2023-08-18T07:57:32.616" v="13702" actId="18245"/>
          <ac:spMkLst>
            <pc:docMk/>
            <pc:sldMk cId="1131234271" sldId="435"/>
            <ac:spMk id="12" creationId="{04A7B3DE-9F38-0A80-2D7C-6CD849101209}"/>
          </ac:spMkLst>
        </pc:spChg>
        <pc:spChg chg="mod">
          <ac:chgData name="Veera Holappa" userId="62ef992a-0baf-48f7-ab80-b98860e8c2d1" providerId="ADAL" clId="{1183239C-A5F8-4857-BDDF-8E4A5476D590}" dt="2023-08-18T07:57:32.616" v="13702" actId="18245"/>
          <ac:spMkLst>
            <pc:docMk/>
            <pc:sldMk cId="1131234271" sldId="435"/>
            <ac:spMk id="13" creationId="{546C6D8E-8CA0-59BD-557F-2B9F410B01FE}"/>
          </ac:spMkLst>
        </pc:spChg>
        <pc:spChg chg="mod">
          <ac:chgData name="Veera Holappa" userId="62ef992a-0baf-48f7-ab80-b98860e8c2d1" providerId="ADAL" clId="{1183239C-A5F8-4857-BDDF-8E4A5476D590}" dt="2023-08-18T07:57:32.616" v="13702" actId="18245"/>
          <ac:spMkLst>
            <pc:docMk/>
            <pc:sldMk cId="1131234271" sldId="435"/>
            <ac:spMk id="14" creationId="{6A31A22C-F0F9-729B-D687-1AD9CBF2012A}"/>
          </ac:spMkLst>
        </pc:spChg>
        <pc:spChg chg="mod">
          <ac:chgData name="Veera Holappa" userId="62ef992a-0baf-48f7-ab80-b98860e8c2d1" providerId="ADAL" clId="{1183239C-A5F8-4857-BDDF-8E4A5476D590}" dt="2023-08-18T07:57:25.945" v="13699" actId="18245"/>
          <ac:spMkLst>
            <pc:docMk/>
            <pc:sldMk cId="1131234271" sldId="435"/>
            <ac:spMk id="15" creationId="{153AC96D-A810-13D4-CAA3-E17662ADD7DC}"/>
          </ac:spMkLst>
        </pc:spChg>
        <pc:spChg chg="add del mod">
          <ac:chgData name="Veera Holappa" userId="62ef992a-0baf-48f7-ab80-b98860e8c2d1" providerId="ADAL" clId="{1183239C-A5F8-4857-BDDF-8E4A5476D590}" dt="2023-08-18T08:07:18.254" v="13829" actId="478"/>
          <ac:spMkLst>
            <pc:docMk/>
            <pc:sldMk cId="1131234271" sldId="435"/>
            <ac:spMk id="16" creationId="{B4F72C7E-D5FB-9A4B-0ED9-730955ECCC5D}"/>
          </ac:spMkLst>
        </pc:spChg>
        <pc:spChg chg="add mod">
          <ac:chgData name="Veera Holappa" userId="62ef992a-0baf-48f7-ab80-b98860e8c2d1" providerId="ADAL" clId="{1183239C-A5F8-4857-BDDF-8E4A5476D590}" dt="2023-08-18T08:08:52.214" v="13847" actId="208"/>
          <ac:spMkLst>
            <pc:docMk/>
            <pc:sldMk cId="1131234271" sldId="435"/>
            <ac:spMk id="17" creationId="{98D33718-84B7-0D87-E85F-9F29534FE6D5}"/>
          </ac:spMkLst>
        </pc:spChg>
        <pc:spChg chg="add mod">
          <ac:chgData name="Veera Holappa" userId="62ef992a-0baf-48f7-ab80-b98860e8c2d1" providerId="ADAL" clId="{1183239C-A5F8-4857-BDDF-8E4A5476D590}" dt="2023-08-18T08:08:25.566" v="13846" actId="207"/>
          <ac:spMkLst>
            <pc:docMk/>
            <pc:sldMk cId="1131234271" sldId="435"/>
            <ac:spMk id="18" creationId="{89E45F88-B83A-D996-4B35-6644E41DF152}"/>
          </ac:spMkLst>
        </pc:spChg>
        <pc:grpChg chg="mod">
          <ac:chgData name="Veera Holappa" userId="62ef992a-0baf-48f7-ab80-b98860e8c2d1" providerId="ADAL" clId="{1183239C-A5F8-4857-BDDF-8E4A5476D590}" dt="2023-08-18T07:57:32.616" v="13702" actId="18245"/>
          <ac:grpSpMkLst>
            <pc:docMk/>
            <pc:sldMk cId="1131234271" sldId="435"/>
            <ac:grpSpMk id="5" creationId="{97F1BFA2-D1A3-CB35-E20E-85250AAE1161}"/>
          </ac:grpSpMkLst>
        </pc:grpChg>
        <pc:graphicFrameChg chg="add del mod modGraphic">
          <ac:chgData name="Veera Holappa" userId="62ef992a-0baf-48f7-ab80-b98860e8c2d1" providerId="ADAL" clId="{1183239C-A5F8-4857-BDDF-8E4A5476D590}" dt="2023-08-21T10:57:35.421" v="15782" actId="20577"/>
          <ac:graphicFrameMkLst>
            <pc:docMk/>
            <pc:sldMk cId="1131234271" sldId="435"/>
            <ac:graphicFrameMk id="6" creationId="{5397708A-7C9E-FFE0-4803-482A331A3E68}"/>
          </ac:graphicFrameMkLst>
        </pc:graphicFrameChg>
      </pc:sldChg>
      <pc:sldChg chg="modSp del mod modNotesTx">
        <pc:chgData name="Veera Holappa" userId="62ef992a-0baf-48f7-ab80-b98860e8c2d1" providerId="ADAL" clId="{1183239C-A5F8-4857-BDDF-8E4A5476D590}" dt="2023-08-18T09:07:38.790" v="14419" actId="47"/>
        <pc:sldMkLst>
          <pc:docMk/>
          <pc:sldMk cId="2809517665" sldId="436"/>
        </pc:sldMkLst>
        <pc:spChg chg="mod">
          <ac:chgData name="Veera Holappa" userId="62ef992a-0baf-48f7-ab80-b98860e8c2d1" providerId="ADAL" clId="{1183239C-A5F8-4857-BDDF-8E4A5476D590}" dt="2023-08-10T08:32:44.626" v="17" actId="20577"/>
          <ac:spMkLst>
            <pc:docMk/>
            <pc:sldMk cId="2809517665" sldId="436"/>
            <ac:spMk id="2" creationId="{930F2496-1ED8-9747-979B-67FEA5204C7B}"/>
          </ac:spMkLst>
        </pc:spChg>
        <pc:spChg chg="mod">
          <ac:chgData name="Veera Holappa" userId="62ef992a-0baf-48f7-ab80-b98860e8c2d1" providerId="ADAL" clId="{1183239C-A5F8-4857-BDDF-8E4A5476D590}" dt="2023-08-16T19:20:28.769" v="6614" actId="108"/>
          <ac:spMkLst>
            <pc:docMk/>
            <pc:sldMk cId="2809517665" sldId="436"/>
            <ac:spMk id="3" creationId="{549DD85B-40DE-75A6-390E-C9B36A12C6A7}"/>
          </ac:spMkLst>
        </pc:spChg>
      </pc:sldChg>
      <pc:sldChg chg="addSp delSp modSp new mod modClrScheme chgLayout">
        <pc:chgData name="Veera Holappa" userId="62ef992a-0baf-48f7-ab80-b98860e8c2d1" providerId="ADAL" clId="{1183239C-A5F8-4857-BDDF-8E4A5476D590}" dt="2023-08-21T11:02:31.233" v="16032" actId="27918"/>
        <pc:sldMkLst>
          <pc:docMk/>
          <pc:sldMk cId="1961955234" sldId="437"/>
        </pc:sldMkLst>
        <pc:spChg chg="mod">
          <ac:chgData name="Veera Holappa" userId="62ef992a-0baf-48f7-ab80-b98860e8c2d1" providerId="ADAL" clId="{1183239C-A5F8-4857-BDDF-8E4A5476D590}" dt="2023-08-17T06:37:09.048" v="10848" actId="20577"/>
          <ac:spMkLst>
            <pc:docMk/>
            <pc:sldMk cId="1961955234" sldId="437"/>
            <ac:spMk id="2" creationId="{5BE80ED4-A9C9-800C-02CC-BCFF7F2ACA7D}"/>
          </ac:spMkLst>
        </pc:spChg>
        <pc:spChg chg="add del mod">
          <ac:chgData name="Veera Holappa" userId="62ef992a-0baf-48f7-ab80-b98860e8c2d1" providerId="ADAL" clId="{1183239C-A5F8-4857-BDDF-8E4A5476D590}" dt="2023-08-16T20:13:55.970" v="10018" actId="26606"/>
          <ac:spMkLst>
            <pc:docMk/>
            <pc:sldMk cId="1961955234" sldId="437"/>
            <ac:spMk id="3" creationId="{BEC9C057-1BEF-17F4-45CC-5769A3B6E9F2}"/>
          </ac:spMkLst>
        </pc:spChg>
        <pc:spChg chg="del mod">
          <ac:chgData name="Veera Holappa" userId="62ef992a-0baf-48f7-ab80-b98860e8c2d1" providerId="ADAL" clId="{1183239C-A5F8-4857-BDDF-8E4A5476D590}" dt="2023-08-21T08:30:59.145" v="15732" actId="478"/>
          <ac:spMkLst>
            <pc:docMk/>
            <pc:sldMk cId="1961955234" sldId="437"/>
            <ac:spMk id="4" creationId="{F662F311-CFB6-0A16-68B1-B7C98C87C992}"/>
          </ac:spMkLst>
        </pc:spChg>
        <pc:graphicFrameChg chg="add del mod">
          <ac:chgData name="Veera Holappa" userId="62ef992a-0baf-48f7-ab80-b98860e8c2d1" providerId="ADAL" clId="{1183239C-A5F8-4857-BDDF-8E4A5476D590}" dt="2023-08-16T20:13:55.920" v="10017" actId="26606"/>
          <ac:graphicFrameMkLst>
            <pc:docMk/>
            <pc:sldMk cId="1961955234" sldId="437"/>
            <ac:graphicFrameMk id="7" creationId="{33B00A75-AE8F-BE1D-A783-B903DC23E7FF}"/>
          </ac:graphicFrameMkLst>
        </pc:graphicFrameChg>
        <pc:graphicFrameChg chg="add mod modGraphic">
          <ac:chgData name="Veera Holappa" userId="62ef992a-0baf-48f7-ab80-b98860e8c2d1" providerId="ADAL" clId="{1183239C-A5F8-4857-BDDF-8E4A5476D590}" dt="2023-08-21T11:02:29.535" v="16014" actId="20577"/>
          <ac:graphicFrameMkLst>
            <pc:docMk/>
            <pc:sldMk cId="1961955234" sldId="437"/>
            <ac:graphicFrameMk id="9" creationId="{A5C22115-BB7D-821E-5954-72DE8F0D55BC}"/>
          </ac:graphicFrameMkLst>
        </pc:graphicFrameChg>
        <pc:picChg chg="add del mod">
          <ac:chgData name="Veera Holappa" userId="62ef992a-0baf-48f7-ab80-b98860e8c2d1" providerId="ADAL" clId="{1183239C-A5F8-4857-BDDF-8E4A5476D590}" dt="2023-08-16T20:13:39.317" v="10015" actId="478"/>
          <ac:picMkLst>
            <pc:docMk/>
            <pc:sldMk cId="1961955234" sldId="437"/>
            <ac:picMk id="6" creationId="{42D12A2B-3464-3520-61D5-D96B4FBAF940}"/>
          </ac:picMkLst>
        </pc:picChg>
      </pc:sldChg>
      <pc:sldChg chg="modSp new del mod">
        <pc:chgData name="Veera Holappa" userId="62ef992a-0baf-48f7-ab80-b98860e8c2d1" providerId="ADAL" clId="{1183239C-A5F8-4857-BDDF-8E4A5476D590}" dt="2023-08-16T18:22:32.245" v="4602" actId="47"/>
        <pc:sldMkLst>
          <pc:docMk/>
          <pc:sldMk cId="3247186645" sldId="438"/>
        </pc:sldMkLst>
        <pc:spChg chg="mod">
          <ac:chgData name="Veera Holappa" userId="62ef992a-0baf-48f7-ab80-b98860e8c2d1" providerId="ADAL" clId="{1183239C-A5F8-4857-BDDF-8E4A5476D590}" dt="2023-08-10T08:38:54.917" v="125" actId="20577"/>
          <ac:spMkLst>
            <pc:docMk/>
            <pc:sldMk cId="3247186645" sldId="438"/>
            <ac:spMk id="2" creationId="{E926419F-3AD7-6A75-0BB2-CA27697C6BB0}"/>
          </ac:spMkLst>
        </pc:spChg>
      </pc:sldChg>
      <pc:sldChg chg="addSp delSp modSp new mod ord">
        <pc:chgData name="Veera Holappa" userId="62ef992a-0baf-48f7-ab80-b98860e8c2d1" providerId="ADAL" clId="{1183239C-A5F8-4857-BDDF-8E4A5476D590}" dt="2023-08-21T08:31:48.154" v="15741" actId="478"/>
        <pc:sldMkLst>
          <pc:docMk/>
          <pc:sldMk cId="884347842" sldId="439"/>
        </pc:sldMkLst>
        <pc:spChg chg="mod">
          <ac:chgData name="Veera Holappa" userId="62ef992a-0baf-48f7-ab80-b98860e8c2d1" providerId="ADAL" clId="{1183239C-A5F8-4857-BDDF-8E4A5476D590}" dt="2023-08-21T07:54:44.520" v="15705" actId="20577"/>
          <ac:spMkLst>
            <pc:docMk/>
            <pc:sldMk cId="884347842" sldId="439"/>
            <ac:spMk id="2" creationId="{E533536C-E5BD-BD2D-D58A-64DA1F82FA07}"/>
          </ac:spMkLst>
        </pc:spChg>
        <pc:spChg chg="del">
          <ac:chgData name="Veera Holappa" userId="62ef992a-0baf-48f7-ab80-b98860e8c2d1" providerId="ADAL" clId="{1183239C-A5F8-4857-BDDF-8E4A5476D590}" dt="2023-08-11T12:15:24.595" v="1943"/>
          <ac:spMkLst>
            <pc:docMk/>
            <pc:sldMk cId="884347842" sldId="439"/>
            <ac:spMk id="3" creationId="{6472DD92-5138-C252-DB32-67FF0457993B}"/>
          </ac:spMkLst>
        </pc:spChg>
        <pc:spChg chg="del">
          <ac:chgData name="Veera Holappa" userId="62ef992a-0baf-48f7-ab80-b98860e8c2d1" providerId="ADAL" clId="{1183239C-A5F8-4857-BDDF-8E4A5476D590}" dt="2023-08-21T08:31:48.154" v="15741" actId="478"/>
          <ac:spMkLst>
            <pc:docMk/>
            <pc:sldMk cId="884347842" sldId="439"/>
            <ac:spMk id="4" creationId="{1B437F13-C066-2A03-3879-56A9C4E81446}"/>
          </ac:spMkLst>
        </pc:spChg>
        <pc:spChg chg="del">
          <ac:chgData name="Veera Holappa" userId="62ef992a-0baf-48f7-ab80-b98860e8c2d1" providerId="ADAL" clId="{1183239C-A5F8-4857-BDDF-8E4A5476D590}" dt="2023-08-15T05:24:48.004" v="2651"/>
          <ac:spMkLst>
            <pc:docMk/>
            <pc:sldMk cId="884347842" sldId="439"/>
            <ac:spMk id="5" creationId="{D1CE97D0-A673-1BE7-B114-B2B673B5517A}"/>
          </ac:spMkLst>
        </pc:spChg>
        <pc:spChg chg="add del mod">
          <ac:chgData name="Veera Holappa" userId="62ef992a-0baf-48f7-ab80-b98860e8c2d1" providerId="ADAL" clId="{1183239C-A5F8-4857-BDDF-8E4A5476D590}" dt="2023-08-11T12:17:38.497" v="1947"/>
          <ac:spMkLst>
            <pc:docMk/>
            <pc:sldMk cId="884347842" sldId="439"/>
            <ac:spMk id="8" creationId="{9DC01CCB-B555-2BBA-B4EB-73DA6D31EB3D}"/>
          </ac:spMkLst>
        </pc:spChg>
        <pc:spChg chg="add del mod">
          <ac:chgData name="Veera Holappa" userId="62ef992a-0baf-48f7-ab80-b98860e8c2d1" providerId="ADAL" clId="{1183239C-A5F8-4857-BDDF-8E4A5476D590}" dt="2023-08-11T12:22:30.774" v="1959"/>
          <ac:spMkLst>
            <pc:docMk/>
            <pc:sldMk cId="884347842" sldId="439"/>
            <ac:spMk id="11" creationId="{E9866E48-2121-57A8-60FB-B7ED930BAD57}"/>
          </ac:spMkLst>
        </pc:spChg>
        <pc:graphicFrameChg chg="add del mod">
          <ac:chgData name="Veera Holappa" userId="62ef992a-0baf-48f7-ab80-b98860e8c2d1" providerId="ADAL" clId="{1183239C-A5F8-4857-BDDF-8E4A5476D590}" dt="2023-08-11T12:17:36.593" v="1945" actId="478"/>
          <ac:graphicFrameMkLst>
            <pc:docMk/>
            <pc:sldMk cId="884347842" sldId="439"/>
            <ac:graphicFrameMk id="6" creationId="{149E4A8A-A7A3-79FF-BC3E-CC9D610AA45F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1T12:22:29.032" v="1957" actId="478"/>
          <ac:graphicFrameMkLst>
            <pc:docMk/>
            <pc:sldMk cId="884347842" sldId="439"/>
            <ac:graphicFrameMk id="9" creationId="{149E4A8A-A7A3-79FF-BC3E-CC9D610AA45F}"/>
          </ac:graphicFrameMkLst>
        </pc:graphicFrameChg>
        <pc:graphicFrameChg chg="add mod">
          <ac:chgData name="Veera Holappa" userId="62ef992a-0baf-48f7-ab80-b98860e8c2d1" providerId="ADAL" clId="{1183239C-A5F8-4857-BDDF-8E4A5476D590}" dt="2023-08-17T08:22:04.124" v="12429" actId="2"/>
          <ac:graphicFrameMkLst>
            <pc:docMk/>
            <pc:sldMk cId="884347842" sldId="439"/>
            <ac:graphicFrameMk id="12" creationId="{149E4A8A-A7A3-79FF-BC3E-CC9D610AA45F}"/>
          </ac:graphicFrameMkLst>
        </pc:graphicFrameChg>
        <pc:graphicFrameChg chg="add mod">
          <ac:chgData name="Veera Holappa" userId="62ef992a-0baf-48f7-ab80-b98860e8c2d1" providerId="ADAL" clId="{1183239C-A5F8-4857-BDDF-8E4A5476D590}" dt="2023-08-17T08:22:10.160" v="12439" actId="2"/>
          <ac:graphicFrameMkLst>
            <pc:docMk/>
            <pc:sldMk cId="884347842" sldId="439"/>
            <ac:graphicFrameMk id="13" creationId="{4F410261-875C-533A-1478-DBEA8186DF8B}"/>
          </ac:graphicFrameMkLst>
        </pc:graphicFrameChg>
      </pc:sldChg>
      <pc:sldChg chg="delSp modSp new mod">
        <pc:chgData name="Veera Holappa" userId="62ef992a-0baf-48f7-ab80-b98860e8c2d1" providerId="ADAL" clId="{1183239C-A5F8-4857-BDDF-8E4A5476D590}" dt="2023-08-21T08:31:35.044" v="15739" actId="478"/>
        <pc:sldMkLst>
          <pc:docMk/>
          <pc:sldMk cId="3667457580" sldId="440"/>
        </pc:sldMkLst>
        <pc:spChg chg="mod">
          <ac:chgData name="Veera Holappa" userId="62ef992a-0baf-48f7-ab80-b98860e8c2d1" providerId="ADAL" clId="{1183239C-A5F8-4857-BDDF-8E4A5476D590}" dt="2023-08-17T08:16:48.852" v="12373" actId="20577"/>
          <ac:spMkLst>
            <pc:docMk/>
            <pc:sldMk cId="3667457580" sldId="440"/>
            <ac:spMk id="2" creationId="{F651DF3E-805C-E20A-5658-4E8CD4595625}"/>
          </ac:spMkLst>
        </pc:spChg>
        <pc:spChg chg="del">
          <ac:chgData name="Veera Holappa" userId="62ef992a-0baf-48f7-ab80-b98860e8c2d1" providerId="ADAL" clId="{1183239C-A5F8-4857-BDDF-8E4A5476D590}" dt="2023-08-21T08:31:35.044" v="15739" actId="478"/>
          <ac:spMkLst>
            <pc:docMk/>
            <pc:sldMk cId="3667457580" sldId="440"/>
            <ac:spMk id="4" creationId="{333350EE-B87B-55B6-59F2-FAEB979D971D}"/>
          </ac:spMkLst>
        </pc:spChg>
      </pc:sldChg>
      <pc:sldChg chg="addSp delSp modSp new mod ord">
        <pc:chgData name="Veera Holappa" userId="62ef992a-0baf-48f7-ab80-b98860e8c2d1" providerId="ADAL" clId="{1183239C-A5F8-4857-BDDF-8E4A5476D590}" dt="2023-08-21T08:31:53.286" v="15742" actId="478"/>
        <pc:sldMkLst>
          <pc:docMk/>
          <pc:sldMk cId="55077737" sldId="441"/>
        </pc:sldMkLst>
        <pc:spChg chg="mod">
          <ac:chgData name="Veera Holappa" userId="62ef992a-0baf-48f7-ab80-b98860e8c2d1" providerId="ADAL" clId="{1183239C-A5F8-4857-BDDF-8E4A5476D590}" dt="2023-08-18T09:16:06.858" v="14599" actId="20577"/>
          <ac:spMkLst>
            <pc:docMk/>
            <pc:sldMk cId="55077737" sldId="441"/>
            <ac:spMk id="2" creationId="{007D3966-153B-89DD-A1C9-AB30CE8CF5F7}"/>
          </ac:spMkLst>
        </pc:spChg>
        <pc:spChg chg="del">
          <ac:chgData name="Veera Holappa" userId="62ef992a-0baf-48f7-ab80-b98860e8c2d1" providerId="ADAL" clId="{1183239C-A5F8-4857-BDDF-8E4A5476D590}" dt="2023-08-11T12:36:26.014" v="1963"/>
          <ac:spMkLst>
            <pc:docMk/>
            <pc:sldMk cId="55077737" sldId="441"/>
            <ac:spMk id="3" creationId="{DDB1B445-9DEF-085A-F41B-88B5E8E58BC3}"/>
          </ac:spMkLst>
        </pc:spChg>
        <pc:spChg chg="del">
          <ac:chgData name="Veera Holappa" userId="62ef992a-0baf-48f7-ab80-b98860e8c2d1" providerId="ADAL" clId="{1183239C-A5F8-4857-BDDF-8E4A5476D590}" dt="2023-08-21T08:31:53.286" v="15742" actId="478"/>
          <ac:spMkLst>
            <pc:docMk/>
            <pc:sldMk cId="55077737" sldId="441"/>
            <ac:spMk id="4" creationId="{321DEEC3-0F09-327C-2C70-C623BD7E126B}"/>
          </ac:spMkLst>
        </pc:spChg>
        <pc:spChg chg="add del mod">
          <ac:chgData name="Veera Holappa" userId="62ef992a-0baf-48f7-ab80-b98860e8c2d1" providerId="ADAL" clId="{1183239C-A5F8-4857-BDDF-8E4A5476D590}" dt="2023-08-16T19:59:55.476" v="9310"/>
          <ac:spMkLst>
            <pc:docMk/>
            <pc:sldMk cId="55077737" sldId="441"/>
            <ac:spMk id="5" creationId="{0886C911-ED4B-BD3A-45D1-B0533D9558C7}"/>
          </ac:spMkLst>
        </pc:spChg>
        <pc:spChg chg="del">
          <ac:chgData name="Veera Holappa" userId="62ef992a-0baf-48f7-ab80-b98860e8c2d1" providerId="ADAL" clId="{1183239C-A5F8-4857-BDDF-8E4A5476D590}" dt="2023-08-14T20:12:24.149" v="2256"/>
          <ac:spMkLst>
            <pc:docMk/>
            <pc:sldMk cId="55077737" sldId="441"/>
            <ac:spMk id="5" creationId="{C4F832A4-3A27-8744-F728-1886833D7589}"/>
          </ac:spMkLst>
        </pc:spChg>
        <pc:spChg chg="add mod">
          <ac:chgData name="Veera Holappa" userId="62ef992a-0baf-48f7-ab80-b98860e8c2d1" providerId="ADAL" clId="{1183239C-A5F8-4857-BDDF-8E4A5476D590}" dt="2023-08-17T08:23:07.004" v="12472" actId="2"/>
          <ac:spMkLst>
            <pc:docMk/>
            <pc:sldMk cId="55077737" sldId="441"/>
            <ac:spMk id="9" creationId="{BF1DBEB5-F857-E8AD-F8A6-546BEF329B1A}"/>
          </ac:spMkLst>
        </pc:spChg>
        <pc:graphicFrameChg chg="add mod">
          <ac:chgData name="Veera Holappa" userId="62ef992a-0baf-48f7-ab80-b98860e8c2d1" providerId="ADAL" clId="{1183239C-A5F8-4857-BDDF-8E4A5476D590}" dt="2023-08-17T08:22:36.673" v="12446" actId="2"/>
          <ac:graphicFrameMkLst>
            <pc:docMk/>
            <pc:sldMk cId="55077737" sldId="441"/>
            <ac:graphicFrameMk id="6" creationId="{04FF2354-4E94-58E3-F02F-5816892811D5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6T19:59:46.311" v="9308" actId="478"/>
          <ac:graphicFrameMkLst>
            <pc:docMk/>
            <pc:sldMk cId="55077737" sldId="441"/>
            <ac:graphicFrameMk id="7" creationId="{2522F592-6B53-B5CB-46E9-2B67709E53B6}"/>
          </ac:graphicFrameMkLst>
        </pc:graphicFrameChg>
        <pc:graphicFrameChg chg="add mod">
          <ac:chgData name="Veera Holappa" userId="62ef992a-0baf-48f7-ab80-b98860e8c2d1" providerId="ADAL" clId="{1183239C-A5F8-4857-BDDF-8E4A5476D590}" dt="2023-08-17T08:22:39.384" v="12449" actId="2"/>
          <ac:graphicFrameMkLst>
            <pc:docMk/>
            <pc:sldMk cId="55077737" sldId="441"/>
            <ac:graphicFrameMk id="8" creationId="{D94640DE-744C-6C6D-2A6E-66D25214AF2D}"/>
          </ac:graphicFrameMkLst>
        </pc:graphicFrameChg>
      </pc:sldChg>
      <pc:sldChg chg="addSp delSp modSp new del mod">
        <pc:chgData name="Veera Holappa" userId="62ef992a-0baf-48f7-ab80-b98860e8c2d1" providerId="ADAL" clId="{1183239C-A5F8-4857-BDDF-8E4A5476D590}" dt="2023-08-17T07:41:11.404" v="12255" actId="47"/>
        <pc:sldMkLst>
          <pc:docMk/>
          <pc:sldMk cId="439790504" sldId="442"/>
        </pc:sldMkLst>
        <pc:spChg chg="del">
          <ac:chgData name="Veera Holappa" userId="62ef992a-0baf-48f7-ab80-b98860e8c2d1" providerId="ADAL" clId="{1183239C-A5F8-4857-BDDF-8E4A5476D590}" dt="2023-08-14T19:27:00.523" v="2233"/>
          <ac:spMkLst>
            <pc:docMk/>
            <pc:sldMk cId="439790504" sldId="442"/>
            <ac:spMk id="3" creationId="{5DE1E248-B280-10F1-5AE5-E6C65F0D9AFA}"/>
          </ac:spMkLst>
        </pc:spChg>
        <pc:spChg chg="mod">
          <ac:chgData name="Veera Holappa" userId="62ef992a-0baf-48f7-ab80-b98860e8c2d1" providerId="ADAL" clId="{1183239C-A5F8-4857-BDDF-8E4A5476D590}" dt="2023-08-15T05:30:05.991" v="3009" actId="20577"/>
          <ac:spMkLst>
            <pc:docMk/>
            <pc:sldMk cId="439790504" sldId="442"/>
            <ac:spMk id="5" creationId="{F59562CB-C91B-5D4F-F77F-5ECACC7AAD37}"/>
          </ac:spMkLst>
        </pc:spChg>
        <pc:spChg chg="add del mod">
          <ac:chgData name="Veera Holappa" userId="62ef992a-0baf-48f7-ab80-b98860e8c2d1" providerId="ADAL" clId="{1183239C-A5F8-4857-BDDF-8E4A5476D590}" dt="2023-08-14T19:27:35.565" v="2236"/>
          <ac:spMkLst>
            <pc:docMk/>
            <pc:sldMk cId="439790504" sldId="442"/>
            <ac:spMk id="8" creationId="{4BE3BD1E-86DE-E18C-E08E-5C3113D323D1}"/>
          </ac:spMkLst>
        </pc:spChg>
        <pc:spChg chg="add del mod">
          <ac:chgData name="Veera Holappa" userId="62ef992a-0baf-48f7-ab80-b98860e8c2d1" providerId="ADAL" clId="{1183239C-A5F8-4857-BDDF-8E4A5476D590}" dt="2023-08-15T05:26:08.391" v="2652"/>
          <ac:spMkLst>
            <pc:docMk/>
            <pc:sldMk cId="439790504" sldId="442"/>
            <ac:spMk id="11" creationId="{B04D7C0B-9609-7DFF-C5B0-30868B5FA3FF}"/>
          </ac:spMkLst>
        </pc:spChg>
        <pc:graphicFrameChg chg="add del mod">
          <ac:chgData name="Veera Holappa" userId="62ef992a-0baf-48f7-ab80-b98860e8c2d1" providerId="ADAL" clId="{1183239C-A5F8-4857-BDDF-8E4A5476D590}" dt="2023-08-14T19:27:31.073" v="2234" actId="478"/>
          <ac:graphicFrameMkLst>
            <pc:docMk/>
            <pc:sldMk cId="439790504" sldId="442"/>
            <ac:graphicFrameMk id="6" creationId="{57229745-D074-7917-F08C-8A677EE86EA5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5T05:24:44.342" v="2649" actId="21"/>
          <ac:graphicFrameMkLst>
            <pc:docMk/>
            <pc:sldMk cId="439790504" sldId="442"/>
            <ac:graphicFrameMk id="9" creationId="{57229745-D074-7917-F08C-8A677EE86EA5}"/>
          </ac:graphicFrameMkLst>
        </pc:graphicFrameChg>
        <pc:graphicFrameChg chg="add mod">
          <ac:chgData name="Veera Holappa" userId="62ef992a-0baf-48f7-ab80-b98860e8c2d1" providerId="ADAL" clId="{1183239C-A5F8-4857-BDDF-8E4A5476D590}" dt="2023-08-16T10:51:17.837" v="4431"/>
          <ac:graphicFrameMkLst>
            <pc:docMk/>
            <pc:sldMk cId="439790504" sldId="442"/>
            <ac:graphicFrameMk id="12" creationId="{44DF785F-BB4D-1D02-D4C0-F392DA98DCE1}"/>
          </ac:graphicFrameMkLst>
        </pc:graphicFrameChg>
      </pc:sldChg>
      <pc:sldChg chg="new del">
        <pc:chgData name="Veera Holappa" userId="62ef992a-0baf-48f7-ab80-b98860e8c2d1" providerId="ADAL" clId="{1183239C-A5F8-4857-BDDF-8E4A5476D590}" dt="2023-08-11T12:43:04.806" v="1965" actId="47"/>
        <pc:sldMkLst>
          <pc:docMk/>
          <pc:sldMk cId="543828214" sldId="443"/>
        </pc:sldMkLst>
      </pc:sldChg>
      <pc:sldChg chg="addSp delSp modSp new mod">
        <pc:chgData name="Veera Holappa" userId="62ef992a-0baf-48f7-ab80-b98860e8c2d1" providerId="ADAL" clId="{1183239C-A5F8-4857-BDDF-8E4A5476D590}" dt="2023-08-21T08:32:06.472" v="15744" actId="478"/>
        <pc:sldMkLst>
          <pc:docMk/>
          <pc:sldMk cId="2099048836" sldId="443"/>
        </pc:sldMkLst>
        <pc:spChg chg="del">
          <ac:chgData name="Veera Holappa" userId="62ef992a-0baf-48f7-ab80-b98860e8c2d1" providerId="ADAL" clId="{1183239C-A5F8-4857-BDDF-8E4A5476D590}" dt="2023-08-14T19:55:49.827" v="2243" actId="26606"/>
          <ac:spMkLst>
            <pc:docMk/>
            <pc:sldMk cId="2099048836" sldId="443"/>
            <ac:spMk id="2" creationId="{1960566C-049D-809D-92EA-6DDB6538CA33}"/>
          </ac:spMkLst>
        </pc:spChg>
        <pc:spChg chg="mod">
          <ac:chgData name="Veera Holappa" userId="62ef992a-0baf-48f7-ab80-b98860e8c2d1" providerId="ADAL" clId="{1183239C-A5F8-4857-BDDF-8E4A5476D590}" dt="2023-08-17T08:23:24.007" v="12490" actId="2"/>
          <ac:spMkLst>
            <pc:docMk/>
            <pc:sldMk cId="2099048836" sldId="443"/>
            <ac:spMk id="3" creationId="{09BBDE3B-E3CE-3E09-223A-FCC664B84AA0}"/>
          </ac:spMkLst>
        </pc:spChg>
        <pc:spChg chg="del mod">
          <ac:chgData name="Veera Holappa" userId="62ef992a-0baf-48f7-ab80-b98860e8c2d1" providerId="ADAL" clId="{1183239C-A5F8-4857-BDDF-8E4A5476D590}" dt="2023-08-21T08:32:06.472" v="15744" actId="478"/>
          <ac:spMkLst>
            <pc:docMk/>
            <pc:sldMk cId="2099048836" sldId="443"/>
            <ac:spMk id="4" creationId="{FC0A3983-DBDB-B0B8-8CD2-BB273E8A5830}"/>
          </ac:spMkLst>
        </pc:spChg>
        <pc:spChg chg="del mod">
          <ac:chgData name="Veera Holappa" userId="62ef992a-0baf-48f7-ab80-b98860e8c2d1" providerId="ADAL" clId="{1183239C-A5F8-4857-BDDF-8E4A5476D590}" dt="2023-08-17T12:58:14.662" v="12851" actId="478"/>
          <ac:spMkLst>
            <pc:docMk/>
            <pc:sldMk cId="2099048836" sldId="443"/>
            <ac:spMk id="5" creationId="{0B42BB88-B813-9088-A427-A78D5F95C9B2}"/>
          </ac:spMkLst>
        </pc:spChg>
        <pc:spChg chg="add del mod">
          <ac:chgData name="Veera Holappa" userId="62ef992a-0baf-48f7-ab80-b98860e8c2d1" providerId="ADAL" clId="{1183239C-A5F8-4857-BDDF-8E4A5476D590}" dt="2023-08-17T11:38:29.070" v="12746" actId="478"/>
          <ac:spMkLst>
            <pc:docMk/>
            <pc:sldMk cId="2099048836" sldId="443"/>
            <ac:spMk id="7" creationId="{2CD0EAB1-7D58-DA14-01C2-1C26F9DCC4FD}"/>
          </ac:spMkLst>
        </pc:spChg>
        <pc:spChg chg="add del mod">
          <ac:chgData name="Veera Holappa" userId="62ef992a-0baf-48f7-ab80-b98860e8c2d1" providerId="ADAL" clId="{1183239C-A5F8-4857-BDDF-8E4A5476D590}" dt="2023-08-17T13:00:01.965" v="12866" actId="478"/>
          <ac:spMkLst>
            <pc:docMk/>
            <pc:sldMk cId="2099048836" sldId="443"/>
            <ac:spMk id="11" creationId="{C2226371-691F-0B7A-42AA-13D4219E83F0}"/>
          </ac:spMkLst>
        </pc:spChg>
        <pc:spChg chg="add del mod">
          <ac:chgData name="Veera Holappa" userId="62ef992a-0baf-48f7-ab80-b98860e8c2d1" providerId="ADAL" clId="{1183239C-A5F8-4857-BDDF-8E4A5476D590}" dt="2023-08-17T12:53:16.809" v="12824" actId="478"/>
          <ac:spMkLst>
            <pc:docMk/>
            <pc:sldMk cId="2099048836" sldId="443"/>
            <ac:spMk id="12" creationId="{B3BA90BB-B0CD-16C8-E4E4-81E9A63FC3C9}"/>
          </ac:spMkLst>
        </pc:spChg>
        <pc:spChg chg="add del mod">
          <ac:chgData name="Veera Holappa" userId="62ef992a-0baf-48f7-ab80-b98860e8c2d1" providerId="ADAL" clId="{1183239C-A5F8-4857-BDDF-8E4A5476D590}" dt="2023-08-17T13:00:58.186" v="12868" actId="478"/>
          <ac:spMkLst>
            <pc:docMk/>
            <pc:sldMk cId="2099048836" sldId="443"/>
            <ac:spMk id="16" creationId="{A0929008-A376-F703-21BB-F6DBF8A81935}"/>
          </ac:spMkLst>
        </pc:spChg>
        <pc:spChg chg="add del mod">
          <ac:chgData name="Veera Holappa" userId="62ef992a-0baf-48f7-ab80-b98860e8c2d1" providerId="ADAL" clId="{1183239C-A5F8-4857-BDDF-8E4A5476D590}" dt="2023-08-17T12:56:37.092" v="12836" actId="767"/>
          <ac:spMkLst>
            <pc:docMk/>
            <pc:sldMk cId="2099048836" sldId="443"/>
            <ac:spMk id="17" creationId="{2633317A-601C-AED6-81DF-54E3E9A26F34}"/>
          </ac:spMkLst>
        </pc:spChg>
        <pc:spChg chg="add del mod">
          <ac:chgData name="Veera Holappa" userId="62ef992a-0baf-48f7-ab80-b98860e8c2d1" providerId="ADAL" clId="{1183239C-A5F8-4857-BDDF-8E4A5476D590}" dt="2023-08-17T13:01:57.018" v="12876" actId="21"/>
          <ac:spMkLst>
            <pc:docMk/>
            <pc:sldMk cId="2099048836" sldId="443"/>
            <ac:spMk id="18" creationId="{61BA0C7A-EAA9-2B8C-0972-7FA22736E4A2}"/>
          </ac:spMkLst>
        </pc:spChg>
        <pc:spChg chg="add del mod">
          <ac:chgData name="Veera Holappa" userId="62ef992a-0baf-48f7-ab80-b98860e8c2d1" providerId="ADAL" clId="{1183239C-A5F8-4857-BDDF-8E4A5476D590}" dt="2023-08-17T12:58:31.645" v="12853"/>
          <ac:spMkLst>
            <pc:docMk/>
            <pc:sldMk cId="2099048836" sldId="443"/>
            <ac:spMk id="20" creationId="{915292AD-E8D9-19B5-B4F4-C7A110409C9C}"/>
          </ac:spMkLst>
        </pc:spChg>
        <pc:spChg chg="add del mod">
          <ac:chgData name="Veera Holappa" userId="62ef992a-0baf-48f7-ab80-b98860e8c2d1" providerId="ADAL" clId="{1183239C-A5F8-4857-BDDF-8E4A5476D590}" dt="2023-08-17T12:58:38.443" v="12854" actId="478"/>
          <ac:spMkLst>
            <pc:docMk/>
            <pc:sldMk cId="2099048836" sldId="443"/>
            <ac:spMk id="21" creationId="{6E2FAF64-A785-BA08-AE0B-522F90965881}"/>
          </ac:spMkLst>
        </pc:spChg>
        <pc:spChg chg="add del mod">
          <ac:chgData name="Veera Holappa" userId="62ef992a-0baf-48f7-ab80-b98860e8c2d1" providerId="ADAL" clId="{1183239C-A5F8-4857-BDDF-8E4A5476D590}" dt="2023-08-17T13:02:28.474" v="12880" actId="478"/>
          <ac:spMkLst>
            <pc:docMk/>
            <pc:sldMk cId="2099048836" sldId="443"/>
            <ac:spMk id="22" creationId="{A1B2BA98-5794-E2E8-3FAB-E5F290C7A41E}"/>
          </ac:spMkLst>
        </pc:spChg>
        <pc:spChg chg="add del mod">
          <ac:chgData name="Veera Holappa" userId="62ef992a-0baf-48f7-ab80-b98860e8c2d1" providerId="ADAL" clId="{1183239C-A5F8-4857-BDDF-8E4A5476D590}" dt="2023-08-17T13:02:41.901" v="12883" actId="21"/>
          <ac:spMkLst>
            <pc:docMk/>
            <pc:sldMk cId="2099048836" sldId="443"/>
            <ac:spMk id="23" creationId="{4FD7B90C-5BD8-A691-B6FF-842A887139F4}"/>
          </ac:spMkLst>
        </pc:spChg>
        <pc:spChg chg="add mod">
          <ac:chgData name="Veera Holappa" userId="62ef992a-0baf-48f7-ab80-b98860e8c2d1" providerId="ADAL" clId="{1183239C-A5F8-4857-BDDF-8E4A5476D590}" dt="2023-08-17T13:01:49.370" v="12874" actId="1076"/>
          <ac:spMkLst>
            <pc:docMk/>
            <pc:sldMk cId="2099048836" sldId="443"/>
            <ac:spMk id="24" creationId="{4474CA33-FF75-46B8-F8E2-FFB2634AD4D4}"/>
          </ac:spMkLst>
        </pc:spChg>
        <pc:spChg chg="add mod">
          <ac:chgData name="Veera Holappa" userId="62ef992a-0baf-48f7-ab80-b98860e8c2d1" providerId="ADAL" clId="{1183239C-A5F8-4857-BDDF-8E4A5476D590}" dt="2023-08-17T13:03:03.678" v="12886" actId="1076"/>
          <ac:spMkLst>
            <pc:docMk/>
            <pc:sldMk cId="2099048836" sldId="443"/>
            <ac:spMk id="25" creationId="{36BC68AC-795C-F6B6-BB02-6776D872CDA7}"/>
          </ac:spMkLst>
        </pc:spChg>
        <pc:spChg chg="add mod">
          <ac:chgData name="Veera Holappa" userId="62ef992a-0baf-48f7-ab80-b98860e8c2d1" providerId="ADAL" clId="{1183239C-A5F8-4857-BDDF-8E4A5476D590}" dt="2023-08-17T13:02:37.223" v="12882" actId="1076"/>
          <ac:spMkLst>
            <pc:docMk/>
            <pc:sldMk cId="2099048836" sldId="443"/>
            <ac:spMk id="26" creationId="{CA040C00-DD33-F6E2-7A0B-A8846BD886F6}"/>
          </ac:spMkLst>
        </pc:spChg>
        <pc:spChg chg="add mod">
          <ac:chgData name="Veera Holappa" userId="62ef992a-0baf-48f7-ab80-b98860e8c2d1" providerId="ADAL" clId="{1183239C-A5F8-4857-BDDF-8E4A5476D590}" dt="2023-08-18T10:18:06.200" v="15229" actId="20577"/>
          <ac:spMkLst>
            <pc:docMk/>
            <pc:sldMk cId="2099048836" sldId="443"/>
            <ac:spMk id="27" creationId="{A2776044-4CEA-A3A3-4EED-DC8C31196560}"/>
          </ac:spMkLst>
        </pc:spChg>
        <pc:graphicFrameChg chg="add del mod">
          <ac:chgData name="Veera Holappa" userId="62ef992a-0baf-48f7-ab80-b98860e8c2d1" providerId="ADAL" clId="{1183239C-A5F8-4857-BDDF-8E4A5476D590}" dt="2023-08-17T11:38:17.195" v="12742" actId="478"/>
          <ac:graphicFrameMkLst>
            <pc:docMk/>
            <pc:sldMk cId="2099048836" sldId="443"/>
            <ac:graphicFrameMk id="2" creationId="{1CAAD42A-5EAA-02AE-397C-5D2A70EA8255}"/>
          </ac:graphicFrameMkLst>
        </pc:graphicFrameChg>
        <pc:graphicFrameChg chg="add del mod modGraphic">
          <ac:chgData name="Veera Holappa" userId="62ef992a-0baf-48f7-ab80-b98860e8c2d1" providerId="ADAL" clId="{1183239C-A5F8-4857-BDDF-8E4A5476D590}" dt="2023-08-17T12:49:32.164" v="12812" actId="478"/>
          <ac:graphicFrameMkLst>
            <pc:docMk/>
            <pc:sldMk cId="2099048836" sldId="443"/>
            <ac:graphicFrameMk id="6" creationId="{0D860FB6-C4B4-3DB3-1D5C-160F7B8150D0}"/>
          </ac:graphicFrameMkLst>
        </pc:graphicFrameChg>
        <pc:graphicFrameChg chg="add del mod">
          <ac:chgData name="Veera Holappa" userId="62ef992a-0baf-48f7-ab80-b98860e8c2d1" providerId="ADAL" clId="{1183239C-A5F8-4857-BDDF-8E4A5476D590}" dt="2023-08-17T11:41:10.599" v="12753" actId="478"/>
          <ac:graphicFrameMkLst>
            <pc:docMk/>
            <pc:sldMk cId="2099048836" sldId="443"/>
            <ac:graphicFrameMk id="8" creationId="{1CAAD42A-5EAA-02AE-397C-5D2A70EA8255}"/>
          </ac:graphicFrameMkLst>
        </pc:graphicFrameChg>
        <pc:graphicFrameChg chg="add mod">
          <ac:chgData name="Veera Holappa" userId="62ef992a-0baf-48f7-ab80-b98860e8c2d1" providerId="ADAL" clId="{1183239C-A5F8-4857-BDDF-8E4A5476D590}" dt="2023-08-17T11:41:56.976" v="12761" actId="403"/>
          <ac:graphicFrameMkLst>
            <pc:docMk/>
            <pc:sldMk cId="2099048836" sldId="443"/>
            <ac:graphicFrameMk id="9" creationId="{1CAAD42A-5EAA-02AE-397C-5D2A70EA8255}"/>
          </ac:graphicFrameMkLst>
        </pc:graphicFrameChg>
        <pc:graphicFrameChg chg="add mod">
          <ac:chgData name="Veera Holappa" userId="62ef992a-0baf-48f7-ab80-b98860e8c2d1" providerId="ADAL" clId="{1183239C-A5F8-4857-BDDF-8E4A5476D590}" dt="2023-08-17T12:50:40.007" v="12816" actId="1076"/>
          <ac:graphicFrameMkLst>
            <pc:docMk/>
            <pc:sldMk cId="2099048836" sldId="443"/>
            <ac:graphicFrameMk id="10" creationId="{8F8243E3-A770-C520-D33B-96D3CF34B8CA}"/>
          </ac:graphicFrameMkLst>
        </pc:graphicFrameChg>
        <pc:graphicFrameChg chg="add del modGraphic">
          <ac:chgData name="Veera Holappa" userId="62ef992a-0baf-48f7-ab80-b98860e8c2d1" providerId="ADAL" clId="{1183239C-A5F8-4857-BDDF-8E4A5476D590}" dt="2023-08-17T12:54:58.368" v="12826" actId="478"/>
          <ac:graphicFrameMkLst>
            <pc:docMk/>
            <pc:sldMk cId="2099048836" sldId="443"/>
            <ac:graphicFrameMk id="13" creationId="{8F4414D0-AF0E-F5A0-C7AC-C379184CA2BA}"/>
          </ac:graphicFrameMkLst>
        </pc:graphicFrameChg>
      </pc:sldChg>
      <pc:sldChg chg="modSp new del mod">
        <pc:chgData name="Veera Holappa" userId="62ef992a-0baf-48f7-ab80-b98860e8c2d1" providerId="ADAL" clId="{1183239C-A5F8-4857-BDDF-8E4A5476D590}" dt="2023-08-16T19:38:24.511" v="8012" actId="47"/>
        <pc:sldMkLst>
          <pc:docMk/>
          <pc:sldMk cId="1640784167" sldId="444"/>
        </pc:sldMkLst>
        <pc:spChg chg="mod">
          <ac:chgData name="Veera Holappa" userId="62ef992a-0baf-48f7-ab80-b98860e8c2d1" providerId="ADAL" clId="{1183239C-A5F8-4857-BDDF-8E4A5476D590}" dt="2023-08-11T12:45:10.449" v="2211" actId="20577"/>
          <ac:spMkLst>
            <pc:docMk/>
            <pc:sldMk cId="1640784167" sldId="444"/>
            <ac:spMk id="3" creationId="{4E3B53F3-890C-C0C5-B350-E5F2A38BFEF2}"/>
          </ac:spMkLst>
        </pc:spChg>
      </pc:sldChg>
      <pc:sldChg chg="addSp delSp modSp new mod ord">
        <pc:chgData name="Veera Holappa" userId="62ef992a-0baf-48f7-ab80-b98860e8c2d1" providerId="ADAL" clId="{1183239C-A5F8-4857-BDDF-8E4A5476D590}" dt="2023-08-21T10:51:36.437" v="15763"/>
        <pc:sldMkLst>
          <pc:docMk/>
          <pc:sldMk cId="1917396681" sldId="445"/>
        </pc:sldMkLst>
        <pc:spChg chg="mod">
          <ac:chgData name="Veera Holappa" userId="62ef992a-0baf-48f7-ab80-b98860e8c2d1" providerId="ADAL" clId="{1183239C-A5F8-4857-BDDF-8E4A5476D590}" dt="2023-08-15T09:55:46.399" v="4117" actId="20577"/>
          <ac:spMkLst>
            <pc:docMk/>
            <pc:sldMk cId="1917396681" sldId="445"/>
            <ac:spMk id="2" creationId="{1D73353D-5936-D65F-BD4D-84DB2063590E}"/>
          </ac:spMkLst>
        </pc:spChg>
        <pc:spChg chg="del">
          <ac:chgData name="Veera Holappa" userId="62ef992a-0baf-48f7-ab80-b98860e8c2d1" providerId="ADAL" clId="{1183239C-A5F8-4857-BDDF-8E4A5476D590}" dt="2023-08-14T19:36:13.952" v="2239"/>
          <ac:spMkLst>
            <pc:docMk/>
            <pc:sldMk cId="1917396681" sldId="445"/>
            <ac:spMk id="3" creationId="{25E3CD3A-C530-5940-7C71-3B2F1BA18358}"/>
          </ac:spMkLst>
        </pc:spChg>
        <pc:spChg chg="del">
          <ac:chgData name="Veera Holappa" userId="62ef992a-0baf-48f7-ab80-b98860e8c2d1" providerId="ADAL" clId="{1183239C-A5F8-4857-BDDF-8E4A5476D590}" dt="2023-08-21T08:31:42.728" v="15740" actId="478"/>
          <ac:spMkLst>
            <pc:docMk/>
            <pc:sldMk cId="1917396681" sldId="445"/>
            <ac:spMk id="4" creationId="{6B187E7D-419D-7424-B8E8-8B735B7F5F3D}"/>
          </ac:spMkLst>
        </pc:spChg>
        <pc:spChg chg="del mod">
          <ac:chgData name="Veera Holappa" userId="62ef992a-0baf-48f7-ab80-b98860e8c2d1" providerId="ADAL" clId="{1183239C-A5F8-4857-BDDF-8E4A5476D590}" dt="2023-08-18T09:10:23.111" v="14420" actId="478"/>
          <ac:spMkLst>
            <pc:docMk/>
            <pc:sldMk cId="1917396681" sldId="445"/>
            <ac:spMk id="5" creationId="{4D7CE839-86DC-E76A-B0E6-CF2EE3B5A5EB}"/>
          </ac:spMkLst>
        </pc:spChg>
        <pc:spChg chg="add del mod">
          <ac:chgData name="Veera Holappa" userId="62ef992a-0baf-48f7-ab80-b98860e8c2d1" providerId="ADAL" clId="{1183239C-A5F8-4857-BDDF-8E4A5476D590}" dt="2023-08-21T10:51:36.437" v="15763"/>
          <ac:spMkLst>
            <pc:docMk/>
            <pc:sldMk cId="1917396681" sldId="445"/>
            <ac:spMk id="5" creationId="{CD90B4C4-7F34-6C6D-24D2-7B3476C9B966}"/>
          </ac:spMkLst>
        </pc:spChg>
        <pc:spChg chg="add del mod">
          <ac:chgData name="Veera Holappa" userId="62ef992a-0baf-48f7-ab80-b98860e8c2d1" providerId="ADAL" clId="{1183239C-A5F8-4857-BDDF-8E4A5476D590}" dt="2023-08-18T09:10:26.898" v="14421" actId="478"/>
          <ac:spMkLst>
            <pc:docMk/>
            <pc:sldMk cId="1917396681" sldId="445"/>
            <ac:spMk id="9" creationId="{B6A46B84-B23A-D10C-7841-D8529BFC1345}"/>
          </ac:spMkLst>
        </pc:spChg>
        <pc:graphicFrameChg chg="add del mod">
          <ac:chgData name="Veera Holappa" userId="62ef992a-0baf-48f7-ab80-b98860e8c2d1" providerId="ADAL" clId="{1183239C-A5F8-4857-BDDF-8E4A5476D590}" dt="2023-08-21T10:51:30.118" v="15761" actId="21"/>
          <ac:graphicFrameMkLst>
            <pc:docMk/>
            <pc:sldMk cId="1917396681" sldId="445"/>
            <ac:graphicFrameMk id="6" creationId="{3DE2D617-8ECD-E6F8-8BA4-B53DF17FEBD9}"/>
          </ac:graphicFrameMkLst>
        </pc:graphicFrameChg>
        <pc:graphicFrameChg chg="add mod">
          <ac:chgData name="Veera Holappa" userId="62ef992a-0baf-48f7-ab80-b98860e8c2d1" providerId="ADAL" clId="{1183239C-A5F8-4857-BDDF-8E4A5476D590}" dt="2023-08-21T10:51:36.437" v="15763"/>
          <ac:graphicFrameMkLst>
            <pc:docMk/>
            <pc:sldMk cId="1917396681" sldId="445"/>
            <ac:graphicFrameMk id="7" creationId="{CC78B5FB-78E1-6EB9-36F1-790D059BAB4B}"/>
          </ac:graphicFrameMkLst>
        </pc:graphicFrameChg>
        <pc:graphicFrameChg chg="add mod modGraphic">
          <ac:chgData name="Veera Holappa" userId="62ef992a-0baf-48f7-ab80-b98860e8c2d1" providerId="ADAL" clId="{1183239C-A5F8-4857-BDDF-8E4A5476D590}" dt="2023-08-18T10:16:01.102" v="15183" actId="20577"/>
          <ac:graphicFrameMkLst>
            <pc:docMk/>
            <pc:sldMk cId="1917396681" sldId="445"/>
            <ac:graphicFrameMk id="10" creationId="{440DC772-087A-31D9-7084-4ABE1D6E0677}"/>
          </ac:graphicFrameMkLst>
        </pc:graphicFrameChg>
        <pc:picChg chg="add del mod">
          <ac:chgData name="Veera Holappa" userId="62ef992a-0baf-48f7-ab80-b98860e8c2d1" providerId="ADAL" clId="{1183239C-A5F8-4857-BDDF-8E4A5476D590}" dt="2023-08-16T20:30:15.400" v="10194" actId="478"/>
          <ac:picMkLst>
            <pc:docMk/>
            <pc:sldMk cId="1917396681" sldId="445"/>
            <ac:picMk id="7" creationId="{01CD708A-5FE5-8B4E-F785-72B588350301}"/>
          </ac:picMkLst>
        </pc:picChg>
      </pc:sldChg>
      <pc:sldChg chg="addSp delSp modSp new mod ord">
        <pc:chgData name="Veera Holappa" userId="62ef992a-0baf-48f7-ab80-b98860e8c2d1" providerId="ADAL" clId="{1183239C-A5F8-4857-BDDF-8E4A5476D590}" dt="2023-08-21T08:31:58.515" v="15743" actId="478"/>
        <pc:sldMkLst>
          <pc:docMk/>
          <pc:sldMk cId="1042999327" sldId="446"/>
        </pc:sldMkLst>
        <pc:spChg chg="mod">
          <ac:chgData name="Veera Holappa" userId="62ef992a-0baf-48f7-ab80-b98860e8c2d1" providerId="ADAL" clId="{1183239C-A5F8-4857-BDDF-8E4A5476D590}" dt="2023-08-17T08:23:11.388" v="12475" actId="2"/>
          <ac:spMkLst>
            <pc:docMk/>
            <pc:sldMk cId="1042999327" sldId="446"/>
            <ac:spMk id="2" creationId="{15283997-DA1F-FCEE-330F-49C13E4BADCA}"/>
          </ac:spMkLst>
        </pc:spChg>
        <pc:spChg chg="del">
          <ac:chgData name="Veera Holappa" userId="62ef992a-0baf-48f7-ab80-b98860e8c2d1" providerId="ADAL" clId="{1183239C-A5F8-4857-BDDF-8E4A5476D590}" dt="2023-08-15T07:45:34.728" v="3100"/>
          <ac:spMkLst>
            <pc:docMk/>
            <pc:sldMk cId="1042999327" sldId="446"/>
            <ac:spMk id="3" creationId="{37767C87-78D8-1A46-A33A-45DC2289910D}"/>
          </ac:spMkLst>
        </pc:spChg>
        <pc:spChg chg="del">
          <ac:chgData name="Veera Holappa" userId="62ef992a-0baf-48f7-ab80-b98860e8c2d1" providerId="ADAL" clId="{1183239C-A5F8-4857-BDDF-8E4A5476D590}" dt="2023-08-21T08:31:58.515" v="15743" actId="478"/>
          <ac:spMkLst>
            <pc:docMk/>
            <pc:sldMk cId="1042999327" sldId="446"/>
            <ac:spMk id="4" creationId="{310AA6A5-3B25-3604-3A2F-948ABBD0C398}"/>
          </ac:spMkLst>
        </pc:spChg>
        <pc:spChg chg="del">
          <ac:chgData name="Veera Holappa" userId="62ef992a-0baf-48f7-ab80-b98860e8c2d1" providerId="ADAL" clId="{1183239C-A5F8-4857-BDDF-8E4A5476D590}" dt="2023-08-15T07:45:46.197" v="3101"/>
          <ac:spMkLst>
            <pc:docMk/>
            <pc:sldMk cId="1042999327" sldId="446"/>
            <ac:spMk id="5" creationId="{56C03FAC-EE66-B425-3ED4-B048235B793B}"/>
          </ac:spMkLst>
        </pc:spChg>
        <pc:graphicFrameChg chg="add mod">
          <ac:chgData name="Veera Holappa" userId="62ef992a-0baf-48f7-ab80-b98860e8c2d1" providerId="ADAL" clId="{1183239C-A5F8-4857-BDDF-8E4A5476D590}" dt="2023-08-17T08:23:15.140" v="12480" actId="2"/>
          <ac:graphicFrameMkLst>
            <pc:docMk/>
            <pc:sldMk cId="1042999327" sldId="446"/>
            <ac:graphicFrameMk id="6" creationId="{CB18D17C-440B-5A34-D7E9-653221407090}"/>
          </ac:graphicFrameMkLst>
        </pc:graphicFrameChg>
        <pc:graphicFrameChg chg="add mod">
          <ac:chgData name="Veera Holappa" userId="62ef992a-0baf-48f7-ab80-b98860e8c2d1" providerId="ADAL" clId="{1183239C-A5F8-4857-BDDF-8E4A5476D590}" dt="2023-08-17T08:23:19.298" v="12485" actId="2"/>
          <ac:graphicFrameMkLst>
            <pc:docMk/>
            <pc:sldMk cId="1042999327" sldId="446"/>
            <ac:graphicFrameMk id="7" creationId="{37883836-2A4A-A045-A56D-C1DA12536E84}"/>
          </ac:graphicFrameMkLst>
        </pc:graphicFrameChg>
      </pc:sldChg>
      <pc:sldChg chg="addSp delSp modSp new mod">
        <pc:chgData name="Veera Holappa" userId="62ef992a-0baf-48f7-ab80-b98860e8c2d1" providerId="ADAL" clId="{1183239C-A5F8-4857-BDDF-8E4A5476D590}" dt="2023-08-21T08:32:11.951" v="15745" actId="478"/>
        <pc:sldMkLst>
          <pc:docMk/>
          <pc:sldMk cId="1521056907" sldId="447"/>
        </pc:sldMkLst>
        <pc:spChg chg="mod">
          <ac:chgData name="Veera Holappa" userId="62ef992a-0baf-48f7-ab80-b98860e8c2d1" providerId="ADAL" clId="{1183239C-A5F8-4857-BDDF-8E4A5476D590}" dt="2023-08-17T08:23:41.651" v="12542" actId="2"/>
          <ac:spMkLst>
            <pc:docMk/>
            <pc:sldMk cId="1521056907" sldId="447"/>
            <ac:spMk id="2" creationId="{EEA092A9-8BA0-EADE-500C-B0B8755E0BCE}"/>
          </ac:spMkLst>
        </pc:spChg>
        <pc:spChg chg="del">
          <ac:chgData name="Veera Holappa" userId="62ef992a-0baf-48f7-ab80-b98860e8c2d1" providerId="ADAL" clId="{1183239C-A5F8-4857-BDDF-8E4A5476D590}" dt="2023-08-15T09:18:45.334" v="3104"/>
          <ac:spMkLst>
            <pc:docMk/>
            <pc:sldMk cId="1521056907" sldId="447"/>
            <ac:spMk id="3" creationId="{1D098BE5-5A01-5FE1-8EFA-382B4F355B8E}"/>
          </ac:spMkLst>
        </pc:spChg>
        <pc:spChg chg="del">
          <ac:chgData name="Veera Holappa" userId="62ef992a-0baf-48f7-ab80-b98860e8c2d1" providerId="ADAL" clId="{1183239C-A5F8-4857-BDDF-8E4A5476D590}" dt="2023-08-21T08:32:11.951" v="15745" actId="478"/>
          <ac:spMkLst>
            <pc:docMk/>
            <pc:sldMk cId="1521056907" sldId="447"/>
            <ac:spMk id="4" creationId="{8CCE5ABB-F1E9-C0D6-9A92-7BAEB88B3C6C}"/>
          </ac:spMkLst>
        </pc:spChg>
        <pc:spChg chg="del mod">
          <ac:chgData name="Veera Holappa" userId="62ef992a-0baf-48f7-ab80-b98860e8c2d1" providerId="ADAL" clId="{1183239C-A5F8-4857-BDDF-8E4A5476D590}" dt="2023-08-18T09:17:20.475" v="14601" actId="478"/>
          <ac:spMkLst>
            <pc:docMk/>
            <pc:sldMk cId="1521056907" sldId="447"/>
            <ac:spMk id="5" creationId="{3DFF4B00-912B-C28D-2DC3-B5E959A6BD6F}"/>
          </ac:spMkLst>
        </pc:spChg>
        <pc:spChg chg="add del mod">
          <ac:chgData name="Veera Holappa" userId="62ef992a-0baf-48f7-ab80-b98860e8c2d1" providerId="ADAL" clId="{1183239C-A5F8-4857-BDDF-8E4A5476D590}" dt="2023-08-18T09:18:08.116" v="14602" actId="478"/>
          <ac:spMkLst>
            <pc:docMk/>
            <pc:sldMk cId="1521056907" sldId="447"/>
            <ac:spMk id="8" creationId="{C9E4A73C-F233-C4F0-BAB5-5B9B5C180997}"/>
          </ac:spMkLst>
        </pc:spChg>
        <pc:graphicFrameChg chg="add del mod">
          <ac:chgData name="Veera Holappa" userId="62ef992a-0baf-48f7-ab80-b98860e8c2d1" providerId="ADAL" clId="{1183239C-A5F8-4857-BDDF-8E4A5476D590}" dt="2023-08-18T09:18:48.213" v="14606" actId="478"/>
          <ac:graphicFrameMkLst>
            <pc:docMk/>
            <pc:sldMk cId="1521056907" sldId="447"/>
            <ac:graphicFrameMk id="3" creationId="{8193E4F4-38D4-114C-74D3-06EC515F1CF1}"/>
          </ac:graphicFrameMkLst>
        </pc:graphicFrameChg>
        <pc:graphicFrameChg chg="add mod">
          <ac:chgData name="Veera Holappa" userId="62ef992a-0baf-48f7-ab80-b98860e8c2d1" providerId="ADAL" clId="{1183239C-A5F8-4857-BDDF-8E4A5476D590}" dt="2023-08-17T08:23:53.322" v="12555" actId="2"/>
          <ac:graphicFrameMkLst>
            <pc:docMk/>
            <pc:sldMk cId="1521056907" sldId="447"/>
            <ac:graphicFrameMk id="6" creationId="{E75FFD5B-12F7-D528-C025-DAEF3A2A5061}"/>
          </ac:graphicFrameMkLst>
        </pc:graphicFrameChg>
        <pc:graphicFrameChg chg="add mod modGraphic">
          <ac:chgData name="Veera Holappa" userId="62ef992a-0baf-48f7-ab80-b98860e8c2d1" providerId="ADAL" clId="{1183239C-A5F8-4857-BDDF-8E4A5476D590}" dt="2023-08-18T09:20:20.956" v="14612" actId="207"/>
          <ac:graphicFrameMkLst>
            <pc:docMk/>
            <pc:sldMk cId="1521056907" sldId="447"/>
            <ac:graphicFrameMk id="9" creationId="{E352847B-7B1E-EFAC-5802-1EFF093190C6}"/>
          </ac:graphicFrameMkLst>
        </pc:graphicFrameChg>
      </pc:sldChg>
      <pc:sldChg chg="addSp delSp modSp new del mod">
        <pc:chgData name="Veera Holappa" userId="62ef992a-0baf-48f7-ab80-b98860e8c2d1" providerId="ADAL" clId="{1183239C-A5F8-4857-BDDF-8E4A5476D590}" dt="2023-08-16T20:02:13.580" v="9315" actId="47"/>
        <pc:sldMkLst>
          <pc:docMk/>
          <pc:sldMk cId="2525558993" sldId="448"/>
        </pc:sldMkLst>
        <pc:spChg chg="del">
          <ac:chgData name="Veera Holappa" userId="62ef992a-0baf-48f7-ab80-b98860e8c2d1" providerId="ADAL" clId="{1183239C-A5F8-4857-BDDF-8E4A5476D590}" dt="2023-08-15T09:27:54.900" v="3398"/>
          <ac:spMkLst>
            <pc:docMk/>
            <pc:sldMk cId="2525558993" sldId="448"/>
            <ac:spMk id="3" creationId="{609A51D6-BF4D-40C9-6CE7-84AF18AC41CE}"/>
          </ac:spMkLst>
        </pc:spChg>
        <pc:spChg chg="add del mod">
          <ac:chgData name="Veera Holappa" userId="62ef992a-0baf-48f7-ab80-b98860e8c2d1" providerId="ADAL" clId="{1183239C-A5F8-4857-BDDF-8E4A5476D590}" dt="2023-08-16T19:43:25.502" v="8043"/>
          <ac:spMkLst>
            <pc:docMk/>
            <pc:sldMk cId="2525558993" sldId="448"/>
            <ac:spMk id="7" creationId="{50067B00-7207-BA1C-AE5C-7ADB6CE27456}"/>
          </ac:spMkLst>
        </pc:spChg>
        <pc:spChg chg="add del mod">
          <ac:chgData name="Veera Holappa" userId="62ef992a-0baf-48f7-ab80-b98860e8c2d1" providerId="ADAL" clId="{1183239C-A5F8-4857-BDDF-8E4A5476D590}" dt="2023-08-16T20:00:45.351" v="9312" actId="21"/>
          <ac:spMkLst>
            <pc:docMk/>
            <pc:sldMk cId="2525558993" sldId="448"/>
            <ac:spMk id="9" creationId="{8CA563EF-658D-3AB4-C8AE-A9173C248960}"/>
          </ac:spMkLst>
        </pc:spChg>
        <pc:graphicFrameChg chg="add del mod">
          <ac:chgData name="Veera Holappa" userId="62ef992a-0baf-48f7-ab80-b98860e8c2d1" providerId="ADAL" clId="{1183239C-A5F8-4857-BDDF-8E4A5476D590}" dt="2023-08-16T19:43:23.268" v="8041" actId="478"/>
          <ac:graphicFrameMkLst>
            <pc:docMk/>
            <pc:sldMk cId="2525558993" sldId="448"/>
            <ac:graphicFrameMk id="6" creationId="{3574FF11-44E4-C178-1816-FEC188A9D34C}"/>
          </ac:graphicFrameMkLst>
        </pc:graphicFrameChg>
        <pc:graphicFrameChg chg="add mod">
          <ac:chgData name="Veera Holappa" userId="62ef992a-0baf-48f7-ab80-b98860e8c2d1" providerId="ADAL" clId="{1183239C-A5F8-4857-BDDF-8E4A5476D590}" dt="2023-08-16T19:45:50.572" v="8306" actId="14100"/>
          <ac:graphicFrameMkLst>
            <pc:docMk/>
            <pc:sldMk cId="2525558993" sldId="448"/>
            <ac:graphicFrameMk id="8" creationId="{2522F592-6B53-B5CB-46E9-2B67709E53B6}"/>
          </ac:graphicFrameMkLst>
        </pc:graphicFrameChg>
      </pc:sldChg>
      <pc:sldChg chg="new del">
        <pc:chgData name="Veera Holappa" userId="62ef992a-0baf-48f7-ab80-b98860e8c2d1" providerId="ADAL" clId="{1183239C-A5F8-4857-BDDF-8E4A5476D590}" dt="2023-08-16T18:22:35.525" v="4603" actId="47"/>
        <pc:sldMkLst>
          <pc:docMk/>
          <pc:sldMk cId="1745426525" sldId="449"/>
        </pc:sldMkLst>
      </pc:sldChg>
      <pc:sldChg chg="addSp delSp modSp new mod ord">
        <pc:chgData name="Veera Holappa" userId="62ef992a-0baf-48f7-ab80-b98860e8c2d1" providerId="ADAL" clId="{1183239C-A5F8-4857-BDDF-8E4A5476D590}" dt="2023-08-21T08:32:23.288" v="15747" actId="478"/>
        <pc:sldMkLst>
          <pc:docMk/>
          <pc:sldMk cId="2269342340" sldId="450"/>
        </pc:sldMkLst>
        <pc:spChg chg="mod">
          <ac:chgData name="Veera Holappa" userId="62ef992a-0baf-48f7-ab80-b98860e8c2d1" providerId="ADAL" clId="{1183239C-A5F8-4857-BDDF-8E4A5476D590}" dt="2023-08-17T08:24:13.773" v="12602" actId="2"/>
          <ac:spMkLst>
            <pc:docMk/>
            <pc:sldMk cId="2269342340" sldId="450"/>
            <ac:spMk id="2" creationId="{37AC63B8-D02A-EBEB-DA8D-14F274853592}"/>
          </ac:spMkLst>
        </pc:spChg>
        <pc:spChg chg="del">
          <ac:chgData name="Veera Holappa" userId="62ef992a-0baf-48f7-ab80-b98860e8c2d1" providerId="ADAL" clId="{1183239C-A5F8-4857-BDDF-8E4A5476D590}" dt="2023-08-16T12:35:08.533" v="4508"/>
          <ac:spMkLst>
            <pc:docMk/>
            <pc:sldMk cId="2269342340" sldId="450"/>
            <ac:spMk id="3" creationId="{683E55D6-2A15-A890-4D2D-CA90E331C9E9}"/>
          </ac:spMkLst>
        </pc:spChg>
        <pc:spChg chg="del">
          <ac:chgData name="Veera Holappa" userId="62ef992a-0baf-48f7-ab80-b98860e8c2d1" providerId="ADAL" clId="{1183239C-A5F8-4857-BDDF-8E4A5476D590}" dt="2023-08-21T08:32:23.288" v="15747" actId="478"/>
          <ac:spMkLst>
            <pc:docMk/>
            <pc:sldMk cId="2269342340" sldId="450"/>
            <ac:spMk id="4" creationId="{DF8D6B09-7788-CCED-DCA6-8C837A09EE56}"/>
          </ac:spMkLst>
        </pc:spChg>
        <pc:spChg chg="del">
          <ac:chgData name="Veera Holappa" userId="62ef992a-0baf-48f7-ab80-b98860e8c2d1" providerId="ADAL" clId="{1183239C-A5F8-4857-BDDF-8E4A5476D590}" dt="2023-08-16T13:19:20.498" v="4510"/>
          <ac:spMkLst>
            <pc:docMk/>
            <pc:sldMk cId="2269342340" sldId="450"/>
            <ac:spMk id="5" creationId="{81F4B0A3-AA9D-2126-2379-949CEFAB07CA}"/>
          </ac:spMkLst>
        </pc:spChg>
        <pc:spChg chg="add del mod">
          <ac:chgData name="Veera Holappa" userId="62ef992a-0baf-48f7-ab80-b98860e8c2d1" providerId="ADAL" clId="{1183239C-A5F8-4857-BDDF-8E4A5476D590}" dt="2023-08-16T13:23:15.280" v="4568" actId="478"/>
          <ac:spMkLst>
            <pc:docMk/>
            <pc:sldMk cId="2269342340" sldId="450"/>
            <ac:spMk id="10" creationId="{F9C27541-8A50-DBA4-7664-AA4C6CEE5021}"/>
          </ac:spMkLst>
        </pc:spChg>
        <pc:spChg chg="add del mod">
          <ac:chgData name="Veera Holappa" userId="62ef992a-0baf-48f7-ab80-b98860e8c2d1" providerId="ADAL" clId="{1183239C-A5F8-4857-BDDF-8E4A5476D590}" dt="2023-08-18T09:23:00.029" v="14624" actId="478"/>
          <ac:spMkLst>
            <pc:docMk/>
            <pc:sldMk cId="2269342340" sldId="450"/>
            <ac:spMk id="11" creationId="{5206A7CF-A6B3-5ACB-F7A4-FA5763947C06}"/>
          </ac:spMkLst>
        </pc:spChg>
        <pc:graphicFrameChg chg="add del mod">
          <ac:chgData name="Veera Holappa" userId="62ef992a-0baf-48f7-ab80-b98860e8c2d1" providerId="ADAL" clId="{1183239C-A5F8-4857-BDDF-8E4A5476D590}" dt="2023-08-16T13:22:55.158" v="4565" actId="478"/>
          <ac:graphicFrameMkLst>
            <pc:docMk/>
            <pc:sldMk cId="2269342340" sldId="450"/>
            <ac:graphicFrameMk id="6" creationId="{45EADCA8-FEA2-A768-D65F-AAF30A1C81DB}"/>
          </ac:graphicFrameMkLst>
        </pc:graphicFrameChg>
        <pc:graphicFrameChg chg="add mod">
          <ac:chgData name="Veera Holappa" userId="62ef992a-0baf-48f7-ab80-b98860e8c2d1" providerId="ADAL" clId="{1183239C-A5F8-4857-BDDF-8E4A5476D590}" dt="2023-08-17T08:24:14.342" v="12603" actId="2"/>
          <ac:graphicFrameMkLst>
            <pc:docMk/>
            <pc:sldMk cId="2269342340" sldId="450"/>
            <ac:graphicFrameMk id="7" creationId="{96619E48-D545-9077-A023-495275C0C2B6}"/>
          </ac:graphicFrameMkLst>
        </pc:graphicFrameChg>
        <pc:graphicFrameChg chg="add mod">
          <ac:chgData name="Veera Holappa" userId="62ef992a-0baf-48f7-ab80-b98860e8c2d1" providerId="ADAL" clId="{1183239C-A5F8-4857-BDDF-8E4A5476D590}" dt="2023-08-17T08:24:15.533" v="12605" actId="2"/>
          <ac:graphicFrameMkLst>
            <pc:docMk/>
            <pc:sldMk cId="2269342340" sldId="450"/>
            <ac:graphicFrameMk id="8" creationId="{45EADCA8-FEA2-A768-D65F-AAF30A1C81DB}"/>
          </ac:graphicFrameMkLst>
        </pc:graphicFrameChg>
        <pc:graphicFrameChg chg="add mod modGraphic">
          <ac:chgData name="Veera Holappa" userId="62ef992a-0baf-48f7-ab80-b98860e8c2d1" providerId="ADAL" clId="{1183239C-A5F8-4857-BDDF-8E4A5476D590}" dt="2023-08-21T07:55:57.843" v="15716" actId="20577"/>
          <ac:graphicFrameMkLst>
            <pc:docMk/>
            <pc:sldMk cId="2269342340" sldId="450"/>
            <ac:graphicFrameMk id="12" creationId="{87150250-7459-AD03-2516-C17304F8CB44}"/>
          </ac:graphicFrameMkLst>
        </pc:graphicFrameChg>
      </pc:sldChg>
      <pc:sldChg chg="addSp delSp modSp new mod">
        <pc:chgData name="Veera Holappa" userId="62ef992a-0baf-48f7-ab80-b98860e8c2d1" providerId="ADAL" clId="{1183239C-A5F8-4857-BDDF-8E4A5476D590}" dt="2023-08-21T08:32:16.305" v="15746" actId="478"/>
        <pc:sldMkLst>
          <pc:docMk/>
          <pc:sldMk cId="1420092134" sldId="451"/>
        </pc:sldMkLst>
        <pc:spChg chg="mod">
          <ac:chgData name="Veera Holappa" userId="62ef992a-0baf-48f7-ab80-b98860e8c2d1" providerId="ADAL" clId="{1183239C-A5F8-4857-BDDF-8E4A5476D590}" dt="2023-08-17T08:23:56.116" v="12559" actId="2"/>
          <ac:spMkLst>
            <pc:docMk/>
            <pc:sldMk cId="1420092134" sldId="451"/>
            <ac:spMk id="2" creationId="{F4A3916C-EC0A-DD7C-A30A-BCACD45B7DB9}"/>
          </ac:spMkLst>
        </pc:spChg>
        <pc:spChg chg="del">
          <ac:chgData name="Veera Holappa" userId="62ef992a-0baf-48f7-ab80-b98860e8c2d1" providerId="ADAL" clId="{1183239C-A5F8-4857-BDDF-8E4A5476D590}" dt="2023-08-16T18:38:32.130" v="4813"/>
          <ac:spMkLst>
            <pc:docMk/>
            <pc:sldMk cId="1420092134" sldId="451"/>
            <ac:spMk id="3" creationId="{420FB4C9-C72D-524C-815B-B6583D2CCFDA}"/>
          </ac:spMkLst>
        </pc:spChg>
        <pc:spChg chg="del">
          <ac:chgData name="Veera Holappa" userId="62ef992a-0baf-48f7-ab80-b98860e8c2d1" providerId="ADAL" clId="{1183239C-A5F8-4857-BDDF-8E4A5476D590}" dt="2023-08-21T08:32:16.305" v="15746" actId="478"/>
          <ac:spMkLst>
            <pc:docMk/>
            <pc:sldMk cId="1420092134" sldId="451"/>
            <ac:spMk id="4" creationId="{3D2C3673-3198-1097-2BD8-4946CB2C7B5F}"/>
          </ac:spMkLst>
        </pc:spChg>
        <pc:spChg chg="del mod">
          <ac:chgData name="Veera Holappa" userId="62ef992a-0baf-48f7-ab80-b98860e8c2d1" providerId="ADAL" clId="{1183239C-A5F8-4857-BDDF-8E4A5476D590}" dt="2023-08-18T09:20:49.246" v="14613" actId="478"/>
          <ac:spMkLst>
            <pc:docMk/>
            <pc:sldMk cId="1420092134" sldId="451"/>
            <ac:spMk id="5" creationId="{8A7E8A7F-97B5-46A2-7F54-BB913B626BB2}"/>
          </ac:spMkLst>
        </pc:spChg>
        <pc:spChg chg="add del mod">
          <ac:chgData name="Veera Holappa" userId="62ef992a-0baf-48f7-ab80-b98860e8c2d1" providerId="ADAL" clId="{1183239C-A5F8-4857-BDDF-8E4A5476D590}" dt="2023-08-18T09:20:53.765" v="14614" actId="478"/>
          <ac:spMkLst>
            <pc:docMk/>
            <pc:sldMk cId="1420092134" sldId="451"/>
            <ac:spMk id="8" creationId="{84E2BB01-192E-A240-7419-5FDD9B4D8CE8}"/>
          </ac:spMkLst>
        </pc:spChg>
        <pc:graphicFrameChg chg="add mod">
          <ac:chgData name="Veera Holappa" userId="62ef992a-0baf-48f7-ab80-b98860e8c2d1" providerId="ADAL" clId="{1183239C-A5F8-4857-BDDF-8E4A5476D590}" dt="2023-08-18T06:42:40.093" v="13036" actId="20577"/>
          <ac:graphicFrameMkLst>
            <pc:docMk/>
            <pc:sldMk cId="1420092134" sldId="451"/>
            <ac:graphicFrameMk id="6" creationId="{7DA8E891-4F71-EB46-9D2C-672618690E7E}"/>
          </ac:graphicFrameMkLst>
        </pc:graphicFrameChg>
        <pc:graphicFrameChg chg="add mod modGraphic">
          <ac:chgData name="Veera Holappa" userId="62ef992a-0baf-48f7-ab80-b98860e8c2d1" providerId="ADAL" clId="{1183239C-A5F8-4857-BDDF-8E4A5476D590}" dt="2023-08-18T10:19:15.873" v="15322" actId="20577"/>
          <ac:graphicFrameMkLst>
            <pc:docMk/>
            <pc:sldMk cId="1420092134" sldId="451"/>
            <ac:graphicFrameMk id="9" creationId="{FC71F1F2-D5C4-286B-B9F9-12F2B034524B}"/>
          </ac:graphicFrameMkLst>
        </pc:graphicFrameChg>
      </pc:sldChg>
      <pc:sldChg chg="addSp delSp modSp new mod modClrScheme chgLayout">
        <pc:chgData name="Veera Holappa" userId="62ef992a-0baf-48f7-ab80-b98860e8c2d1" providerId="ADAL" clId="{1183239C-A5F8-4857-BDDF-8E4A5476D590}" dt="2023-08-21T08:32:29.225" v="15748" actId="478"/>
        <pc:sldMkLst>
          <pc:docMk/>
          <pc:sldMk cId="2244814273" sldId="452"/>
        </pc:sldMkLst>
        <pc:spChg chg="mod">
          <ac:chgData name="Veera Holappa" userId="62ef992a-0baf-48f7-ab80-b98860e8c2d1" providerId="ADAL" clId="{1183239C-A5F8-4857-BDDF-8E4A5476D590}" dt="2023-08-17T07:02:56.698" v="11916" actId="26606"/>
          <ac:spMkLst>
            <pc:docMk/>
            <pc:sldMk cId="2244814273" sldId="452"/>
            <ac:spMk id="2" creationId="{D0511BCC-E0D6-28CB-0C56-249DA07A643E}"/>
          </ac:spMkLst>
        </pc:spChg>
        <pc:spChg chg="add del mod">
          <ac:chgData name="Veera Holappa" userId="62ef992a-0baf-48f7-ab80-b98860e8c2d1" providerId="ADAL" clId="{1183239C-A5F8-4857-BDDF-8E4A5476D590}" dt="2023-08-17T07:02:56.698" v="11916" actId="26606"/>
          <ac:spMkLst>
            <pc:docMk/>
            <pc:sldMk cId="2244814273" sldId="452"/>
            <ac:spMk id="3" creationId="{8C0FF40B-E4A6-E6F3-2ECF-8B1A2CD4AE3E}"/>
          </ac:spMkLst>
        </pc:spChg>
        <pc:spChg chg="del mod">
          <ac:chgData name="Veera Holappa" userId="62ef992a-0baf-48f7-ab80-b98860e8c2d1" providerId="ADAL" clId="{1183239C-A5F8-4857-BDDF-8E4A5476D590}" dt="2023-08-21T08:32:29.225" v="15748" actId="478"/>
          <ac:spMkLst>
            <pc:docMk/>
            <pc:sldMk cId="2244814273" sldId="452"/>
            <ac:spMk id="4" creationId="{F9EC93F5-D3AD-2378-1242-585FA798B8BC}"/>
          </ac:spMkLst>
        </pc:spChg>
        <pc:spChg chg="add del">
          <ac:chgData name="Veera Holappa" userId="62ef992a-0baf-48f7-ab80-b98860e8c2d1" providerId="ADAL" clId="{1183239C-A5F8-4857-BDDF-8E4A5476D590}" dt="2023-08-17T07:02:56.698" v="11916" actId="26606"/>
          <ac:spMkLst>
            <pc:docMk/>
            <pc:sldMk cId="2244814273" sldId="452"/>
            <ac:spMk id="5" creationId="{47A8E04F-8A04-F75E-9D99-772F4225A694}"/>
          </ac:spMkLst>
        </pc:spChg>
        <pc:graphicFrameChg chg="add del mod">
          <ac:chgData name="Veera Holappa" userId="62ef992a-0baf-48f7-ab80-b98860e8c2d1" providerId="ADAL" clId="{1183239C-A5F8-4857-BDDF-8E4A5476D590}" dt="2023-08-17T06:40:59.840" v="10878" actId="26606"/>
          <ac:graphicFrameMkLst>
            <pc:docMk/>
            <pc:sldMk cId="2244814273" sldId="452"/>
            <ac:graphicFrameMk id="7" creationId="{E2C3AE40-F06A-5318-1228-19D8BC015540}"/>
          </ac:graphicFrameMkLst>
        </pc:graphicFrameChg>
        <pc:graphicFrameChg chg="add mod modGraphic">
          <ac:chgData name="Veera Holappa" userId="62ef992a-0baf-48f7-ab80-b98860e8c2d1" providerId="ADAL" clId="{1183239C-A5F8-4857-BDDF-8E4A5476D590}" dt="2023-08-18T10:21:57.477" v="15587" actId="20577"/>
          <ac:graphicFrameMkLst>
            <pc:docMk/>
            <pc:sldMk cId="2244814273" sldId="452"/>
            <ac:graphicFrameMk id="8" creationId="{7CE910D0-53A8-521C-2D73-F74FA04A256D}"/>
          </ac:graphicFrameMkLst>
        </pc:graphicFrameChg>
      </pc:sldChg>
      <pc:sldChg chg="addSp delSp modSp new del">
        <pc:chgData name="Veera Holappa" userId="62ef992a-0baf-48f7-ab80-b98860e8c2d1" providerId="ADAL" clId="{1183239C-A5F8-4857-BDDF-8E4A5476D590}" dt="2023-08-17T13:04:13.190" v="12889" actId="47"/>
        <pc:sldMkLst>
          <pc:docMk/>
          <pc:sldMk cId="2702364656" sldId="453"/>
        </pc:sldMkLst>
        <pc:spChg chg="del">
          <ac:chgData name="Veera Holappa" userId="62ef992a-0baf-48f7-ab80-b98860e8c2d1" providerId="ADAL" clId="{1183239C-A5F8-4857-BDDF-8E4A5476D590}" dt="2023-08-17T12:10:41.492" v="12775"/>
          <ac:spMkLst>
            <pc:docMk/>
            <pc:sldMk cId="2702364656" sldId="453"/>
            <ac:spMk id="3" creationId="{1E1B9E5C-66E5-133E-75CD-FFC95D8250FE}"/>
          </ac:spMkLst>
        </pc:spChg>
        <pc:graphicFrameChg chg="add mod">
          <ac:chgData name="Veera Holappa" userId="62ef992a-0baf-48f7-ab80-b98860e8c2d1" providerId="ADAL" clId="{1183239C-A5F8-4857-BDDF-8E4A5476D590}" dt="2023-08-17T12:10:41.492" v="12775"/>
          <ac:graphicFrameMkLst>
            <pc:docMk/>
            <pc:sldMk cId="2702364656" sldId="453"/>
            <ac:graphicFrameMk id="5" creationId="{00000000-0008-0000-0500-000003000000}"/>
          </ac:graphicFrameMkLst>
        </pc:graphicFrameChg>
      </pc:sldChg>
      <pc:sldChg chg="addSp delSp modSp new del mod">
        <pc:chgData name="Veera Holappa" userId="62ef992a-0baf-48f7-ab80-b98860e8c2d1" providerId="ADAL" clId="{1183239C-A5F8-4857-BDDF-8E4A5476D590}" dt="2023-08-17T13:04:10.905" v="12888" actId="47"/>
        <pc:sldMkLst>
          <pc:docMk/>
          <pc:sldMk cId="2527017483" sldId="454"/>
        </pc:sldMkLst>
        <pc:spChg chg="del">
          <ac:chgData name="Veera Holappa" userId="62ef992a-0baf-48f7-ab80-b98860e8c2d1" providerId="ADAL" clId="{1183239C-A5F8-4857-BDDF-8E4A5476D590}" dt="2023-08-17T12:20:08.107" v="12777"/>
          <ac:spMkLst>
            <pc:docMk/>
            <pc:sldMk cId="2527017483" sldId="454"/>
            <ac:spMk id="3" creationId="{1A00453E-39C9-B1FD-9676-DAADCE78EE5F}"/>
          </ac:spMkLst>
        </pc:spChg>
        <pc:spChg chg="add del mod">
          <ac:chgData name="Veera Holappa" userId="62ef992a-0baf-48f7-ab80-b98860e8c2d1" providerId="ADAL" clId="{1183239C-A5F8-4857-BDDF-8E4A5476D590}" dt="2023-08-17T12:20:25.778" v="12779"/>
          <ac:spMkLst>
            <pc:docMk/>
            <pc:sldMk cId="2527017483" sldId="454"/>
            <ac:spMk id="7" creationId="{02C009B7-6782-1877-7046-0C9F13F8D170}"/>
          </ac:spMkLst>
        </pc:spChg>
        <pc:graphicFrameChg chg="add del mod">
          <ac:chgData name="Veera Holappa" userId="62ef992a-0baf-48f7-ab80-b98860e8c2d1" providerId="ADAL" clId="{1183239C-A5F8-4857-BDDF-8E4A5476D590}" dt="2023-08-17T12:20:11.290" v="12778" actId="478"/>
          <ac:graphicFrameMkLst>
            <pc:docMk/>
            <pc:sldMk cId="2527017483" sldId="454"/>
            <ac:graphicFrameMk id="5" creationId="{00000000-0008-0000-0500-000003000000}"/>
          </ac:graphicFrameMkLst>
        </pc:graphicFrameChg>
        <pc:graphicFrameChg chg="add mod">
          <ac:chgData name="Veera Holappa" userId="62ef992a-0baf-48f7-ab80-b98860e8c2d1" providerId="ADAL" clId="{1183239C-A5F8-4857-BDDF-8E4A5476D590}" dt="2023-08-17T12:20:32.024" v="12780"/>
          <ac:graphicFrameMkLst>
            <pc:docMk/>
            <pc:sldMk cId="2527017483" sldId="454"/>
            <ac:graphicFrameMk id="8" creationId="{00000000-0008-0000-0500-000003000000}"/>
          </ac:graphicFrameMkLst>
        </pc:graphicFrameChg>
      </pc:sldChg>
      <pc:sldChg chg="addSp delSp modSp new del mod">
        <pc:chgData name="Veera Holappa" userId="62ef992a-0baf-48f7-ab80-b98860e8c2d1" providerId="ADAL" clId="{1183239C-A5F8-4857-BDDF-8E4A5476D590}" dt="2023-08-17T13:03:37.159" v="12887" actId="47"/>
        <pc:sldMkLst>
          <pc:docMk/>
          <pc:sldMk cId="1708635524" sldId="455"/>
        </pc:sldMkLst>
        <pc:spChg chg="del">
          <ac:chgData name="Veera Holappa" userId="62ef992a-0baf-48f7-ab80-b98860e8c2d1" providerId="ADAL" clId="{1183239C-A5F8-4857-BDDF-8E4A5476D590}" dt="2023-08-17T12:43:44.431" v="12786"/>
          <ac:spMkLst>
            <pc:docMk/>
            <pc:sldMk cId="1708635524" sldId="455"/>
            <ac:spMk id="3" creationId="{FF275B41-BC87-E98A-6C63-DEB682394182}"/>
          </ac:spMkLst>
        </pc:spChg>
        <pc:graphicFrameChg chg="add mod modGraphic">
          <ac:chgData name="Veera Holappa" userId="62ef992a-0baf-48f7-ab80-b98860e8c2d1" providerId="ADAL" clId="{1183239C-A5F8-4857-BDDF-8E4A5476D590}" dt="2023-08-17T12:48:29.985" v="12811" actId="108"/>
          <ac:graphicFrameMkLst>
            <pc:docMk/>
            <pc:sldMk cId="1708635524" sldId="455"/>
            <ac:graphicFrameMk id="6" creationId="{A6745039-C1EE-2D27-9F86-3C8C7616F9C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era.holappa\AppData\Roaming\Microsoft\Excel\206_13y5_2022_20230808-140704%20(version%201)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era.holappa\Downloads\001_13gz_2021_20230807-13555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era.holappa\Downloads\206_13y4_2022_20230807-150026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era.holappa\Downloads\206_13y4_2022_20230807-14573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2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era.holappa\Downloads\001_11ii_2023q1_20230815-111830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era.holappa\Downloads\001_135z_2023m06_20230816-21345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era.holappa\Downloads\euriborkorot_kk_chrt_fi(1).csv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era.holappa\Downloads\001_11xb_2023m07_20230816-152515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4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era.holappa\AppData\Roaming\Microsoft\Excel\206_13y4_2022_20230808-135658%20(version%201)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era.holappa\Downloads\206_13y6_2022_20230814-22063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2"/>
          <c:order val="2"/>
          <c:tx>
            <c:strRef>
              <c:f>[Asumismenot2023.xlsx]Taulukko!$H$7</c:f>
              <c:strCache>
                <c:ptCount val="1"/>
                <c:pt idx="0">
                  <c:v>Hoitovastike</c:v>
                </c:pt>
              </c:strCache>
            </c:strRef>
          </c:tx>
          <c:spPr>
            <a:solidFill>
              <a:srgbClr val="4CB37D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Kouvola</c:v>
                </c:pt>
                <c:pt idx="1">
                  <c:v>Rauma</c:v>
                </c:pt>
                <c:pt idx="2">
                  <c:v>Kotka</c:v>
                </c:pt>
                <c:pt idx="3">
                  <c:v>Lappeenranta</c:v>
                </c:pt>
                <c:pt idx="4">
                  <c:v>Joensuu</c:v>
                </c:pt>
                <c:pt idx="5">
                  <c:v>Seinäjoki</c:v>
                </c:pt>
                <c:pt idx="6">
                  <c:v>Oulu</c:v>
                </c:pt>
                <c:pt idx="7">
                  <c:v>Mikkeli</c:v>
                </c:pt>
                <c:pt idx="8">
                  <c:v>Vaasa</c:v>
                </c:pt>
                <c:pt idx="9">
                  <c:v>Pori</c:v>
                </c:pt>
                <c:pt idx="10">
                  <c:v>Hämeenlinna</c:v>
                </c:pt>
                <c:pt idx="11">
                  <c:v>Jyväskylä</c:v>
                </c:pt>
                <c:pt idx="12">
                  <c:v>Rovaniemi</c:v>
                </c:pt>
                <c:pt idx="13">
                  <c:v>Kuopio</c:v>
                </c:pt>
                <c:pt idx="14">
                  <c:v>Porvoo</c:v>
                </c:pt>
                <c:pt idx="15">
                  <c:v>Lahti</c:v>
                </c:pt>
                <c:pt idx="16">
                  <c:v>Turku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[1]Taulukko!$H$8:$H$108</c:f>
              <c:numCache>
                <c:formatCode>0</c:formatCode>
                <c:ptCount val="21"/>
                <c:pt idx="0">
                  <c:v>212.73244684229346</c:v>
                </c:pt>
                <c:pt idx="1">
                  <c:v>173.01240885427259</c:v>
                </c:pt>
                <c:pt idx="2">
                  <c:v>196.90601914177262</c:v>
                </c:pt>
                <c:pt idx="3">
                  <c:v>212.68314492302261</c:v>
                </c:pt>
                <c:pt idx="4">
                  <c:v>194.06936189177262</c:v>
                </c:pt>
                <c:pt idx="5">
                  <c:v>185.48489588656429</c:v>
                </c:pt>
                <c:pt idx="6">
                  <c:v>163.5973713501059</c:v>
                </c:pt>
                <c:pt idx="7">
                  <c:v>206.39839686746706</c:v>
                </c:pt>
                <c:pt idx="8">
                  <c:v>178.15493750670316</c:v>
                </c:pt>
                <c:pt idx="9">
                  <c:v>176.59121278934202</c:v>
                </c:pt>
                <c:pt idx="10">
                  <c:v>213.08656189073099</c:v>
                </c:pt>
                <c:pt idx="11">
                  <c:v>186.53228057406426</c:v>
                </c:pt>
                <c:pt idx="12">
                  <c:v>185.94363086781422</c:v>
                </c:pt>
                <c:pt idx="13">
                  <c:v>197.16115071468926</c:v>
                </c:pt>
                <c:pt idx="14">
                  <c:v>199.8785443761476</c:v>
                </c:pt>
                <c:pt idx="15">
                  <c:v>207.09567840839765</c:v>
                </c:pt>
                <c:pt idx="16">
                  <c:v>187.55213314114764</c:v>
                </c:pt>
                <c:pt idx="17">
                  <c:v>187.71625695427261</c:v>
                </c:pt>
                <c:pt idx="18">
                  <c:v>215.29217109489758</c:v>
                </c:pt>
                <c:pt idx="19">
                  <c:v>237.5043277615643</c:v>
                </c:pt>
                <c:pt idx="20">
                  <c:v>227.68510286573095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EA-4C33-8B96-318D5551DBA4}"/>
            </c:ext>
          </c:extLst>
        </c:ser>
        <c:ser>
          <c:idx val="3"/>
          <c:order val="3"/>
          <c:tx>
            <c:strRef>
              <c:f>[Asumismenot2023.xlsx]Taulukko!$I$7</c:f>
              <c:strCache>
                <c:ptCount val="1"/>
                <c:pt idx="0">
                  <c:v>Asunnon korjaus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Kouvola</c:v>
                </c:pt>
                <c:pt idx="1">
                  <c:v>Rauma</c:v>
                </c:pt>
                <c:pt idx="2">
                  <c:v>Kotka</c:v>
                </c:pt>
                <c:pt idx="3">
                  <c:v>Lappeenranta</c:v>
                </c:pt>
                <c:pt idx="4">
                  <c:v>Joensuu</c:v>
                </c:pt>
                <c:pt idx="5">
                  <c:v>Seinäjoki</c:v>
                </c:pt>
                <c:pt idx="6">
                  <c:v>Oulu</c:v>
                </c:pt>
                <c:pt idx="7">
                  <c:v>Mikkeli</c:v>
                </c:pt>
                <c:pt idx="8">
                  <c:v>Vaasa</c:v>
                </c:pt>
                <c:pt idx="9">
                  <c:v>Pori</c:v>
                </c:pt>
                <c:pt idx="10">
                  <c:v>Hämeenlinna</c:v>
                </c:pt>
                <c:pt idx="11">
                  <c:v>Jyväskylä</c:v>
                </c:pt>
                <c:pt idx="12">
                  <c:v>Rovaniemi</c:v>
                </c:pt>
                <c:pt idx="13">
                  <c:v>Kuopio</c:v>
                </c:pt>
                <c:pt idx="14">
                  <c:v>Porvoo</c:v>
                </c:pt>
                <c:pt idx="15">
                  <c:v>Lahti</c:v>
                </c:pt>
                <c:pt idx="16">
                  <c:v>Turku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[1]Taulukko!$I$8:$I$108</c:f>
              <c:numCache>
                <c:formatCode>0</c:formatCode>
                <c:ptCount val="21"/>
                <c:pt idx="0" formatCode="General">
                  <c:v>30.900000000000002</c:v>
                </c:pt>
                <c:pt idx="1">
                  <c:v>30.900000000000002</c:v>
                </c:pt>
                <c:pt idx="2">
                  <c:v>30.900000000000002</c:v>
                </c:pt>
                <c:pt idx="3" formatCode="General">
                  <c:v>30.900000000000002</c:v>
                </c:pt>
                <c:pt idx="4" formatCode="General">
                  <c:v>30.900000000000002</c:v>
                </c:pt>
                <c:pt idx="5" formatCode="General">
                  <c:v>30.900000000000002</c:v>
                </c:pt>
                <c:pt idx="6" formatCode="General">
                  <c:v>30.900000000000002</c:v>
                </c:pt>
                <c:pt idx="7" formatCode="General">
                  <c:v>30.900000000000002</c:v>
                </c:pt>
                <c:pt idx="8" formatCode="General">
                  <c:v>30.900000000000002</c:v>
                </c:pt>
                <c:pt idx="9" formatCode="General">
                  <c:v>30.900000000000002</c:v>
                </c:pt>
                <c:pt idx="10" formatCode="General">
                  <c:v>30.900000000000002</c:v>
                </c:pt>
                <c:pt idx="11" formatCode="General">
                  <c:v>30.900000000000002</c:v>
                </c:pt>
                <c:pt idx="12" formatCode="General">
                  <c:v>30.900000000000002</c:v>
                </c:pt>
                <c:pt idx="13" formatCode="General">
                  <c:v>30.900000000000002</c:v>
                </c:pt>
                <c:pt idx="14">
                  <c:v>30.900000000000002</c:v>
                </c:pt>
                <c:pt idx="15" formatCode="General">
                  <c:v>30.900000000000002</c:v>
                </c:pt>
                <c:pt idx="16">
                  <c:v>38.625</c:v>
                </c:pt>
                <c:pt idx="17" formatCode="General">
                  <c:v>46.349999999999994</c:v>
                </c:pt>
                <c:pt idx="18">
                  <c:v>38.625</c:v>
                </c:pt>
                <c:pt idx="19" formatCode="General">
                  <c:v>46.349999999999994</c:v>
                </c:pt>
                <c:pt idx="20" formatCode="General">
                  <c:v>46.349999999999994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EA-4C33-8B96-318D5551DBA4}"/>
            </c:ext>
          </c:extLst>
        </c:ser>
        <c:ser>
          <c:idx val="4"/>
          <c:order val="4"/>
          <c:tx>
            <c:strRef>
              <c:f>[Asumismenot2023.xlsx]Taulukko!$J$7</c:f>
              <c:strCache>
                <c:ptCount val="1"/>
                <c:pt idx="0">
                  <c:v>Sähkö</c:v>
                </c:pt>
              </c:strCache>
            </c:strRef>
          </c:tx>
          <c:spPr>
            <a:solidFill>
              <a:srgbClr val="4C91A4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Kouvola</c:v>
                </c:pt>
                <c:pt idx="1">
                  <c:v>Rauma</c:v>
                </c:pt>
                <c:pt idx="2">
                  <c:v>Kotka</c:v>
                </c:pt>
                <c:pt idx="3">
                  <c:v>Lappeenranta</c:v>
                </c:pt>
                <c:pt idx="4">
                  <c:v>Joensuu</c:v>
                </c:pt>
                <c:pt idx="5">
                  <c:v>Seinäjoki</c:v>
                </c:pt>
                <c:pt idx="6">
                  <c:v>Oulu</c:v>
                </c:pt>
                <c:pt idx="7">
                  <c:v>Mikkeli</c:v>
                </c:pt>
                <c:pt idx="8">
                  <c:v>Vaasa</c:v>
                </c:pt>
                <c:pt idx="9">
                  <c:v>Pori</c:v>
                </c:pt>
                <c:pt idx="10">
                  <c:v>Hämeenlinna</c:v>
                </c:pt>
                <c:pt idx="11">
                  <c:v>Jyväskylä</c:v>
                </c:pt>
                <c:pt idx="12">
                  <c:v>Rovaniemi</c:v>
                </c:pt>
                <c:pt idx="13">
                  <c:v>Kuopio</c:v>
                </c:pt>
                <c:pt idx="14">
                  <c:v>Porvoo</c:v>
                </c:pt>
                <c:pt idx="15">
                  <c:v>Lahti</c:v>
                </c:pt>
                <c:pt idx="16">
                  <c:v>Turku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[1]Taulukko!$J$8:$J$108</c:f>
              <c:numCache>
                <c:formatCode>0</c:formatCode>
                <c:ptCount val="21"/>
                <c:pt idx="0">
                  <c:v>94.216242713193708</c:v>
                </c:pt>
                <c:pt idx="1">
                  <c:v>94.216242713193708</c:v>
                </c:pt>
                <c:pt idx="2">
                  <c:v>94.216242713193708</c:v>
                </c:pt>
                <c:pt idx="3">
                  <c:v>94.216242713193708</c:v>
                </c:pt>
                <c:pt idx="4">
                  <c:v>94.216242713193708</c:v>
                </c:pt>
                <c:pt idx="5">
                  <c:v>94.216242713193708</c:v>
                </c:pt>
                <c:pt idx="6">
                  <c:v>94.216242713193708</c:v>
                </c:pt>
                <c:pt idx="7">
                  <c:v>94.216242713193708</c:v>
                </c:pt>
                <c:pt idx="8">
                  <c:v>94.216242713193708</c:v>
                </c:pt>
                <c:pt idx="9">
                  <c:v>94.216242713193708</c:v>
                </c:pt>
                <c:pt idx="10">
                  <c:v>94.216242713193708</c:v>
                </c:pt>
                <c:pt idx="11">
                  <c:v>94.216242713193708</c:v>
                </c:pt>
                <c:pt idx="12">
                  <c:v>94.216242713193708</c:v>
                </c:pt>
                <c:pt idx="13">
                  <c:v>94.216242713193708</c:v>
                </c:pt>
                <c:pt idx="14">
                  <c:v>94.216242713193708</c:v>
                </c:pt>
                <c:pt idx="15">
                  <c:v>94.216242713193708</c:v>
                </c:pt>
                <c:pt idx="16">
                  <c:v>94.216242713193708</c:v>
                </c:pt>
                <c:pt idx="17">
                  <c:v>94.216242713193708</c:v>
                </c:pt>
                <c:pt idx="18">
                  <c:v>94.216242713193708</c:v>
                </c:pt>
                <c:pt idx="19">
                  <c:v>94.216242713193708</c:v>
                </c:pt>
                <c:pt idx="20">
                  <c:v>94.216242713193708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EA-4C33-8B96-318D5551DBA4}"/>
            </c:ext>
          </c:extLst>
        </c:ser>
        <c:ser>
          <c:idx val="5"/>
          <c:order val="5"/>
          <c:tx>
            <c:strRef>
              <c:f>[Asumismenot2023.xlsx]Taulukko!$K$7</c:f>
              <c:strCache>
                <c:ptCount val="1"/>
                <c:pt idx="0">
                  <c:v>Vuokranantajan nettovuokratuotto</c:v>
                </c:pt>
              </c:strCache>
            </c:strRef>
          </c:tx>
          <c:spPr>
            <a:solidFill>
              <a:srgbClr val="FF944C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Kouvola</c:v>
                </c:pt>
                <c:pt idx="1">
                  <c:v>Rauma</c:v>
                </c:pt>
                <c:pt idx="2">
                  <c:v>Kotka</c:v>
                </c:pt>
                <c:pt idx="3">
                  <c:v>Lappeenranta</c:v>
                </c:pt>
                <c:pt idx="4">
                  <c:v>Joensuu</c:v>
                </c:pt>
                <c:pt idx="5">
                  <c:v>Seinäjoki</c:v>
                </c:pt>
                <c:pt idx="6">
                  <c:v>Oulu</c:v>
                </c:pt>
                <c:pt idx="7">
                  <c:v>Mikkeli</c:v>
                </c:pt>
                <c:pt idx="8">
                  <c:v>Vaasa</c:v>
                </c:pt>
                <c:pt idx="9">
                  <c:v>Pori</c:v>
                </c:pt>
                <c:pt idx="10">
                  <c:v>Hämeenlinna</c:v>
                </c:pt>
                <c:pt idx="11">
                  <c:v>Jyväskylä</c:v>
                </c:pt>
                <c:pt idx="12">
                  <c:v>Rovaniemi</c:v>
                </c:pt>
                <c:pt idx="13">
                  <c:v>Kuopio</c:v>
                </c:pt>
                <c:pt idx="14">
                  <c:v>Porvoo</c:v>
                </c:pt>
                <c:pt idx="15">
                  <c:v>Lahti</c:v>
                </c:pt>
                <c:pt idx="16">
                  <c:v>Turku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[1]Taulukko!$K$8:$K$108</c:f>
              <c:numCache>
                <c:formatCode>0</c:formatCode>
                <c:ptCount val="21"/>
                <c:pt idx="0">
                  <c:v>117.32905315770657</c:v>
                </c:pt>
                <c:pt idx="1">
                  <c:v>183.13109114572737</c:v>
                </c:pt>
                <c:pt idx="2">
                  <c:v>177.55698085822735</c:v>
                </c:pt>
                <c:pt idx="3">
                  <c:v>172.33685507697737</c:v>
                </c:pt>
                <c:pt idx="4">
                  <c:v>191.26113810822736</c:v>
                </c:pt>
                <c:pt idx="5">
                  <c:v>206.05560411343566</c:v>
                </c:pt>
                <c:pt idx="6">
                  <c:v>228.87462864989408</c:v>
                </c:pt>
                <c:pt idx="7">
                  <c:v>186.38410313253291</c:v>
                </c:pt>
                <c:pt idx="8">
                  <c:v>219.59556249329682</c:v>
                </c:pt>
                <c:pt idx="9">
                  <c:v>232.02678721065797</c:v>
                </c:pt>
                <c:pt idx="10">
                  <c:v>197.39443810926895</c:v>
                </c:pt>
                <c:pt idx="11">
                  <c:v>231.40071942593573</c:v>
                </c:pt>
                <c:pt idx="12">
                  <c:v>235.71536913218577</c:v>
                </c:pt>
                <c:pt idx="13">
                  <c:v>226.98184928531072</c:v>
                </c:pt>
                <c:pt idx="14">
                  <c:v>228.61145562385241</c:v>
                </c:pt>
                <c:pt idx="15">
                  <c:v>228.8463215916023</c:v>
                </c:pt>
                <c:pt idx="16">
                  <c:v>248.07936685885232</c:v>
                </c:pt>
                <c:pt idx="17">
                  <c:v>256.91974304572739</c:v>
                </c:pt>
                <c:pt idx="18">
                  <c:v>282.4393289051024</c:v>
                </c:pt>
                <c:pt idx="19">
                  <c:v>258.67467223843573</c:v>
                </c:pt>
                <c:pt idx="20">
                  <c:v>284.950397134269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EA-4C33-8B96-318D5551D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627823"/>
        <c:axId val="6662907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[Asumismenot2023.xlsx]Taulukko!$F$7</c15:sqref>
                        </c15:formulaRef>
                      </c:ext>
                    </c:extLst>
                    <c:strCache>
                      <c:ptCount val="1"/>
                      <c:pt idx="0">
                        <c:v>Lyhennys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Rauma</c:v>
                      </c:pt>
                      <c:pt idx="2">
                        <c:v>Kotka</c:v>
                      </c:pt>
                      <c:pt idx="3">
                        <c:v>Lappeenranta</c:v>
                      </c:pt>
                      <c:pt idx="4">
                        <c:v>Joensuu</c:v>
                      </c:pt>
                      <c:pt idx="5">
                        <c:v>Seinäjoki</c:v>
                      </c:pt>
                      <c:pt idx="6">
                        <c:v>Oulu</c:v>
                      </c:pt>
                      <c:pt idx="7">
                        <c:v>Mikkeli</c:v>
                      </c:pt>
                      <c:pt idx="8">
                        <c:v>Vaasa</c:v>
                      </c:pt>
                      <c:pt idx="9">
                        <c:v>Pori</c:v>
                      </c:pt>
                      <c:pt idx="10">
                        <c:v>Hämeenlinna</c:v>
                      </c:pt>
                      <c:pt idx="11">
                        <c:v>Jyväskylä</c:v>
                      </c:pt>
                      <c:pt idx="12">
                        <c:v>Rovaniemi</c:v>
                      </c:pt>
                      <c:pt idx="13">
                        <c:v>Kuopio</c:v>
                      </c:pt>
                      <c:pt idx="14">
                        <c:v>Porvoo</c:v>
                      </c:pt>
                      <c:pt idx="15">
                        <c:v>Lahti</c:v>
                      </c:pt>
                      <c:pt idx="16">
                        <c:v>Turku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[1]Taulukko!$F$8:$F$108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F0EA-4C33-8B96-318D5551DBA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[Asumismenot2023.xlsx]Taulukko!$G$7</c15:sqref>
                        </c15:formulaRef>
                      </c:ext>
                    </c:extLst>
                    <c:strCache>
                      <c:ptCount val="1"/>
                      <c:pt idx="0">
                        <c:v>Korko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Rauma</c:v>
                      </c:pt>
                      <c:pt idx="2">
                        <c:v>Kotka</c:v>
                      </c:pt>
                      <c:pt idx="3">
                        <c:v>Lappeenranta</c:v>
                      </c:pt>
                      <c:pt idx="4">
                        <c:v>Joensuu</c:v>
                      </c:pt>
                      <c:pt idx="5">
                        <c:v>Seinäjoki</c:v>
                      </c:pt>
                      <c:pt idx="6">
                        <c:v>Oulu</c:v>
                      </c:pt>
                      <c:pt idx="7">
                        <c:v>Mikkeli</c:v>
                      </c:pt>
                      <c:pt idx="8">
                        <c:v>Vaasa</c:v>
                      </c:pt>
                      <c:pt idx="9">
                        <c:v>Pori</c:v>
                      </c:pt>
                      <c:pt idx="10">
                        <c:v>Hämeenlinna</c:v>
                      </c:pt>
                      <c:pt idx="11">
                        <c:v>Jyväskylä</c:v>
                      </c:pt>
                      <c:pt idx="12">
                        <c:v>Rovaniemi</c:v>
                      </c:pt>
                      <c:pt idx="13">
                        <c:v>Kuopio</c:v>
                      </c:pt>
                      <c:pt idx="14">
                        <c:v>Porvoo</c:v>
                      </c:pt>
                      <c:pt idx="15">
                        <c:v>Lahti</c:v>
                      </c:pt>
                      <c:pt idx="16">
                        <c:v>Turku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[1]Taulukko!$G$8:$G$108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0EA-4C33-8B96-318D5551DBA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[Asumismenot2023.xlsx]Taulukko!$L$7</c15:sqref>
                        </c15:formulaRef>
                      </c:ext>
                    </c:extLst>
                    <c:strCache>
                      <c:ptCount val="1"/>
                      <c:pt idx="0">
                        <c:v>Vuokranantajan pääomavero vuokratuotosta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Rauma</c:v>
                      </c:pt>
                      <c:pt idx="2">
                        <c:v>Kotka</c:v>
                      </c:pt>
                      <c:pt idx="3">
                        <c:v>Lappeenranta</c:v>
                      </c:pt>
                      <c:pt idx="4">
                        <c:v>Joensuu</c:v>
                      </c:pt>
                      <c:pt idx="5">
                        <c:v>Seinäjoki</c:v>
                      </c:pt>
                      <c:pt idx="6">
                        <c:v>Oulu</c:v>
                      </c:pt>
                      <c:pt idx="7">
                        <c:v>Mikkeli</c:v>
                      </c:pt>
                      <c:pt idx="8">
                        <c:v>Vaasa</c:v>
                      </c:pt>
                      <c:pt idx="9">
                        <c:v>Pori</c:v>
                      </c:pt>
                      <c:pt idx="10">
                        <c:v>Hämeenlinna</c:v>
                      </c:pt>
                      <c:pt idx="11">
                        <c:v>Jyväskylä</c:v>
                      </c:pt>
                      <c:pt idx="12">
                        <c:v>Rovaniemi</c:v>
                      </c:pt>
                      <c:pt idx="13">
                        <c:v>Kuopio</c:v>
                      </c:pt>
                      <c:pt idx="14">
                        <c:v>Porvoo</c:v>
                      </c:pt>
                      <c:pt idx="15">
                        <c:v>Lahti</c:v>
                      </c:pt>
                      <c:pt idx="16">
                        <c:v>Turku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[1]Taulukko!$L$8:$L$108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0EA-4C33-8B96-318D5551DBA4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[Asumismenot2023.xlsx]Taulukko!$M$7</c15:sqref>
                        </c15:formulaRef>
                      </c:ext>
                    </c:extLst>
                    <c:strCache>
                      <c:ptCount val="1"/>
                      <c:pt idx="0">
                        <c:v>Rahoitusvastike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Rauma</c:v>
                      </c:pt>
                      <c:pt idx="2">
                        <c:v>Kotka</c:v>
                      </c:pt>
                      <c:pt idx="3">
                        <c:v>Lappeenranta</c:v>
                      </c:pt>
                      <c:pt idx="4">
                        <c:v>Joensuu</c:v>
                      </c:pt>
                      <c:pt idx="5">
                        <c:v>Seinäjoki</c:v>
                      </c:pt>
                      <c:pt idx="6">
                        <c:v>Oulu</c:v>
                      </c:pt>
                      <c:pt idx="7">
                        <c:v>Mikkeli</c:v>
                      </c:pt>
                      <c:pt idx="8">
                        <c:v>Vaasa</c:v>
                      </c:pt>
                      <c:pt idx="9">
                        <c:v>Pori</c:v>
                      </c:pt>
                      <c:pt idx="10">
                        <c:v>Hämeenlinna</c:v>
                      </c:pt>
                      <c:pt idx="11">
                        <c:v>Jyväskylä</c:v>
                      </c:pt>
                      <c:pt idx="12">
                        <c:v>Rovaniemi</c:v>
                      </c:pt>
                      <c:pt idx="13">
                        <c:v>Kuopio</c:v>
                      </c:pt>
                      <c:pt idx="14">
                        <c:v>Porvoo</c:v>
                      </c:pt>
                      <c:pt idx="15">
                        <c:v>Lahti</c:v>
                      </c:pt>
                      <c:pt idx="16">
                        <c:v>Turku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[1]Taulukko!$M$8:$M$108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 formatCode="General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 formatCode="General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0EA-4C33-8B96-318D5551DBA4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[Asumismenot2023.xlsx]Taulukko!$N$7</c15:sqref>
                        </c15:formulaRef>
                      </c:ext>
                    </c:extLst>
                    <c:strCache>
                      <c:ptCount val="1"/>
                      <c:pt idx="0">
                        <c:v>Kiinteistövero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Rauma</c:v>
                      </c:pt>
                      <c:pt idx="2">
                        <c:v>Kotka</c:v>
                      </c:pt>
                      <c:pt idx="3">
                        <c:v>Lappeenranta</c:v>
                      </c:pt>
                      <c:pt idx="4">
                        <c:v>Joensuu</c:v>
                      </c:pt>
                      <c:pt idx="5">
                        <c:v>Seinäjoki</c:v>
                      </c:pt>
                      <c:pt idx="6">
                        <c:v>Oulu</c:v>
                      </c:pt>
                      <c:pt idx="7">
                        <c:v>Mikkeli</c:v>
                      </c:pt>
                      <c:pt idx="8">
                        <c:v>Vaasa</c:v>
                      </c:pt>
                      <c:pt idx="9">
                        <c:v>Pori</c:v>
                      </c:pt>
                      <c:pt idx="10">
                        <c:v>Hämeenlinna</c:v>
                      </c:pt>
                      <c:pt idx="11">
                        <c:v>Jyväskylä</c:v>
                      </c:pt>
                      <c:pt idx="12">
                        <c:v>Rovaniemi</c:v>
                      </c:pt>
                      <c:pt idx="13">
                        <c:v>Kuopio</c:v>
                      </c:pt>
                      <c:pt idx="14">
                        <c:v>Porvoo</c:v>
                      </c:pt>
                      <c:pt idx="15">
                        <c:v>Lahti</c:v>
                      </c:pt>
                      <c:pt idx="16">
                        <c:v>Turku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[1]Taulukko!$N$8:$N$108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0EA-4C33-8B96-318D5551DBA4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[Asumismenot2023.xlsx]Taulukko!$O$7</c15:sqref>
                        </c15:formulaRef>
                      </c:ext>
                    </c:extLst>
                    <c:strCache>
                      <c:ptCount val="1"/>
                      <c:pt idx="0">
                        <c:v>Vesimaksu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Rauma</c:v>
                      </c:pt>
                      <c:pt idx="2">
                        <c:v>Kotka</c:v>
                      </c:pt>
                      <c:pt idx="3">
                        <c:v>Lappeenranta</c:v>
                      </c:pt>
                      <c:pt idx="4">
                        <c:v>Joensuu</c:v>
                      </c:pt>
                      <c:pt idx="5">
                        <c:v>Seinäjoki</c:v>
                      </c:pt>
                      <c:pt idx="6">
                        <c:v>Oulu</c:v>
                      </c:pt>
                      <c:pt idx="7">
                        <c:v>Mikkeli</c:v>
                      </c:pt>
                      <c:pt idx="8">
                        <c:v>Vaasa</c:v>
                      </c:pt>
                      <c:pt idx="9">
                        <c:v>Pori</c:v>
                      </c:pt>
                      <c:pt idx="10">
                        <c:v>Hämeenlinna</c:v>
                      </c:pt>
                      <c:pt idx="11">
                        <c:v>Jyväskylä</c:v>
                      </c:pt>
                      <c:pt idx="12">
                        <c:v>Rovaniemi</c:v>
                      </c:pt>
                      <c:pt idx="13">
                        <c:v>Kuopio</c:v>
                      </c:pt>
                      <c:pt idx="14">
                        <c:v>Porvoo</c:v>
                      </c:pt>
                      <c:pt idx="15">
                        <c:v>Lahti</c:v>
                      </c:pt>
                      <c:pt idx="16">
                        <c:v>Turku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[1]Taulukko!$O$8:$O$108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0EA-4C33-8B96-318D5551DBA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[Asumismenot2023.xlsx]Taulukko!$P$7</c15:sqref>
                        </c15:formulaRef>
                      </c:ext>
                    </c:extLst>
                    <c:strCache>
                      <c:ptCount val="1"/>
                      <c:pt idx="0">
                        <c:v>Jätemaksu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Rauma</c:v>
                      </c:pt>
                      <c:pt idx="2">
                        <c:v>Kotka</c:v>
                      </c:pt>
                      <c:pt idx="3">
                        <c:v>Lappeenranta</c:v>
                      </c:pt>
                      <c:pt idx="4">
                        <c:v>Joensuu</c:v>
                      </c:pt>
                      <c:pt idx="5">
                        <c:v>Seinäjoki</c:v>
                      </c:pt>
                      <c:pt idx="6">
                        <c:v>Oulu</c:v>
                      </c:pt>
                      <c:pt idx="7">
                        <c:v>Mikkeli</c:v>
                      </c:pt>
                      <c:pt idx="8">
                        <c:v>Vaasa</c:v>
                      </c:pt>
                      <c:pt idx="9">
                        <c:v>Pori</c:v>
                      </c:pt>
                      <c:pt idx="10">
                        <c:v>Hämeenlinna</c:v>
                      </c:pt>
                      <c:pt idx="11">
                        <c:v>Jyväskylä</c:v>
                      </c:pt>
                      <c:pt idx="12">
                        <c:v>Rovaniemi</c:v>
                      </c:pt>
                      <c:pt idx="13">
                        <c:v>Kuopio</c:v>
                      </c:pt>
                      <c:pt idx="14">
                        <c:v>Porvoo</c:v>
                      </c:pt>
                      <c:pt idx="15">
                        <c:v>Lahti</c:v>
                      </c:pt>
                      <c:pt idx="16">
                        <c:v>Turku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[1]Taulukko!$P$8:$P$108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0EA-4C33-8B96-318D5551DBA4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[Asumismenot2023.xlsx]Taulukko!$Q$7</c15:sqref>
                        </c15:formulaRef>
                      </c:ext>
                    </c:extLst>
                    <c:strCache>
                      <c:ptCount val="1"/>
                      <c:pt idx="0">
                        <c:v>Öljy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Rauma</c:v>
                      </c:pt>
                      <c:pt idx="2">
                        <c:v>Kotka</c:v>
                      </c:pt>
                      <c:pt idx="3">
                        <c:v>Lappeenranta</c:v>
                      </c:pt>
                      <c:pt idx="4">
                        <c:v>Joensuu</c:v>
                      </c:pt>
                      <c:pt idx="5">
                        <c:v>Seinäjoki</c:v>
                      </c:pt>
                      <c:pt idx="6">
                        <c:v>Oulu</c:v>
                      </c:pt>
                      <c:pt idx="7">
                        <c:v>Mikkeli</c:v>
                      </c:pt>
                      <c:pt idx="8">
                        <c:v>Vaasa</c:v>
                      </c:pt>
                      <c:pt idx="9">
                        <c:v>Pori</c:v>
                      </c:pt>
                      <c:pt idx="10">
                        <c:v>Hämeenlinna</c:v>
                      </c:pt>
                      <c:pt idx="11">
                        <c:v>Jyväskylä</c:v>
                      </c:pt>
                      <c:pt idx="12">
                        <c:v>Rovaniemi</c:v>
                      </c:pt>
                      <c:pt idx="13">
                        <c:v>Kuopio</c:v>
                      </c:pt>
                      <c:pt idx="14">
                        <c:v>Porvoo</c:v>
                      </c:pt>
                      <c:pt idx="15">
                        <c:v>Lahti</c:v>
                      </c:pt>
                      <c:pt idx="16">
                        <c:v>Turku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[1]Taulukko!$Q$8:$Q$108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0EA-4C33-8B96-318D5551DBA4}"/>
                  </c:ext>
                </c:extLst>
              </c15:ser>
            </c15:filteredBarSeries>
          </c:ext>
        </c:extLst>
      </c:barChart>
      <c:catAx>
        <c:axId val="66627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629071"/>
        <c:crosses val="autoZero"/>
        <c:auto val="1"/>
        <c:lblAlgn val="ctr"/>
        <c:lblOffset val="100"/>
        <c:noMultiLvlLbl val="0"/>
      </c:catAx>
      <c:valAx>
        <c:axId val="66629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€ / kk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627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Asuntovelallisten kotitalouksien jakauma alueittain ja velkaluokittain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'206_13y5_2022'!$V$12</c:f>
              <c:strCache>
                <c:ptCount val="1"/>
                <c:pt idx="0">
                  <c:v>Velkaluokka &lt; 50 000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'206_13y5_2022'!$W$5:$AB$5</c:f>
              <c:strCache>
                <c:ptCount val="6"/>
                <c:pt idx="0">
                  <c:v>Pääkaupunkiseutu</c:v>
                </c:pt>
                <c:pt idx="1">
                  <c:v>Muu Helsinki-Uusimaa</c:v>
                </c:pt>
                <c:pt idx="2">
                  <c:v>Etelä-Suomi</c:v>
                </c:pt>
                <c:pt idx="3">
                  <c:v>Länsi-Suomi</c:v>
                </c:pt>
                <c:pt idx="4">
                  <c:v>Pohjois- ja Itä-Suomi</c:v>
                </c:pt>
                <c:pt idx="5">
                  <c:v>Ahvenanmaa-Åland</c:v>
                </c:pt>
              </c:strCache>
            </c:strRef>
          </c:cat>
          <c:val>
            <c:numRef>
              <c:f>'206_13y5_2022'!$W$12:$AB$12</c:f>
              <c:numCache>
                <c:formatCode>0.0</c:formatCode>
                <c:ptCount val="6"/>
                <c:pt idx="0">
                  <c:v>17.071099111261109</c:v>
                </c:pt>
                <c:pt idx="1">
                  <c:v>10.49330633367083</c:v>
                </c:pt>
                <c:pt idx="2">
                  <c:v>29.090448869389135</c:v>
                </c:pt>
                <c:pt idx="3">
                  <c:v>32.120598492518845</c:v>
                </c:pt>
                <c:pt idx="4">
                  <c:v>31.543480706491167</c:v>
                </c:pt>
                <c:pt idx="5">
                  <c:v>0.56980537743278215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2-4985-882A-D569686E65C6}"/>
            </c:ext>
          </c:extLst>
        </c:ser>
        <c:ser>
          <c:idx val="1"/>
          <c:order val="1"/>
          <c:tx>
            <c:strRef>
              <c:f>'206_13y5_2022'!$V$13</c:f>
              <c:strCache>
                <c:ptCount val="1"/>
                <c:pt idx="0">
                  <c:v>50 000-99 999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'206_13y5_2022'!$W$5:$AB$5</c:f>
              <c:strCache>
                <c:ptCount val="6"/>
                <c:pt idx="0">
                  <c:v>Pääkaupunkiseutu</c:v>
                </c:pt>
                <c:pt idx="1">
                  <c:v>Muu Helsinki-Uusimaa</c:v>
                </c:pt>
                <c:pt idx="2">
                  <c:v>Etelä-Suomi</c:v>
                </c:pt>
                <c:pt idx="3">
                  <c:v>Länsi-Suomi</c:v>
                </c:pt>
                <c:pt idx="4">
                  <c:v>Pohjois- ja Itä-Suomi</c:v>
                </c:pt>
                <c:pt idx="5">
                  <c:v>Ahvenanmaa-Åland</c:v>
                </c:pt>
              </c:strCache>
            </c:strRef>
          </c:cat>
          <c:val>
            <c:numRef>
              <c:f>'206_13y5_2022'!$W$13:$AB$13</c:f>
              <c:numCache>
                <c:formatCode>0.0</c:formatCode>
                <c:ptCount val="6"/>
                <c:pt idx="0">
                  <c:v>15.747553155585555</c:v>
                </c:pt>
                <c:pt idx="1">
                  <c:v>20.984331954091456</c:v>
                </c:pt>
                <c:pt idx="2">
                  <c:v>26.703352004200948</c:v>
                </c:pt>
                <c:pt idx="3">
                  <c:v>24.981087863020775</c:v>
                </c:pt>
                <c:pt idx="4">
                  <c:v>26.729548187867298</c:v>
                </c:pt>
                <c:pt idx="5">
                  <c:v>18.996231586159642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22-4985-882A-D569686E65C6}"/>
            </c:ext>
          </c:extLst>
        </c:ser>
        <c:ser>
          <c:idx val="2"/>
          <c:order val="2"/>
          <c:tx>
            <c:strRef>
              <c:f>'206_13y5_2022'!$V$14</c:f>
              <c:strCache>
                <c:ptCount val="1"/>
                <c:pt idx="0">
                  <c:v>100 000-149 999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'206_13y5_2022'!$W$5:$AB$5</c:f>
              <c:strCache>
                <c:ptCount val="6"/>
                <c:pt idx="0">
                  <c:v>Pääkaupunkiseutu</c:v>
                </c:pt>
                <c:pt idx="1">
                  <c:v>Muu Helsinki-Uusimaa</c:v>
                </c:pt>
                <c:pt idx="2">
                  <c:v>Etelä-Suomi</c:v>
                </c:pt>
                <c:pt idx="3">
                  <c:v>Länsi-Suomi</c:v>
                </c:pt>
                <c:pt idx="4">
                  <c:v>Pohjois- ja Itä-Suomi</c:v>
                </c:pt>
                <c:pt idx="5">
                  <c:v>Ahvenanmaa-Åland</c:v>
                </c:pt>
              </c:strCache>
            </c:strRef>
          </c:cat>
          <c:val>
            <c:numRef>
              <c:f>'206_13y5_2022'!$W$14:$AB$14</c:f>
              <c:numCache>
                <c:formatCode>0.0</c:formatCode>
                <c:ptCount val="6"/>
                <c:pt idx="0">
                  <c:v>15.518056024299694</c:v>
                </c:pt>
                <c:pt idx="1">
                  <c:v>19.213300288258004</c:v>
                </c:pt>
                <c:pt idx="2">
                  <c:v>18.833143707334148</c:v>
                </c:pt>
                <c:pt idx="3">
                  <c:v>19.39877855271412</c:v>
                </c:pt>
                <c:pt idx="4">
                  <c:v>19.175887947650082</c:v>
                </c:pt>
                <c:pt idx="5">
                  <c:v>18.276807125727991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22-4985-882A-D569686E65C6}"/>
            </c:ext>
          </c:extLst>
        </c:ser>
        <c:ser>
          <c:idx val="3"/>
          <c:order val="3"/>
          <c:tx>
            <c:strRef>
              <c:f>'206_13y5_2022'!$V$15</c:f>
              <c:strCache>
                <c:ptCount val="1"/>
                <c:pt idx="0">
                  <c:v>150 000-199 999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'206_13y5_2022'!$W$5:$AB$5</c:f>
              <c:strCache>
                <c:ptCount val="6"/>
                <c:pt idx="0">
                  <c:v>Pääkaupunkiseutu</c:v>
                </c:pt>
                <c:pt idx="1">
                  <c:v>Muu Helsinki-Uusimaa</c:v>
                </c:pt>
                <c:pt idx="2">
                  <c:v>Etelä-Suomi</c:v>
                </c:pt>
                <c:pt idx="3">
                  <c:v>Länsi-Suomi</c:v>
                </c:pt>
                <c:pt idx="4">
                  <c:v>Pohjois- ja Itä-Suomi</c:v>
                </c:pt>
                <c:pt idx="5">
                  <c:v>Ahvenanmaa-Åland</c:v>
                </c:pt>
              </c:strCache>
            </c:strRef>
          </c:cat>
          <c:val>
            <c:numRef>
              <c:f>'206_13y5_2022'!$W$15:$AB$15</c:f>
              <c:numCache>
                <c:formatCode>0.0</c:formatCode>
                <c:ptCount val="6"/>
                <c:pt idx="0">
                  <c:v>13.543705703678704</c:v>
                </c:pt>
                <c:pt idx="1">
                  <c:v>14.702222033123077</c:v>
                </c:pt>
                <c:pt idx="2">
                  <c:v>11.410926833537546</c:v>
                </c:pt>
                <c:pt idx="3">
                  <c:v>12.334403483523378</c:v>
                </c:pt>
                <c:pt idx="4">
                  <c:v>11.528745713220349</c:v>
                </c:pt>
                <c:pt idx="5">
                  <c:v>15.741692360397398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22-4985-882A-D569686E65C6}"/>
            </c:ext>
          </c:extLst>
        </c:ser>
        <c:ser>
          <c:idx val="4"/>
          <c:order val="4"/>
          <c:tx>
            <c:strRef>
              <c:f>'206_13y5_2022'!$V$16</c:f>
              <c:strCache>
                <c:ptCount val="1"/>
                <c:pt idx="0">
                  <c:v>200 000-299 999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'206_13y5_2022'!$W$5:$AB$5</c:f>
              <c:strCache>
                <c:ptCount val="6"/>
                <c:pt idx="0">
                  <c:v>Pääkaupunkiseutu</c:v>
                </c:pt>
                <c:pt idx="1">
                  <c:v>Muu Helsinki-Uusimaa</c:v>
                </c:pt>
                <c:pt idx="2">
                  <c:v>Etelä-Suomi</c:v>
                </c:pt>
                <c:pt idx="3">
                  <c:v>Länsi-Suomi</c:v>
                </c:pt>
                <c:pt idx="4">
                  <c:v>Pohjois- ja Itä-Suomi</c:v>
                </c:pt>
                <c:pt idx="5">
                  <c:v>Ahvenanmaa-Åland</c:v>
                </c:pt>
              </c:strCache>
            </c:strRef>
          </c:cat>
          <c:val>
            <c:numRef>
              <c:f>'206_13y5_2022'!$W$16:$AB$16</c:f>
              <c:numCache>
                <c:formatCode>0.0</c:formatCode>
                <c:ptCount val="6"/>
                <c:pt idx="0">
                  <c:v>19.071324108448646</c:v>
                </c:pt>
                <c:pt idx="1">
                  <c:v>16.273281354706263</c:v>
                </c:pt>
                <c:pt idx="2">
                  <c:v>9.9816208646945555</c:v>
                </c:pt>
                <c:pt idx="3">
                  <c:v>11.291468319864203</c:v>
                </c:pt>
                <c:pt idx="4">
                  <c:v>9.311436839258235</c:v>
                </c:pt>
                <c:pt idx="5">
                  <c:v>18.585131894484412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22-4985-882A-D569686E65C6}"/>
            </c:ext>
          </c:extLst>
        </c:ser>
        <c:ser>
          <c:idx val="5"/>
          <c:order val="5"/>
          <c:tx>
            <c:strRef>
              <c:f>'206_13y5_2022'!$V$17</c:f>
              <c:strCache>
                <c:ptCount val="1"/>
                <c:pt idx="0">
                  <c:v>300 000-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'206_13y5_2022'!$W$5:$AB$5</c:f>
              <c:strCache>
                <c:ptCount val="6"/>
                <c:pt idx="0">
                  <c:v>Pääkaupunkiseutu</c:v>
                </c:pt>
                <c:pt idx="1">
                  <c:v>Muu Helsinki-Uusimaa</c:v>
                </c:pt>
                <c:pt idx="2">
                  <c:v>Etelä-Suomi</c:v>
                </c:pt>
                <c:pt idx="3">
                  <c:v>Länsi-Suomi</c:v>
                </c:pt>
                <c:pt idx="4">
                  <c:v>Pohjois- ja Itä-Suomi</c:v>
                </c:pt>
                <c:pt idx="5">
                  <c:v>Ahvenanmaa-Åland</c:v>
                </c:pt>
              </c:strCache>
            </c:strRef>
          </c:cat>
          <c:val>
            <c:numRef>
              <c:f>'206_13y5_2022'!$W$17:$AB$17</c:f>
              <c:numCache>
                <c:formatCode>0.0</c:formatCode>
                <c:ptCount val="6"/>
                <c:pt idx="0">
                  <c:v>19.048261896726292</c:v>
                </c:pt>
                <c:pt idx="1">
                  <c:v>8.9838639337112944</c:v>
                </c:pt>
                <c:pt idx="2">
                  <c:v>4.7818571678627695</c:v>
                </c:pt>
                <c:pt idx="3">
                  <c:v>5.6538064135207939</c:v>
                </c:pt>
                <c:pt idx="4">
                  <c:v>3.8033516971183388</c:v>
                </c:pt>
                <c:pt idx="5">
                  <c:v>11.048304213771839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22-4985-882A-D569686E6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2551951"/>
        <c:axId val="1163295199"/>
      </c:barChart>
      <c:catAx>
        <c:axId val="1162551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63295199"/>
        <c:crosses val="autoZero"/>
        <c:auto val="1"/>
        <c:lblAlgn val="ctr"/>
        <c:lblOffset val="100"/>
        <c:noMultiLvlLbl val="0"/>
      </c:catAx>
      <c:valAx>
        <c:axId val="1163295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62551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Asuntovelallisten kotitalouksien velkaantumisaste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'001_13gz_2021'!$AB$4</c:f>
              <c:strCache>
                <c:ptCount val="1"/>
                <c:pt idx="0">
                  <c:v>II (2. pienituloisin desiili)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'001_13gz_2021'!$B$13:$B$18</c:f>
              <c:strCache>
                <c:ptCount val="6"/>
                <c:pt idx="0">
                  <c:v>Pääkaupunkiseutu</c:v>
                </c:pt>
                <c:pt idx="1">
                  <c:v>Muu Helsinki-Uusimaa</c:v>
                </c:pt>
                <c:pt idx="2">
                  <c:v>Etelä-Suomi</c:v>
                </c:pt>
                <c:pt idx="3">
                  <c:v>Länsi-Suomi</c:v>
                </c:pt>
                <c:pt idx="4">
                  <c:v>Pohjois- ja Itä-Suomi</c:v>
                </c:pt>
                <c:pt idx="5">
                  <c:v>Ahvenanmaa-Åland</c:v>
                </c:pt>
              </c:strCache>
            </c:strRef>
          </c:cat>
          <c:val>
            <c:numRef>
              <c:f>'001_13gz_2021'!$AB$13:$AB$18</c:f>
              <c:numCache>
                <c:formatCode>0.0</c:formatCode>
                <c:ptCount val="6"/>
                <c:pt idx="0">
                  <c:v>383.4</c:v>
                </c:pt>
                <c:pt idx="1">
                  <c:v>309.7</c:v>
                </c:pt>
                <c:pt idx="2">
                  <c:v>243.4</c:v>
                </c:pt>
                <c:pt idx="3">
                  <c:v>262.7</c:v>
                </c:pt>
                <c:pt idx="4">
                  <c:v>231.8</c:v>
                </c:pt>
                <c:pt idx="5">
                  <c:v>411.6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6-4740-81F2-1D43F905E82E}"/>
            </c:ext>
          </c:extLst>
        </c:ser>
        <c:ser>
          <c:idx val="1"/>
          <c:order val="1"/>
          <c:tx>
            <c:strRef>
              <c:f>'001_13gz_2021'!$AC$4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'001_13gz_2021'!$B$13:$B$18</c:f>
              <c:strCache>
                <c:ptCount val="6"/>
                <c:pt idx="0">
                  <c:v>Pääkaupunkiseutu</c:v>
                </c:pt>
                <c:pt idx="1">
                  <c:v>Muu Helsinki-Uusimaa</c:v>
                </c:pt>
                <c:pt idx="2">
                  <c:v>Etelä-Suomi</c:v>
                </c:pt>
                <c:pt idx="3">
                  <c:v>Länsi-Suomi</c:v>
                </c:pt>
                <c:pt idx="4">
                  <c:v>Pohjois- ja Itä-Suomi</c:v>
                </c:pt>
                <c:pt idx="5">
                  <c:v>Ahvenanmaa-Åland</c:v>
                </c:pt>
              </c:strCache>
            </c:strRef>
          </c:cat>
          <c:val>
            <c:numRef>
              <c:f>'001_13gz_2021'!$AC$13:$AC$18</c:f>
              <c:numCache>
                <c:formatCode>0.0</c:formatCode>
                <c:ptCount val="6"/>
                <c:pt idx="0">
                  <c:v>322.10000000000002</c:v>
                </c:pt>
                <c:pt idx="1">
                  <c:v>285.89999999999998</c:v>
                </c:pt>
                <c:pt idx="2">
                  <c:v>229.8</c:v>
                </c:pt>
                <c:pt idx="3">
                  <c:v>247.8</c:v>
                </c:pt>
                <c:pt idx="4">
                  <c:v>221</c:v>
                </c:pt>
                <c:pt idx="5">
                  <c:v>352.4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6-4740-81F2-1D43F905E82E}"/>
            </c:ext>
          </c:extLst>
        </c:ser>
        <c:ser>
          <c:idx val="2"/>
          <c:order val="2"/>
          <c:tx>
            <c:strRef>
              <c:f>'001_13gz_2021'!$AD$4</c:f>
              <c:strCache>
                <c:ptCount val="1"/>
                <c:pt idx="0">
                  <c:v>IV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'001_13gz_2021'!$B$13:$B$18</c:f>
              <c:strCache>
                <c:ptCount val="6"/>
                <c:pt idx="0">
                  <c:v>Pääkaupunkiseutu</c:v>
                </c:pt>
                <c:pt idx="1">
                  <c:v>Muu Helsinki-Uusimaa</c:v>
                </c:pt>
                <c:pt idx="2">
                  <c:v>Etelä-Suomi</c:v>
                </c:pt>
                <c:pt idx="3">
                  <c:v>Länsi-Suomi</c:v>
                </c:pt>
                <c:pt idx="4">
                  <c:v>Pohjois- ja Itä-Suomi</c:v>
                </c:pt>
                <c:pt idx="5">
                  <c:v>Ahvenanmaa-Åland</c:v>
                </c:pt>
              </c:strCache>
            </c:strRef>
          </c:cat>
          <c:val>
            <c:numRef>
              <c:f>'001_13gz_2021'!$AD$13:$AD$18</c:f>
              <c:numCache>
                <c:formatCode>0.0</c:formatCode>
                <c:ptCount val="6"/>
                <c:pt idx="0">
                  <c:v>312.7</c:v>
                </c:pt>
                <c:pt idx="1">
                  <c:v>269.7</c:v>
                </c:pt>
                <c:pt idx="2">
                  <c:v>223.5</c:v>
                </c:pt>
                <c:pt idx="3">
                  <c:v>236.7</c:v>
                </c:pt>
                <c:pt idx="4">
                  <c:v>218.1</c:v>
                </c:pt>
                <c:pt idx="5">
                  <c:v>345.8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16-4740-81F2-1D43F905E82E}"/>
            </c:ext>
          </c:extLst>
        </c:ser>
        <c:ser>
          <c:idx val="3"/>
          <c:order val="3"/>
          <c:tx>
            <c:strRef>
              <c:f>'001_13gz_2021'!$AE$4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'001_13gz_2021'!$B$13:$B$18</c:f>
              <c:strCache>
                <c:ptCount val="6"/>
                <c:pt idx="0">
                  <c:v>Pääkaupunkiseutu</c:v>
                </c:pt>
                <c:pt idx="1">
                  <c:v>Muu Helsinki-Uusimaa</c:v>
                </c:pt>
                <c:pt idx="2">
                  <c:v>Etelä-Suomi</c:v>
                </c:pt>
                <c:pt idx="3">
                  <c:v>Länsi-Suomi</c:v>
                </c:pt>
                <c:pt idx="4">
                  <c:v>Pohjois- ja Itä-Suomi</c:v>
                </c:pt>
                <c:pt idx="5">
                  <c:v>Ahvenanmaa-Åland</c:v>
                </c:pt>
              </c:strCache>
            </c:strRef>
          </c:cat>
          <c:val>
            <c:numRef>
              <c:f>'001_13gz_2021'!$AE$13:$AE$18</c:f>
              <c:numCache>
                <c:formatCode>0.0</c:formatCode>
                <c:ptCount val="6"/>
                <c:pt idx="0">
                  <c:v>299.5</c:v>
                </c:pt>
                <c:pt idx="1">
                  <c:v>271.39999999999998</c:v>
                </c:pt>
                <c:pt idx="2">
                  <c:v>218.2</c:v>
                </c:pt>
                <c:pt idx="3">
                  <c:v>229.4</c:v>
                </c:pt>
                <c:pt idx="4">
                  <c:v>211</c:v>
                </c:pt>
                <c:pt idx="5">
                  <c:v>318.89999999999998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16-4740-81F2-1D43F905E82E}"/>
            </c:ext>
          </c:extLst>
        </c:ser>
        <c:ser>
          <c:idx val="4"/>
          <c:order val="4"/>
          <c:tx>
            <c:strRef>
              <c:f>'001_13gz_2021'!$AF$4</c:f>
              <c:strCache>
                <c:ptCount val="1"/>
                <c:pt idx="0">
                  <c:v>VI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'001_13gz_2021'!$B$13:$B$18</c:f>
              <c:strCache>
                <c:ptCount val="6"/>
                <c:pt idx="0">
                  <c:v>Pääkaupunkiseutu</c:v>
                </c:pt>
                <c:pt idx="1">
                  <c:v>Muu Helsinki-Uusimaa</c:v>
                </c:pt>
                <c:pt idx="2">
                  <c:v>Etelä-Suomi</c:v>
                </c:pt>
                <c:pt idx="3">
                  <c:v>Länsi-Suomi</c:v>
                </c:pt>
                <c:pt idx="4">
                  <c:v>Pohjois- ja Itä-Suomi</c:v>
                </c:pt>
                <c:pt idx="5">
                  <c:v>Ahvenanmaa-Åland</c:v>
                </c:pt>
              </c:strCache>
            </c:strRef>
          </c:cat>
          <c:val>
            <c:numRef>
              <c:f>'001_13gz_2021'!$AF$13:$AF$18</c:f>
              <c:numCache>
                <c:formatCode>0.0</c:formatCode>
                <c:ptCount val="6"/>
                <c:pt idx="0">
                  <c:v>297.2</c:v>
                </c:pt>
                <c:pt idx="1">
                  <c:v>256.39999999999998</c:v>
                </c:pt>
                <c:pt idx="2">
                  <c:v>214</c:v>
                </c:pt>
                <c:pt idx="3">
                  <c:v>224.8</c:v>
                </c:pt>
                <c:pt idx="4">
                  <c:v>207.3</c:v>
                </c:pt>
                <c:pt idx="5">
                  <c:v>298.60000000000002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16-4740-81F2-1D43F905E82E}"/>
            </c:ext>
          </c:extLst>
        </c:ser>
        <c:ser>
          <c:idx val="5"/>
          <c:order val="5"/>
          <c:tx>
            <c:strRef>
              <c:f>'001_13gz_2021'!$AG$4</c:f>
              <c:strCache>
                <c:ptCount val="1"/>
                <c:pt idx="0">
                  <c:v>VII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'001_13gz_2021'!$B$13:$B$18</c:f>
              <c:strCache>
                <c:ptCount val="6"/>
                <c:pt idx="0">
                  <c:v>Pääkaupunkiseutu</c:v>
                </c:pt>
                <c:pt idx="1">
                  <c:v>Muu Helsinki-Uusimaa</c:v>
                </c:pt>
                <c:pt idx="2">
                  <c:v>Etelä-Suomi</c:v>
                </c:pt>
                <c:pt idx="3">
                  <c:v>Länsi-Suomi</c:v>
                </c:pt>
                <c:pt idx="4">
                  <c:v>Pohjois- ja Itä-Suomi</c:v>
                </c:pt>
                <c:pt idx="5">
                  <c:v>Ahvenanmaa-Åland</c:v>
                </c:pt>
              </c:strCache>
            </c:strRef>
          </c:cat>
          <c:val>
            <c:numRef>
              <c:f>'001_13gz_2021'!$AG$13:$AG$18</c:f>
              <c:numCache>
                <c:formatCode>0.0</c:formatCode>
                <c:ptCount val="6"/>
                <c:pt idx="0">
                  <c:v>291.89999999999998</c:v>
                </c:pt>
                <c:pt idx="1">
                  <c:v>247.4</c:v>
                </c:pt>
                <c:pt idx="2">
                  <c:v>208.7</c:v>
                </c:pt>
                <c:pt idx="3">
                  <c:v>220.8</c:v>
                </c:pt>
                <c:pt idx="4">
                  <c:v>201.3</c:v>
                </c:pt>
                <c:pt idx="5">
                  <c:v>277.39999999999998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16-4740-81F2-1D43F905E82E}"/>
            </c:ext>
          </c:extLst>
        </c:ser>
        <c:ser>
          <c:idx val="6"/>
          <c:order val="6"/>
          <c:tx>
            <c:strRef>
              <c:f>'001_13gz_2021'!$AH$4</c:f>
              <c:strCache>
                <c:ptCount val="1"/>
                <c:pt idx="0">
                  <c:v>VIII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'001_13gz_2021'!$B$13:$B$18</c:f>
              <c:strCache>
                <c:ptCount val="6"/>
                <c:pt idx="0">
                  <c:v>Pääkaupunkiseutu</c:v>
                </c:pt>
                <c:pt idx="1">
                  <c:v>Muu Helsinki-Uusimaa</c:v>
                </c:pt>
                <c:pt idx="2">
                  <c:v>Etelä-Suomi</c:v>
                </c:pt>
                <c:pt idx="3">
                  <c:v>Länsi-Suomi</c:v>
                </c:pt>
                <c:pt idx="4">
                  <c:v>Pohjois- ja Itä-Suomi</c:v>
                </c:pt>
                <c:pt idx="5">
                  <c:v>Ahvenanmaa-Åland</c:v>
                </c:pt>
              </c:strCache>
            </c:strRef>
          </c:cat>
          <c:val>
            <c:numRef>
              <c:f>'001_13gz_2021'!$AH$13:$AH$18</c:f>
              <c:numCache>
                <c:formatCode>0.0</c:formatCode>
                <c:ptCount val="6"/>
                <c:pt idx="0">
                  <c:v>286.89999999999998</c:v>
                </c:pt>
                <c:pt idx="1">
                  <c:v>240.2</c:v>
                </c:pt>
                <c:pt idx="2">
                  <c:v>203.5</c:v>
                </c:pt>
                <c:pt idx="3">
                  <c:v>215.6</c:v>
                </c:pt>
                <c:pt idx="4">
                  <c:v>194.4</c:v>
                </c:pt>
                <c:pt idx="5">
                  <c:v>249.6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16-4740-81F2-1D43F905E82E}"/>
            </c:ext>
          </c:extLst>
        </c:ser>
        <c:ser>
          <c:idx val="7"/>
          <c:order val="7"/>
          <c:tx>
            <c:strRef>
              <c:f>'001_13gz_2021'!$AI$4</c:f>
              <c:strCache>
                <c:ptCount val="1"/>
                <c:pt idx="0">
                  <c:v>IX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'001_13gz_2021'!$B$13:$B$18</c:f>
              <c:strCache>
                <c:ptCount val="6"/>
                <c:pt idx="0">
                  <c:v>Pääkaupunkiseutu</c:v>
                </c:pt>
                <c:pt idx="1">
                  <c:v>Muu Helsinki-Uusimaa</c:v>
                </c:pt>
                <c:pt idx="2">
                  <c:v>Etelä-Suomi</c:v>
                </c:pt>
                <c:pt idx="3">
                  <c:v>Länsi-Suomi</c:v>
                </c:pt>
                <c:pt idx="4">
                  <c:v>Pohjois- ja Itä-Suomi</c:v>
                </c:pt>
                <c:pt idx="5">
                  <c:v>Ahvenanmaa-Åland</c:v>
                </c:pt>
              </c:strCache>
            </c:strRef>
          </c:cat>
          <c:val>
            <c:numRef>
              <c:f>'001_13gz_2021'!$AI$13:$AI$18</c:f>
              <c:numCache>
                <c:formatCode>0.0</c:formatCode>
                <c:ptCount val="6"/>
                <c:pt idx="0">
                  <c:v>279.10000000000002</c:v>
                </c:pt>
                <c:pt idx="1">
                  <c:v>227.9</c:v>
                </c:pt>
                <c:pt idx="2">
                  <c:v>198.4</c:v>
                </c:pt>
                <c:pt idx="3">
                  <c:v>209.2</c:v>
                </c:pt>
                <c:pt idx="4">
                  <c:v>189.7</c:v>
                </c:pt>
                <c:pt idx="5">
                  <c:v>244.4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16-4740-81F2-1D43F905E82E}"/>
            </c:ext>
          </c:extLst>
        </c:ser>
        <c:ser>
          <c:idx val="8"/>
          <c:order val="8"/>
          <c:tx>
            <c:strRef>
              <c:f>'001_13gz_2021'!$AJ$4</c:f>
              <c:strCache>
                <c:ptCount val="1"/>
                <c:pt idx="0">
                  <c:v>X (suurituloisin 10 %)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'001_13gz_2021'!$B$13:$B$18</c:f>
              <c:strCache>
                <c:ptCount val="6"/>
                <c:pt idx="0">
                  <c:v>Pääkaupunkiseutu</c:v>
                </c:pt>
                <c:pt idx="1">
                  <c:v>Muu Helsinki-Uusimaa</c:v>
                </c:pt>
                <c:pt idx="2">
                  <c:v>Etelä-Suomi</c:v>
                </c:pt>
                <c:pt idx="3">
                  <c:v>Länsi-Suomi</c:v>
                </c:pt>
                <c:pt idx="4">
                  <c:v>Pohjois- ja Itä-Suomi</c:v>
                </c:pt>
                <c:pt idx="5">
                  <c:v>Ahvenanmaa-Åland</c:v>
                </c:pt>
              </c:strCache>
            </c:strRef>
          </c:cat>
          <c:val>
            <c:numRef>
              <c:f>'001_13gz_2021'!$AJ$13:$AJ$18</c:f>
              <c:numCache>
                <c:formatCode>0.0</c:formatCode>
                <c:ptCount val="6"/>
                <c:pt idx="0">
                  <c:v>229.8</c:v>
                </c:pt>
                <c:pt idx="1">
                  <c:v>192.3</c:v>
                </c:pt>
                <c:pt idx="2">
                  <c:v>181.4</c:v>
                </c:pt>
                <c:pt idx="3">
                  <c:v>184</c:v>
                </c:pt>
                <c:pt idx="4">
                  <c:v>168.3</c:v>
                </c:pt>
                <c:pt idx="5">
                  <c:v>196.3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16-4740-81F2-1D43F905E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9141423"/>
        <c:axId val="919844911"/>
      </c:barChart>
      <c:catAx>
        <c:axId val="131914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19844911"/>
        <c:crosses val="autoZero"/>
        <c:auto val="1"/>
        <c:lblAlgn val="ctr"/>
        <c:lblOffset val="100"/>
        <c:noMultiLvlLbl val="0"/>
      </c:catAx>
      <c:valAx>
        <c:axId val="919844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19141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Asuntovelallisten kotitalouksien osuus perhetyypin mukaan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'206_13y4_2022'!$B$6:$B$11</c:f>
              <c:strCache>
                <c:ptCount val="6"/>
                <c:pt idx="0">
                  <c:v>Yhteensä</c:v>
                </c:pt>
                <c:pt idx="1">
                  <c:v>1 hengen talous</c:v>
                </c:pt>
                <c:pt idx="2">
                  <c:v>1 aikuinen + väh. 1 lapsi</c:v>
                </c:pt>
                <c:pt idx="3">
                  <c:v>Väh. 2 aikuista + väh. 1 lapsi</c:v>
                </c:pt>
                <c:pt idx="4">
                  <c:v>2 aikuista, ei lapsia</c:v>
                </c:pt>
                <c:pt idx="5">
                  <c:v>Muu asuntokunta</c:v>
                </c:pt>
              </c:strCache>
            </c:strRef>
          </c:cat>
          <c:val>
            <c:numRef>
              <c:f>'206_13y4_2022'!$D$6:$D$11</c:f>
              <c:numCache>
                <c:formatCode>0.0</c:formatCode>
                <c:ptCount val="6"/>
                <c:pt idx="0">
                  <c:v>30.8</c:v>
                </c:pt>
                <c:pt idx="1">
                  <c:v>16.7</c:v>
                </c:pt>
                <c:pt idx="2">
                  <c:v>38.9</c:v>
                </c:pt>
                <c:pt idx="3">
                  <c:v>71.2</c:v>
                </c:pt>
                <c:pt idx="4">
                  <c:v>29.2</c:v>
                </c:pt>
                <c:pt idx="5">
                  <c:v>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8A-4475-B01C-897AED3B1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2581040"/>
        <c:axId val="1532569040"/>
      </c:barChart>
      <c:catAx>
        <c:axId val="153258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32569040"/>
        <c:crosses val="autoZero"/>
        <c:auto val="1"/>
        <c:lblAlgn val="ctr"/>
        <c:lblOffset val="100"/>
        <c:noMultiLvlLbl val="0"/>
      </c:catAx>
      <c:valAx>
        <c:axId val="153256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3258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Keskimääräinen asuntovelan määrä asuntovelallisessa kotitaloudessa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'206_13y4_2022'!$B$6:$B$11</c:f>
              <c:strCache>
                <c:ptCount val="6"/>
                <c:pt idx="0">
                  <c:v>Yhteensä</c:v>
                </c:pt>
                <c:pt idx="1">
                  <c:v>1 hengen talous</c:v>
                </c:pt>
                <c:pt idx="2">
                  <c:v>1 aikuinen + väh. 1 lapsi</c:v>
                </c:pt>
                <c:pt idx="3">
                  <c:v>Väh. 2 aikuista + väh. 1 lapsi</c:v>
                </c:pt>
                <c:pt idx="4">
                  <c:v>2 aikuista, ei lapsia</c:v>
                </c:pt>
                <c:pt idx="5">
                  <c:v>Muu asuntokunta</c:v>
                </c:pt>
              </c:strCache>
            </c:strRef>
          </c:cat>
          <c:val>
            <c:numRef>
              <c:f>'206_13y4_2022'!$D$6:$D$11</c:f>
              <c:numCache>
                <c:formatCode>0</c:formatCode>
                <c:ptCount val="6"/>
                <c:pt idx="0">
                  <c:v>109977</c:v>
                </c:pt>
                <c:pt idx="1">
                  <c:v>73349</c:v>
                </c:pt>
                <c:pt idx="2">
                  <c:v>95778</c:v>
                </c:pt>
                <c:pt idx="3">
                  <c:v>151199</c:v>
                </c:pt>
                <c:pt idx="4">
                  <c:v>96605</c:v>
                </c:pt>
                <c:pt idx="5">
                  <c:v>98738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C0-45DE-AD31-69730DE7D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857455"/>
        <c:axId val="538856495"/>
      </c:barChart>
      <c:catAx>
        <c:axId val="53885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8856495"/>
        <c:crosses val="autoZero"/>
        <c:auto val="1"/>
        <c:lblAlgn val="ctr"/>
        <c:lblOffset val="100"/>
        <c:noMultiLvlLbl val="0"/>
      </c:catAx>
      <c:valAx>
        <c:axId val="538856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8857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200"/>
              <a:t>Koron</a:t>
            </a:r>
            <a:r>
              <a:rPr lang="fi-FI" sz="1200" baseline="0"/>
              <a:t> nousun vaikutus kuukausittaisiin korkomenoihin</a:t>
            </a:r>
            <a:endParaRPr lang="fi-FI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Taul1!$B$31</c:f>
              <c:strCache>
                <c:ptCount val="1"/>
                <c:pt idx="0">
                  <c:v>50 000 € (10 v)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Taul1!$D$30:$I$30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Taul1!$D$31:$I$31</c:f>
              <c:numCache>
                <c:formatCode>0</c:formatCode>
                <c:ptCount val="6"/>
                <c:pt idx="0">
                  <c:v>39.844988793771641</c:v>
                </c:pt>
                <c:pt idx="1">
                  <c:v>79.860681258646764</c:v>
                </c:pt>
                <c:pt idx="2">
                  <c:v>120.03896891782877</c:v>
                </c:pt>
                <c:pt idx="3">
                  <c:v>160.37172691129527</c:v>
                </c:pt>
                <c:pt idx="4">
                  <c:v>200.85084475909957</c:v>
                </c:pt>
                <c:pt idx="5">
                  <c:v>241.46825648871507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5D-43B0-A3D0-B901C8CBD5FB}"/>
            </c:ext>
          </c:extLst>
        </c:ser>
        <c:ser>
          <c:idx val="1"/>
          <c:order val="1"/>
          <c:tx>
            <c:strRef>
              <c:f>Taul1!$B$32</c:f>
              <c:strCache>
                <c:ptCount val="1"/>
                <c:pt idx="0">
                  <c:v>100 000 € (15 v)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Taul1!$D$30:$I$30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Taul1!$D$32:$I$32</c:f>
              <c:numCache>
                <c:formatCode>0</c:formatCode>
                <c:ptCount val="6"/>
                <c:pt idx="0">
                  <c:v>80.965606840433566</c:v>
                </c:pt>
                <c:pt idx="1">
                  <c:v>162.27123976034372</c:v>
                </c:pt>
                <c:pt idx="2">
                  <c:v>243.89123402539917</c:v>
                </c:pt>
                <c:pt idx="3">
                  <c:v>325.80009906267765</c:v>
                </c:pt>
                <c:pt idx="4">
                  <c:v>407.97272021846123</c:v>
                </c:pt>
                <c:pt idx="5">
                  <c:v>490.38454890351863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5D-43B0-A3D0-B901C8CBD5FB}"/>
            </c:ext>
          </c:extLst>
        </c:ser>
        <c:ser>
          <c:idx val="2"/>
          <c:order val="2"/>
          <c:tx>
            <c:strRef>
              <c:f>Taul1!$B$33</c:f>
              <c:strCache>
                <c:ptCount val="1"/>
                <c:pt idx="0">
                  <c:v>200 000 € (25 v)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Taul1!$D$30:$I$30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Taul1!$D$33:$I$33</c:f>
              <c:numCache>
                <c:formatCode>0</c:formatCode>
                <c:ptCount val="6"/>
                <c:pt idx="0">
                  <c:v>163.96840298285338</c:v>
                </c:pt>
                <c:pt idx="1">
                  <c:v>328.59193247922013</c:v>
                </c:pt>
                <c:pt idx="2">
                  <c:v>493.78251692762274</c:v>
                </c:pt>
                <c:pt idx="3">
                  <c:v>659.45503174348005</c:v>
                </c:pt>
                <c:pt idx="4">
                  <c:v>825.52894079246914</c:v>
                </c:pt>
                <c:pt idx="5">
                  <c:v>991.92964655079004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5D-43B0-A3D0-B901C8CBD5FB}"/>
            </c:ext>
          </c:extLst>
        </c:ser>
        <c:ser>
          <c:idx val="3"/>
          <c:order val="3"/>
          <c:tx>
            <c:strRef>
              <c:f>Taul1!$B$34</c:f>
              <c:strCache>
                <c:ptCount val="1"/>
                <c:pt idx="0">
                  <c:v>300 000 € (25 v)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Taul1!$D$30:$I$30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Taul1!$D$34:$I$34</c:f>
              <c:numCache>
                <c:formatCode>0</c:formatCode>
                <c:ptCount val="6"/>
                <c:pt idx="0">
                  <c:v>245.95260447428004</c:v>
                </c:pt>
                <c:pt idx="1">
                  <c:v>492.88789871883017</c:v>
                </c:pt>
                <c:pt idx="2">
                  <c:v>740.67377539143433</c:v>
                </c:pt>
                <c:pt idx="3">
                  <c:v>989.18254761521985</c:v>
                </c:pt>
                <c:pt idx="4">
                  <c:v>1238.2934111887037</c:v>
                </c:pt>
                <c:pt idx="5">
                  <c:v>1487.8944698261848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5D-43B0-A3D0-B901C8CBD5FB}"/>
            </c:ext>
          </c:extLst>
        </c:ser>
        <c:ser>
          <c:idx val="4"/>
          <c:order val="4"/>
          <c:tx>
            <c:strRef>
              <c:f>Taul1!$B$35</c:f>
              <c:strCache>
                <c:ptCount val="1"/>
                <c:pt idx="0">
                  <c:v>400 000 € (30 v)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Taul1!$D$30:$I$30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Taul1!$D$35:$I$35</c:f>
              <c:numCache>
                <c:formatCode>0</c:formatCode>
                <c:ptCount val="6"/>
                <c:pt idx="0">
                  <c:v>328.95222782105958</c:v>
                </c:pt>
                <c:pt idx="1">
                  <c:v>659.18356609330283</c:v>
                </c:pt>
                <c:pt idx="2">
                  <c:v>990.48268210459889</c:v>
                </c:pt>
                <c:pt idx="3">
                  <c:v>1322.6490374444854</c:v>
                </c:pt>
                <c:pt idx="4">
                  <c:v>1655.4980435260629</c:v>
                </c:pt>
                <c:pt idx="5">
                  <c:v>1988.8648631854364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5D-43B0-A3D0-B901C8CBD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7305087"/>
        <c:axId val="875817231"/>
      </c:lineChart>
      <c:catAx>
        <c:axId val="10873050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Kokonaiskorko,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5817231"/>
        <c:crosses val="autoZero"/>
        <c:auto val="1"/>
        <c:lblAlgn val="ctr"/>
        <c:lblOffset val="100"/>
        <c:noMultiLvlLbl val="0"/>
      </c:catAx>
      <c:valAx>
        <c:axId val="875817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Kuukausittaiset korot,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87305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Kotitalouksien säästöt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2"/>
          <c:tx>
            <c:v>Säästöt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'001_11ii_2023q1'!$D$3:$CV$3</c:f>
              <c:strCache>
                <c:ptCount val="97"/>
                <c:pt idx="0">
                  <c:v>1999Q1</c:v>
                </c:pt>
                <c:pt idx="1">
                  <c:v>1999Q2</c:v>
                </c:pt>
                <c:pt idx="2">
                  <c:v>1999Q3</c:v>
                </c:pt>
                <c:pt idx="3">
                  <c:v>1999Q4</c:v>
                </c:pt>
                <c:pt idx="4">
                  <c:v>2000Q1</c:v>
                </c:pt>
                <c:pt idx="5">
                  <c:v>2000Q2</c:v>
                </c:pt>
                <c:pt idx="6">
                  <c:v>2000Q3</c:v>
                </c:pt>
                <c:pt idx="7">
                  <c:v>2000Q4</c:v>
                </c:pt>
                <c:pt idx="8">
                  <c:v>2001Q1</c:v>
                </c:pt>
                <c:pt idx="9">
                  <c:v>2001Q2</c:v>
                </c:pt>
                <c:pt idx="10">
                  <c:v>2001Q3</c:v>
                </c:pt>
                <c:pt idx="11">
                  <c:v>2001Q4</c:v>
                </c:pt>
                <c:pt idx="12">
                  <c:v>2002Q1</c:v>
                </c:pt>
                <c:pt idx="13">
                  <c:v>2002Q2</c:v>
                </c:pt>
                <c:pt idx="14">
                  <c:v>2002Q3</c:v>
                </c:pt>
                <c:pt idx="15">
                  <c:v>2002Q4</c:v>
                </c:pt>
                <c:pt idx="16">
                  <c:v>2003Q1</c:v>
                </c:pt>
                <c:pt idx="17">
                  <c:v>2003Q2</c:v>
                </c:pt>
                <c:pt idx="18">
                  <c:v>2003Q3</c:v>
                </c:pt>
                <c:pt idx="19">
                  <c:v>2003Q4</c:v>
                </c:pt>
                <c:pt idx="20">
                  <c:v>2004Q1</c:v>
                </c:pt>
                <c:pt idx="21">
                  <c:v>2004Q2</c:v>
                </c:pt>
                <c:pt idx="22">
                  <c:v>2004Q3</c:v>
                </c:pt>
                <c:pt idx="23">
                  <c:v>2004Q4</c:v>
                </c:pt>
                <c:pt idx="24">
                  <c:v>2005Q1</c:v>
                </c:pt>
                <c:pt idx="25">
                  <c:v>2005Q2</c:v>
                </c:pt>
                <c:pt idx="26">
                  <c:v>2005Q3</c:v>
                </c:pt>
                <c:pt idx="27">
                  <c:v>2005Q4</c:v>
                </c:pt>
                <c:pt idx="28">
                  <c:v>2006Q1</c:v>
                </c:pt>
                <c:pt idx="29">
                  <c:v>2006Q2</c:v>
                </c:pt>
                <c:pt idx="30">
                  <c:v>2006Q3</c:v>
                </c:pt>
                <c:pt idx="31">
                  <c:v>2006Q4</c:v>
                </c:pt>
                <c:pt idx="32">
                  <c:v>2007Q1</c:v>
                </c:pt>
                <c:pt idx="33">
                  <c:v>2007Q2</c:v>
                </c:pt>
                <c:pt idx="34">
                  <c:v>2007Q3</c:v>
                </c:pt>
                <c:pt idx="35">
                  <c:v>2007Q4</c:v>
                </c:pt>
                <c:pt idx="36">
                  <c:v>2008Q1</c:v>
                </c:pt>
                <c:pt idx="37">
                  <c:v>2008Q2</c:v>
                </c:pt>
                <c:pt idx="38">
                  <c:v>2008Q3</c:v>
                </c:pt>
                <c:pt idx="39">
                  <c:v>2008Q4</c:v>
                </c:pt>
                <c:pt idx="40">
                  <c:v>2009Q1</c:v>
                </c:pt>
                <c:pt idx="41">
                  <c:v>2009Q2</c:v>
                </c:pt>
                <c:pt idx="42">
                  <c:v>2009Q3</c:v>
                </c:pt>
                <c:pt idx="43">
                  <c:v>2009Q4</c:v>
                </c:pt>
                <c:pt idx="44">
                  <c:v>2010Q1</c:v>
                </c:pt>
                <c:pt idx="45">
                  <c:v>2010Q2</c:v>
                </c:pt>
                <c:pt idx="46">
                  <c:v>2010Q3</c:v>
                </c:pt>
                <c:pt idx="47">
                  <c:v>2010Q4</c:v>
                </c:pt>
                <c:pt idx="48">
                  <c:v>2011Q1</c:v>
                </c:pt>
                <c:pt idx="49">
                  <c:v>2011Q2</c:v>
                </c:pt>
                <c:pt idx="50">
                  <c:v>2011Q3</c:v>
                </c:pt>
                <c:pt idx="51">
                  <c:v>2011Q4</c:v>
                </c:pt>
                <c:pt idx="52">
                  <c:v>2012Q1</c:v>
                </c:pt>
                <c:pt idx="53">
                  <c:v>2012Q2</c:v>
                </c:pt>
                <c:pt idx="54">
                  <c:v>2012Q3</c:v>
                </c:pt>
                <c:pt idx="55">
                  <c:v>2012Q4</c:v>
                </c:pt>
                <c:pt idx="56">
                  <c:v>2013Q1</c:v>
                </c:pt>
                <c:pt idx="57">
                  <c:v>2013Q2</c:v>
                </c:pt>
                <c:pt idx="58">
                  <c:v>2013Q3</c:v>
                </c:pt>
                <c:pt idx="59">
                  <c:v>2013Q4</c:v>
                </c:pt>
                <c:pt idx="60">
                  <c:v>2014Q1</c:v>
                </c:pt>
                <c:pt idx="61">
                  <c:v>2014Q2</c:v>
                </c:pt>
                <c:pt idx="62">
                  <c:v>2014Q3</c:v>
                </c:pt>
                <c:pt idx="63">
                  <c:v>2014Q4</c:v>
                </c:pt>
                <c:pt idx="64">
                  <c:v>2015Q1</c:v>
                </c:pt>
                <c:pt idx="65">
                  <c:v>2015Q2</c:v>
                </c:pt>
                <c:pt idx="66">
                  <c:v>2015Q3</c:v>
                </c:pt>
                <c:pt idx="67">
                  <c:v>2015Q4</c:v>
                </c:pt>
                <c:pt idx="68">
                  <c:v>2016Q1</c:v>
                </c:pt>
                <c:pt idx="69">
                  <c:v>2016Q2</c:v>
                </c:pt>
                <c:pt idx="70">
                  <c:v>2016Q3</c:v>
                </c:pt>
                <c:pt idx="71">
                  <c:v>2016Q4</c:v>
                </c:pt>
                <c:pt idx="72">
                  <c:v>2017Q1</c:v>
                </c:pt>
                <c:pt idx="73">
                  <c:v>2017Q2</c:v>
                </c:pt>
                <c:pt idx="74">
                  <c:v>2017Q3</c:v>
                </c:pt>
                <c:pt idx="75">
                  <c:v>2017Q4</c:v>
                </c:pt>
                <c:pt idx="76">
                  <c:v>2018Q1</c:v>
                </c:pt>
                <c:pt idx="77">
                  <c:v>2018Q2</c:v>
                </c:pt>
                <c:pt idx="78">
                  <c:v>2018Q3</c:v>
                </c:pt>
                <c:pt idx="79">
                  <c:v>2018Q4</c:v>
                </c:pt>
                <c:pt idx="80">
                  <c:v>2019Q1</c:v>
                </c:pt>
                <c:pt idx="81">
                  <c:v>2019Q2</c:v>
                </c:pt>
                <c:pt idx="82">
                  <c:v>2019Q3</c:v>
                </c:pt>
                <c:pt idx="83">
                  <c:v>2019Q4</c:v>
                </c:pt>
                <c:pt idx="84">
                  <c:v>2020Q1</c:v>
                </c:pt>
                <c:pt idx="85">
                  <c:v>2020Q2</c:v>
                </c:pt>
                <c:pt idx="86">
                  <c:v>2020Q3</c:v>
                </c:pt>
                <c:pt idx="87">
                  <c:v>2020Q4</c:v>
                </c:pt>
                <c:pt idx="88">
                  <c:v>2021Q1</c:v>
                </c:pt>
                <c:pt idx="89">
                  <c:v>2021Q2</c:v>
                </c:pt>
                <c:pt idx="90">
                  <c:v>2021Q3</c:v>
                </c:pt>
                <c:pt idx="91">
                  <c:v>2021Q4</c:v>
                </c:pt>
                <c:pt idx="92">
                  <c:v>2022Q1</c:v>
                </c:pt>
                <c:pt idx="93">
                  <c:v>2022Q2</c:v>
                </c:pt>
                <c:pt idx="94">
                  <c:v>2022Q3</c:v>
                </c:pt>
                <c:pt idx="95">
                  <c:v>2022Q4</c:v>
                </c:pt>
                <c:pt idx="96">
                  <c:v>2023Q1</c:v>
                </c:pt>
              </c:strCache>
            </c:strRef>
          </c:cat>
          <c:val>
            <c:numRef>
              <c:f>'001_11ii_2023q1'!$AB$8:$CV$8</c:f>
              <c:numCache>
                <c:formatCode>0</c:formatCode>
                <c:ptCount val="73"/>
                <c:pt idx="0">
                  <c:v>-98</c:v>
                </c:pt>
                <c:pt idx="1">
                  <c:v>390</c:v>
                </c:pt>
                <c:pt idx="2">
                  <c:v>298</c:v>
                </c:pt>
                <c:pt idx="3">
                  <c:v>-23</c:v>
                </c:pt>
                <c:pt idx="4">
                  <c:v>264</c:v>
                </c:pt>
                <c:pt idx="5">
                  <c:v>-813</c:v>
                </c:pt>
                <c:pt idx="6">
                  <c:v>23</c:v>
                </c:pt>
                <c:pt idx="7">
                  <c:v>-165</c:v>
                </c:pt>
                <c:pt idx="8">
                  <c:v>-240</c:v>
                </c:pt>
                <c:pt idx="9">
                  <c:v>-27</c:v>
                </c:pt>
                <c:pt idx="10">
                  <c:v>43</c:v>
                </c:pt>
                <c:pt idx="11">
                  <c:v>-60</c:v>
                </c:pt>
                <c:pt idx="12">
                  <c:v>-628</c:v>
                </c:pt>
                <c:pt idx="13">
                  <c:v>130</c:v>
                </c:pt>
                <c:pt idx="14">
                  <c:v>-115</c:v>
                </c:pt>
                <c:pt idx="15">
                  <c:v>480</c:v>
                </c:pt>
                <c:pt idx="16">
                  <c:v>360</c:v>
                </c:pt>
                <c:pt idx="17">
                  <c:v>1037</c:v>
                </c:pt>
                <c:pt idx="18">
                  <c:v>1382</c:v>
                </c:pt>
                <c:pt idx="19">
                  <c:v>981</c:v>
                </c:pt>
                <c:pt idx="20">
                  <c:v>1367</c:v>
                </c:pt>
                <c:pt idx="21">
                  <c:v>988</c:v>
                </c:pt>
                <c:pt idx="22">
                  <c:v>898</c:v>
                </c:pt>
                <c:pt idx="23">
                  <c:v>596</c:v>
                </c:pt>
                <c:pt idx="24">
                  <c:v>855</c:v>
                </c:pt>
                <c:pt idx="25">
                  <c:v>314</c:v>
                </c:pt>
                <c:pt idx="26">
                  <c:v>170</c:v>
                </c:pt>
                <c:pt idx="27">
                  <c:v>440</c:v>
                </c:pt>
                <c:pt idx="28">
                  <c:v>-640</c:v>
                </c:pt>
                <c:pt idx="29">
                  <c:v>1077</c:v>
                </c:pt>
                <c:pt idx="30">
                  <c:v>540</c:v>
                </c:pt>
                <c:pt idx="31">
                  <c:v>48</c:v>
                </c:pt>
                <c:pt idx="32">
                  <c:v>478</c:v>
                </c:pt>
                <c:pt idx="33">
                  <c:v>580</c:v>
                </c:pt>
                <c:pt idx="34">
                  <c:v>225</c:v>
                </c:pt>
                <c:pt idx="35">
                  <c:v>229</c:v>
                </c:pt>
                <c:pt idx="36">
                  <c:v>-39</c:v>
                </c:pt>
                <c:pt idx="37">
                  <c:v>179</c:v>
                </c:pt>
                <c:pt idx="38">
                  <c:v>114</c:v>
                </c:pt>
                <c:pt idx="39">
                  <c:v>305</c:v>
                </c:pt>
                <c:pt idx="40">
                  <c:v>-79</c:v>
                </c:pt>
                <c:pt idx="41">
                  <c:v>193</c:v>
                </c:pt>
                <c:pt idx="42">
                  <c:v>-4</c:v>
                </c:pt>
                <c:pt idx="43">
                  <c:v>-127</c:v>
                </c:pt>
                <c:pt idx="44">
                  <c:v>-157</c:v>
                </c:pt>
                <c:pt idx="45">
                  <c:v>-221</c:v>
                </c:pt>
                <c:pt idx="46">
                  <c:v>-484</c:v>
                </c:pt>
                <c:pt idx="47">
                  <c:v>-65</c:v>
                </c:pt>
                <c:pt idx="48">
                  <c:v>-172</c:v>
                </c:pt>
                <c:pt idx="49">
                  <c:v>-25</c:v>
                </c:pt>
                <c:pt idx="50">
                  <c:v>232</c:v>
                </c:pt>
                <c:pt idx="51">
                  <c:v>-688</c:v>
                </c:pt>
                <c:pt idx="52">
                  <c:v>-201</c:v>
                </c:pt>
                <c:pt idx="53">
                  <c:v>-320</c:v>
                </c:pt>
                <c:pt idx="54">
                  <c:v>9</c:v>
                </c:pt>
                <c:pt idx="55">
                  <c:v>-58</c:v>
                </c:pt>
                <c:pt idx="56">
                  <c:v>-164</c:v>
                </c:pt>
                <c:pt idx="57">
                  <c:v>485</c:v>
                </c:pt>
                <c:pt idx="58">
                  <c:v>261</c:v>
                </c:pt>
                <c:pt idx="59">
                  <c:v>155</c:v>
                </c:pt>
                <c:pt idx="60">
                  <c:v>475</c:v>
                </c:pt>
                <c:pt idx="61">
                  <c:v>2887</c:v>
                </c:pt>
                <c:pt idx="62">
                  <c:v>814</c:v>
                </c:pt>
                <c:pt idx="63">
                  <c:v>1764</c:v>
                </c:pt>
                <c:pt idx="64">
                  <c:v>1517</c:v>
                </c:pt>
                <c:pt idx="65">
                  <c:v>1350</c:v>
                </c:pt>
                <c:pt idx="66">
                  <c:v>689</c:v>
                </c:pt>
                <c:pt idx="67">
                  <c:v>318</c:v>
                </c:pt>
                <c:pt idx="68">
                  <c:v>687</c:v>
                </c:pt>
                <c:pt idx="69">
                  <c:v>-295</c:v>
                </c:pt>
                <c:pt idx="70">
                  <c:v>-596</c:v>
                </c:pt>
                <c:pt idx="71">
                  <c:v>-608</c:v>
                </c:pt>
                <c:pt idx="72">
                  <c:v>-630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24-4F04-B0D0-ADB28853E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523343"/>
        <c:axId val="1162028047"/>
      </c:barChart>
      <c:lineChart>
        <c:grouping val="standard"/>
        <c:varyColors val="0"/>
        <c:ser>
          <c:idx val="1"/>
          <c:order val="0"/>
          <c:tx>
            <c:v>Käytettävissä olevat tulot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'001_11ii_2023q1'!$AB$3:$CV$3</c:f>
              <c:strCache>
                <c:ptCount val="73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  <c:pt idx="41">
                  <c:v>2015Q2</c:v>
                </c:pt>
                <c:pt idx="42">
                  <c:v>2015Q3</c:v>
                </c:pt>
                <c:pt idx="43">
                  <c:v>2015Q4</c:v>
                </c:pt>
                <c:pt idx="44">
                  <c:v>2016Q1</c:v>
                </c:pt>
                <c:pt idx="45">
                  <c:v>2016Q2</c:v>
                </c:pt>
                <c:pt idx="46">
                  <c:v>2016Q3</c:v>
                </c:pt>
                <c:pt idx="47">
                  <c:v>2016Q4</c:v>
                </c:pt>
                <c:pt idx="48">
                  <c:v>2017Q1</c:v>
                </c:pt>
                <c:pt idx="49">
                  <c:v>2017Q2</c:v>
                </c:pt>
                <c:pt idx="50">
                  <c:v>2017Q3</c:v>
                </c:pt>
                <c:pt idx="51">
                  <c:v>2017Q4</c:v>
                </c:pt>
                <c:pt idx="52">
                  <c:v>2018Q1</c:v>
                </c:pt>
                <c:pt idx="53">
                  <c:v>2018Q2</c:v>
                </c:pt>
                <c:pt idx="54">
                  <c:v>2018Q3</c:v>
                </c:pt>
                <c:pt idx="55">
                  <c:v>2018Q4</c:v>
                </c:pt>
                <c:pt idx="56">
                  <c:v>2019Q1</c:v>
                </c:pt>
                <c:pt idx="57">
                  <c:v>2019Q2</c:v>
                </c:pt>
                <c:pt idx="58">
                  <c:v>2019Q3</c:v>
                </c:pt>
                <c:pt idx="59">
                  <c:v>2019Q4</c:v>
                </c:pt>
                <c:pt idx="60">
                  <c:v>2020Q1</c:v>
                </c:pt>
                <c:pt idx="61">
                  <c:v>2020Q2</c:v>
                </c:pt>
                <c:pt idx="62">
                  <c:v>2020Q3</c:v>
                </c:pt>
                <c:pt idx="63">
                  <c:v>2020Q4</c:v>
                </c:pt>
                <c:pt idx="64">
                  <c:v>2021Q1</c:v>
                </c:pt>
                <c:pt idx="65">
                  <c:v>2021Q2</c:v>
                </c:pt>
                <c:pt idx="66">
                  <c:v>2021Q3</c:v>
                </c:pt>
                <c:pt idx="67">
                  <c:v>2021Q4</c:v>
                </c:pt>
                <c:pt idx="68">
                  <c:v>2022Q1</c:v>
                </c:pt>
                <c:pt idx="69">
                  <c:v>2022Q2</c:v>
                </c:pt>
                <c:pt idx="70">
                  <c:v>2022Q3</c:v>
                </c:pt>
                <c:pt idx="71">
                  <c:v>2022Q4</c:v>
                </c:pt>
                <c:pt idx="72">
                  <c:v>2023Q1</c:v>
                </c:pt>
              </c:strCache>
            </c:strRef>
          </c:cat>
          <c:val>
            <c:numRef>
              <c:f>'001_11ii_2023q1'!$AB$5:$CV$5</c:f>
              <c:numCache>
                <c:formatCode>0</c:formatCode>
                <c:ptCount val="73"/>
                <c:pt idx="0">
                  <c:v>19001</c:v>
                </c:pt>
                <c:pt idx="1">
                  <c:v>19827</c:v>
                </c:pt>
                <c:pt idx="2">
                  <c:v>19856</c:v>
                </c:pt>
                <c:pt idx="3">
                  <c:v>19746</c:v>
                </c:pt>
                <c:pt idx="4">
                  <c:v>20377</c:v>
                </c:pt>
                <c:pt idx="5">
                  <c:v>19739</c:v>
                </c:pt>
                <c:pt idx="6">
                  <c:v>20634</c:v>
                </c:pt>
                <c:pt idx="7">
                  <c:v>20648</c:v>
                </c:pt>
                <c:pt idx="8">
                  <c:v>21158</c:v>
                </c:pt>
                <c:pt idx="9">
                  <c:v>21443</c:v>
                </c:pt>
                <c:pt idx="10">
                  <c:v>21774</c:v>
                </c:pt>
                <c:pt idx="11">
                  <c:v>21850</c:v>
                </c:pt>
                <c:pt idx="12">
                  <c:v>22220</c:v>
                </c:pt>
                <c:pt idx="13">
                  <c:v>22923</c:v>
                </c:pt>
                <c:pt idx="14">
                  <c:v>22721</c:v>
                </c:pt>
                <c:pt idx="15">
                  <c:v>23210</c:v>
                </c:pt>
                <c:pt idx="16">
                  <c:v>22612</c:v>
                </c:pt>
                <c:pt idx="17">
                  <c:v>23416</c:v>
                </c:pt>
                <c:pt idx="18">
                  <c:v>23898</c:v>
                </c:pt>
                <c:pt idx="19">
                  <c:v>23884</c:v>
                </c:pt>
                <c:pt idx="20">
                  <c:v>24253</c:v>
                </c:pt>
                <c:pt idx="21">
                  <c:v>24245</c:v>
                </c:pt>
                <c:pt idx="22">
                  <c:v>24516</c:v>
                </c:pt>
                <c:pt idx="23">
                  <c:v>24944</c:v>
                </c:pt>
                <c:pt idx="24">
                  <c:v>25175</c:v>
                </c:pt>
                <c:pt idx="25">
                  <c:v>25481</c:v>
                </c:pt>
                <c:pt idx="26">
                  <c:v>25379</c:v>
                </c:pt>
                <c:pt idx="27">
                  <c:v>25908</c:v>
                </c:pt>
                <c:pt idx="28">
                  <c:v>25590</c:v>
                </c:pt>
                <c:pt idx="29">
                  <c:v>26391</c:v>
                </c:pt>
                <c:pt idx="30">
                  <c:v>26359</c:v>
                </c:pt>
                <c:pt idx="31">
                  <c:v>26235</c:v>
                </c:pt>
                <c:pt idx="32">
                  <c:v>26732</c:v>
                </c:pt>
                <c:pt idx="33">
                  <c:v>26796</c:v>
                </c:pt>
                <c:pt idx="34">
                  <c:v>26771</c:v>
                </c:pt>
                <c:pt idx="35">
                  <c:v>26834</c:v>
                </c:pt>
                <c:pt idx="36">
                  <c:v>26728</c:v>
                </c:pt>
                <c:pt idx="37">
                  <c:v>26966</c:v>
                </c:pt>
                <c:pt idx="38">
                  <c:v>27203</c:v>
                </c:pt>
                <c:pt idx="39">
                  <c:v>27374</c:v>
                </c:pt>
                <c:pt idx="40">
                  <c:v>27276</c:v>
                </c:pt>
                <c:pt idx="41">
                  <c:v>27554</c:v>
                </c:pt>
                <c:pt idx="42">
                  <c:v>27661</c:v>
                </c:pt>
                <c:pt idx="43">
                  <c:v>27630</c:v>
                </c:pt>
                <c:pt idx="44">
                  <c:v>27908</c:v>
                </c:pt>
                <c:pt idx="45">
                  <c:v>27930</c:v>
                </c:pt>
                <c:pt idx="46">
                  <c:v>27919</c:v>
                </c:pt>
                <c:pt idx="47">
                  <c:v>28452</c:v>
                </c:pt>
                <c:pt idx="48">
                  <c:v>28511</c:v>
                </c:pt>
                <c:pt idx="49">
                  <c:v>28627</c:v>
                </c:pt>
                <c:pt idx="50">
                  <c:v>28981</c:v>
                </c:pt>
                <c:pt idx="51">
                  <c:v>28525</c:v>
                </c:pt>
                <c:pt idx="52">
                  <c:v>29459</c:v>
                </c:pt>
                <c:pt idx="53">
                  <c:v>29368</c:v>
                </c:pt>
                <c:pt idx="54">
                  <c:v>29608</c:v>
                </c:pt>
                <c:pt idx="55">
                  <c:v>29884</c:v>
                </c:pt>
                <c:pt idx="56">
                  <c:v>29762</c:v>
                </c:pt>
                <c:pt idx="57">
                  <c:v>30580</c:v>
                </c:pt>
                <c:pt idx="58">
                  <c:v>30736</c:v>
                </c:pt>
                <c:pt idx="59">
                  <c:v>30667</c:v>
                </c:pt>
                <c:pt idx="60">
                  <c:v>30805</c:v>
                </c:pt>
                <c:pt idx="61">
                  <c:v>29989</c:v>
                </c:pt>
                <c:pt idx="62">
                  <c:v>30602</c:v>
                </c:pt>
                <c:pt idx="63">
                  <c:v>31306</c:v>
                </c:pt>
                <c:pt idx="64">
                  <c:v>31248</c:v>
                </c:pt>
                <c:pt idx="65">
                  <c:v>31679</c:v>
                </c:pt>
                <c:pt idx="66">
                  <c:v>32068</c:v>
                </c:pt>
                <c:pt idx="67">
                  <c:v>32004</c:v>
                </c:pt>
                <c:pt idx="68">
                  <c:v>32437</c:v>
                </c:pt>
                <c:pt idx="69">
                  <c:v>32988</c:v>
                </c:pt>
                <c:pt idx="70">
                  <c:v>33184</c:v>
                </c:pt>
                <c:pt idx="71">
                  <c:v>33444</c:v>
                </c:pt>
                <c:pt idx="72">
                  <c:v>34122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24-4F04-B0D0-ADB28853ECF7}"/>
            </c:ext>
          </c:extLst>
        </c:ser>
        <c:ser>
          <c:idx val="2"/>
          <c:order val="1"/>
          <c:tx>
            <c:v>Kulutusmenot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'001_11ii_2023q1'!$AB$3:$CV$3</c:f>
              <c:strCache>
                <c:ptCount val="73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  <c:pt idx="41">
                  <c:v>2015Q2</c:v>
                </c:pt>
                <c:pt idx="42">
                  <c:v>2015Q3</c:v>
                </c:pt>
                <c:pt idx="43">
                  <c:v>2015Q4</c:v>
                </c:pt>
                <c:pt idx="44">
                  <c:v>2016Q1</c:v>
                </c:pt>
                <c:pt idx="45">
                  <c:v>2016Q2</c:v>
                </c:pt>
                <c:pt idx="46">
                  <c:v>2016Q3</c:v>
                </c:pt>
                <c:pt idx="47">
                  <c:v>2016Q4</c:v>
                </c:pt>
                <c:pt idx="48">
                  <c:v>2017Q1</c:v>
                </c:pt>
                <c:pt idx="49">
                  <c:v>2017Q2</c:v>
                </c:pt>
                <c:pt idx="50">
                  <c:v>2017Q3</c:v>
                </c:pt>
                <c:pt idx="51">
                  <c:v>2017Q4</c:v>
                </c:pt>
                <c:pt idx="52">
                  <c:v>2018Q1</c:v>
                </c:pt>
                <c:pt idx="53">
                  <c:v>2018Q2</c:v>
                </c:pt>
                <c:pt idx="54">
                  <c:v>2018Q3</c:v>
                </c:pt>
                <c:pt idx="55">
                  <c:v>2018Q4</c:v>
                </c:pt>
                <c:pt idx="56">
                  <c:v>2019Q1</c:v>
                </c:pt>
                <c:pt idx="57">
                  <c:v>2019Q2</c:v>
                </c:pt>
                <c:pt idx="58">
                  <c:v>2019Q3</c:v>
                </c:pt>
                <c:pt idx="59">
                  <c:v>2019Q4</c:v>
                </c:pt>
                <c:pt idx="60">
                  <c:v>2020Q1</c:v>
                </c:pt>
                <c:pt idx="61">
                  <c:v>2020Q2</c:v>
                </c:pt>
                <c:pt idx="62">
                  <c:v>2020Q3</c:v>
                </c:pt>
                <c:pt idx="63">
                  <c:v>2020Q4</c:v>
                </c:pt>
                <c:pt idx="64">
                  <c:v>2021Q1</c:v>
                </c:pt>
                <c:pt idx="65">
                  <c:v>2021Q2</c:v>
                </c:pt>
                <c:pt idx="66">
                  <c:v>2021Q3</c:v>
                </c:pt>
                <c:pt idx="67">
                  <c:v>2021Q4</c:v>
                </c:pt>
                <c:pt idx="68">
                  <c:v>2022Q1</c:v>
                </c:pt>
                <c:pt idx="69">
                  <c:v>2022Q2</c:v>
                </c:pt>
                <c:pt idx="70">
                  <c:v>2022Q3</c:v>
                </c:pt>
                <c:pt idx="71">
                  <c:v>2022Q4</c:v>
                </c:pt>
                <c:pt idx="72">
                  <c:v>2023Q1</c:v>
                </c:pt>
              </c:strCache>
            </c:strRef>
          </c:cat>
          <c:val>
            <c:numRef>
              <c:f>'001_11ii_2023q1'!$AB$6:$CV$6</c:f>
              <c:numCache>
                <c:formatCode>0</c:formatCode>
                <c:ptCount val="73"/>
                <c:pt idx="0">
                  <c:v>19122</c:v>
                </c:pt>
                <c:pt idx="1">
                  <c:v>19465</c:v>
                </c:pt>
                <c:pt idx="2">
                  <c:v>19589</c:v>
                </c:pt>
                <c:pt idx="3">
                  <c:v>19803</c:v>
                </c:pt>
                <c:pt idx="4">
                  <c:v>20157</c:v>
                </c:pt>
                <c:pt idx="5">
                  <c:v>20552</c:v>
                </c:pt>
                <c:pt idx="6">
                  <c:v>20620</c:v>
                </c:pt>
                <c:pt idx="7">
                  <c:v>20825</c:v>
                </c:pt>
                <c:pt idx="8">
                  <c:v>21398</c:v>
                </c:pt>
                <c:pt idx="9">
                  <c:v>21511</c:v>
                </c:pt>
                <c:pt idx="10">
                  <c:v>21762</c:v>
                </c:pt>
                <c:pt idx="11">
                  <c:v>21937</c:v>
                </c:pt>
                <c:pt idx="12">
                  <c:v>22887</c:v>
                </c:pt>
                <c:pt idx="13">
                  <c:v>22826</c:v>
                </c:pt>
                <c:pt idx="14">
                  <c:v>22862</c:v>
                </c:pt>
                <c:pt idx="15">
                  <c:v>22748</c:v>
                </c:pt>
                <c:pt idx="16">
                  <c:v>22256</c:v>
                </c:pt>
                <c:pt idx="17">
                  <c:v>22382</c:v>
                </c:pt>
                <c:pt idx="18">
                  <c:v>22520</c:v>
                </c:pt>
                <c:pt idx="19">
                  <c:v>22905</c:v>
                </c:pt>
                <c:pt idx="20">
                  <c:v>22911</c:v>
                </c:pt>
                <c:pt idx="21">
                  <c:v>23256</c:v>
                </c:pt>
                <c:pt idx="22">
                  <c:v>23603</c:v>
                </c:pt>
                <c:pt idx="23">
                  <c:v>24340</c:v>
                </c:pt>
                <c:pt idx="24">
                  <c:v>24321</c:v>
                </c:pt>
                <c:pt idx="25">
                  <c:v>25175</c:v>
                </c:pt>
                <c:pt idx="26">
                  <c:v>25225</c:v>
                </c:pt>
                <c:pt idx="27">
                  <c:v>25478</c:v>
                </c:pt>
                <c:pt idx="28">
                  <c:v>26231</c:v>
                </c:pt>
                <c:pt idx="29">
                  <c:v>25296</c:v>
                </c:pt>
                <c:pt idx="30">
                  <c:v>25798</c:v>
                </c:pt>
                <c:pt idx="31">
                  <c:v>26163</c:v>
                </c:pt>
                <c:pt idx="32">
                  <c:v>26227</c:v>
                </c:pt>
                <c:pt idx="33">
                  <c:v>26196</c:v>
                </c:pt>
                <c:pt idx="34">
                  <c:v>26528</c:v>
                </c:pt>
                <c:pt idx="35">
                  <c:v>26585</c:v>
                </c:pt>
                <c:pt idx="36">
                  <c:v>26742</c:v>
                </c:pt>
                <c:pt idx="37">
                  <c:v>26758</c:v>
                </c:pt>
                <c:pt idx="38">
                  <c:v>27044</c:v>
                </c:pt>
                <c:pt idx="39">
                  <c:v>27023</c:v>
                </c:pt>
                <c:pt idx="40">
                  <c:v>27309</c:v>
                </c:pt>
                <c:pt idx="41">
                  <c:v>27312</c:v>
                </c:pt>
                <c:pt idx="42">
                  <c:v>27637</c:v>
                </c:pt>
                <c:pt idx="43">
                  <c:v>27718</c:v>
                </c:pt>
                <c:pt idx="44">
                  <c:v>28019</c:v>
                </c:pt>
                <c:pt idx="45">
                  <c:v>28098</c:v>
                </c:pt>
                <c:pt idx="46">
                  <c:v>28333</c:v>
                </c:pt>
                <c:pt idx="47">
                  <c:v>28452</c:v>
                </c:pt>
                <c:pt idx="48">
                  <c:v>28623</c:v>
                </c:pt>
                <c:pt idx="49">
                  <c:v>28596</c:v>
                </c:pt>
                <c:pt idx="50">
                  <c:v>28697</c:v>
                </c:pt>
                <c:pt idx="51">
                  <c:v>29163</c:v>
                </c:pt>
                <c:pt idx="52">
                  <c:v>29607</c:v>
                </c:pt>
                <c:pt idx="53">
                  <c:v>29634</c:v>
                </c:pt>
                <c:pt idx="54">
                  <c:v>29547</c:v>
                </c:pt>
                <c:pt idx="55">
                  <c:v>29893</c:v>
                </c:pt>
                <c:pt idx="56">
                  <c:v>29884</c:v>
                </c:pt>
                <c:pt idx="57">
                  <c:v>30060</c:v>
                </c:pt>
                <c:pt idx="58">
                  <c:v>30437</c:v>
                </c:pt>
                <c:pt idx="59">
                  <c:v>30471</c:v>
                </c:pt>
                <c:pt idx="60">
                  <c:v>30281</c:v>
                </c:pt>
                <c:pt idx="61">
                  <c:v>27044</c:v>
                </c:pt>
                <c:pt idx="62">
                  <c:v>29725</c:v>
                </c:pt>
                <c:pt idx="63">
                  <c:v>29477</c:v>
                </c:pt>
                <c:pt idx="64">
                  <c:v>29671</c:v>
                </c:pt>
                <c:pt idx="65">
                  <c:v>30268</c:v>
                </c:pt>
                <c:pt idx="66">
                  <c:v>31322</c:v>
                </c:pt>
                <c:pt idx="67">
                  <c:v>31631</c:v>
                </c:pt>
                <c:pt idx="68">
                  <c:v>31690</c:v>
                </c:pt>
                <c:pt idx="69">
                  <c:v>33236</c:v>
                </c:pt>
                <c:pt idx="70">
                  <c:v>33737</c:v>
                </c:pt>
                <c:pt idx="71">
                  <c:v>34015</c:v>
                </c:pt>
                <c:pt idx="72">
                  <c:v>34724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24-4F04-B0D0-ADB28853E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7843391"/>
        <c:axId val="1318817951"/>
      </c:lineChart>
      <c:catAx>
        <c:axId val="132784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18817951"/>
        <c:crosses val="autoZero"/>
        <c:auto val="1"/>
        <c:lblAlgn val="ctr"/>
        <c:lblOffset val="100"/>
        <c:noMultiLvlLbl val="0"/>
      </c:catAx>
      <c:valAx>
        <c:axId val="1318817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milj. euroa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27843391"/>
        <c:crosses val="autoZero"/>
        <c:crossBetween val="between"/>
      </c:valAx>
      <c:valAx>
        <c:axId val="116202804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milj. euroa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22523343"/>
        <c:crosses val="max"/>
        <c:crossBetween val="between"/>
      </c:valAx>
      <c:catAx>
        <c:axId val="10225233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20280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Työllisyys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'001_135z_2023m06'!$A$4</c:f>
              <c:strCache>
                <c:ptCount val="1"/>
                <c:pt idx="0">
                  <c:v>Työllisyysaste, 15-64-vuotiaat, %, trendi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'001_135z_2023m06'!$CT$3:$FG$3</c:f>
              <c:strCache>
                <c:ptCount val="66"/>
                <c:pt idx="0">
                  <c:v>2018M01</c:v>
                </c:pt>
                <c:pt idx="1">
                  <c:v>2018M02</c:v>
                </c:pt>
                <c:pt idx="2">
                  <c:v>2018M03</c:v>
                </c:pt>
                <c:pt idx="3">
                  <c:v>2018M04</c:v>
                </c:pt>
                <c:pt idx="4">
                  <c:v>2018M05</c:v>
                </c:pt>
                <c:pt idx="5">
                  <c:v>2018M06</c:v>
                </c:pt>
                <c:pt idx="6">
                  <c:v>2018M07</c:v>
                </c:pt>
                <c:pt idx="7">
                  <c:v>2018M08</c:v>
                </c:pt>
                <c:pt idx="8">
                  <c:v>2018M09</c:v>
                </c:pt>
                <c:pt idx="9">
                  <c:v>2018M10</c:v>
                </c:pt>
                <c:pt idx="10">
                  <c:v>2018M11</c:v>
                </c:pt>
                <c:pt idx="11">
                  <c:v>2018M12</c:v>
                </c:pt>
                <c:pt idx="12">
                  <c:v>2019M01</c:v>
                </c:pt>
                <c:pt idx="13">
                  <c:v>2019M02</c:v>
                </c:pt>
                <c:pt idx="14">
                  <c:v>2019M03</c:v>
                </c:pt>
                <c:pt idx="15">
                  <c:v>2019M04</c:v>
                </c:pt>
                <c:pt idx="16">
                  <c:v>2019M05</c:v>
                </c:pt>
                <c:pt idx="17">
                  <c:v>2019M06</c:v>
                </c:pt>
                <c:pt idx="18">
                  <c:v>2019M07</c:v>
                </c:pt>
                <c:pt idx="19">
                  <c:v>2019M08</c:v>
                </c:pt>
                <c:pt idx="20">
                  <c:v>2019M09</c:v>
                </c:pt>
                <c:pt idx="21">
                  <c:v>2019M10</c:v>
                </c:pt>
                <c:pt idx="22">
                  <c:v>2019M11</c:v>
                </c:pt>
                <c:pt idx="23">
                  <c:v>2019M12</c:v>
                </c:pt>
                <c:pt idx="24">
                  <c:v>2020M01</c:v>
                </c:pt>
                <c:pt idx="25">
                  <c:v>2020M02</c:v>
                </c:pt>
                <c:pt idx="26">
                  <c:v>2020M03</c:v>
                </c:pt>
                <c:pt idx="27">
                  <c:v>2020M04</c:v>
                </c:pt>
                <c:pt idx="28">
                  <c:v>2020M05</c:v>
                </c:pt>
                <c:pt idx="29">
                  <c:v>2020M06</c:v>
                </c:pt>
                <c:pt idx="30">
                  <c:v>2020M07</c:v>
                </c:pt>
                <c:pt idx="31">
                  <c:v>2020M08</c:v>
                </c:pt>
                <c:pt idx="32">
                  <c:v>2020M09</c:v>
                </c:pt>
                <c:pt idx="33">
                  <c:v>2020M10</c:v>
                </c:pt>
                <c:pt idx="34">
                  <c:v>2020M11</c:v>
                </c:pt>
                <c:pt idx="35">
                  <c:v>2020M12</c:v>
                </c:pt>
                <c:pt idx="36">
                  <c:v>2021M01</c:v>
                </c:pt>
                <c:pt idx="37">
                  <c:v>2021M02</c:v>
                </c:pt>
                <c:pt idx="38">
                  <c:v>2021M03</c:v>
                </c:pt>
                <c:pt idx="39">
                  <c:v>2021M04</c:v>
                </c:pt>
                <c:pt idx="40">
                  <c:v>2021M05</c:v>
                </c:pt>
                <c:pt idx="41">
                  <c:v>2021M06</c:v>
                </c:pt>
                <c:pt idx="42">
                  <c:v>2021M07</c:v>
                </c:pt>
                <c:pt idx="43">
                  <c:v>2021M08</c:v>
                </c:pt>
                <c:pt idx="44">
                  <c:v>2021M09</c:v>
                </c:pt>
                <c:pt idx="45">
                  <c:v>2021M10</c:v>
                </c:pt>
                <c:pt idx="46">
                  <c:v>2021M11</c:v>
                </c:pt>
                <c:pt idx="47">
                  <c:v>2021M12</c:v>
                </c:pt>
                <c:pt idx="48">
                  <c:v>2022M01</c:v>
                </c:pt>
                <c:pt idx="49">
                  <c:v>2022M02</c:v>
                </c:pt>
                <c:pt idx="50">
                  <c:v>2022M03</c:v>
                </c:pt>
                <c:pt idx="51">
                  <c:v>2022M04</c:v>
                </c:pt>
                <c:pt idx="52">
                  <c:v>2022M05</c:v>
                </c:pt>
                <c:pt idx="53">
                  <c:v>2022M06</c:v>
                </c:pt>
                <c:pt idx="54">
                  <c:v>2022M07</c:v>
                </c:pt>
                <c:pt idx="55">
                  <c:v>2022M08</c:v>
                </c:pt>
                <c:pt idx="56">
                  <c:v>2022M09</c:v>
                </c:pt>
                <c:pt idx="57">
                  <c:v>2022M10</c:v>
                </c:pt>
                <c:pt idx="58">
                  <c:v>2022M11</c:v>
                </c:pt>
                <c:pt idx="59">
                  <c:v>2022M12</c:v>
                </c:pt>
                <c:pt idx="60">
                  <c:v>2023M01</c:v>
                </c:pt>
                <c:pt idx="61">
                  <c:v>2023M02</c:v>
                </c:pt>
                <c:pt idx="62">
                  <c:v>2023M03</c:v>
                </c:pt>
                <c:pt idx="63">
                  <c:v>2023M04</c:v>
                </c:pt>
                <c:pt idx="64">
                  <c:v>2023M05</c:v>
                </c:pt>
                <c:pt idx="65">
                  <c:v>2023M06</c:v>
                </c:pt>
              </c:strCache>
            </c:strRef>
          </c:cat>
          <c:val>
            <c:numRef>
              <c:f>'001_135z_2023m06'!$CT$4:$FG$4</c:f>
              <c:numCache>
                <c:formatCode>0.0</c:formatCode>
                <c:ptCount val="66"/>
                <c:pt idx="0">
                  <c:v>69.900000000000006</c:v>
                </c:pt>
                <c:pt idx="1">
                  <c:v>70</c:v>
                </c:pt>
                <c:pt idx="2">
                  <c:v>70.099999999999994</c:v>
                </c:pt>
                <c:pt idx="3">
                  <c:v>70.400000000000006</c:v>
                </c:pt>
                <c:pt idx="4">
                  <c:v>70.7</c:v>
                </c:pt>
                <c:pt idx="5">
                  <c:v>71</c:v>
                </c:pt>
                <c:pt idx="6">
                  <c:v>71</c:v>
                </c:pt>
                <c:pt idx="7">
                  <c:v>71</c:v>
                </c:pt>
                <c:pt idx="8">
                  <c:v>71</c:v>
                </c:pt>
                <c:pt idx="9">
                  <c:v>71.099999999999994</c:v>
                </c:pt>
                <c:pt idx="10">
                  <c:v>71.3</c:v>
                </c:pt>
                <c:pt idx="11">
                  <c:v>71.5</c:v>
                </c:pt>
                <c:pt idx="12">
                  <c:v>71.5</c:v>
                </c:pt>
                <c:pt idx="13">
                  <c:v>71.5</c:v>
                </c:pt>
                <c:pt idx="14">
                  <c:v>71.5</c:v>
                </c:pt>
                <c:pt idx="15">
                  <c:v>71.400000000000006</c:v>
                </c:pt>
                <c:pt idx="16">
                  <c:v>71.400000000000006</c:v>
                </c:pt>
                <c:pt idx="17">
                  <c:v>71.400000000000006</c:v>
                </c:pt>
                <c:pt idx="18">
                  <c:v>71.5</c:v>
                </c:pt>
                <c:pt idx="19">
                  <c:v>71.599999999999994</c:v>
                </c:pt>
                <c:pt idx="20">
                  <c:v>71.7</c:v>
                </c:pt>
                <c:pt idx="21">
                  <c:v>71.8</c:v>
                </c:pt>
                <c:pt idx="22">
                  <c:v>72</c:v>
                </c:pt>
                <c:pt idx="23">
                  <c:v>72.3</c:v>
                </c:pt>
                <c:pt idx="24">
                  <c:v>72.5</c:v>
                </c:pt>
                <c:pt idx="25">
                  <c:v>72.599999999999994</c:v>
                </c:pt>
                <c:pt idx="26">
                  <c:v>70</c:v>
                </c:pt>
                <c:pt idx="27">
                  <c:v>69.900000000000006</c:v>
                </c:pt>
                <c:pt idx="28">
                  <c:v>69.7</c:v>
                </c:pt>
                <c:pt idx="29">
                  <c:v>69.7</c:v>
                </c:pt>
                <c:pt idx="30">
                  <c:v>69.8</c:v>
                </c:pt>
                <c:pt idx="31">
                  <c:v>69.900000000000006</c:v>
                </c:pt>
                <c:pt idx="32">
                  <c:v>70</c:v>
                </c:pt>
                <c:pt idx="33">
                  <c:v>70.099999999999994</c:v>
                </c:pt>
                <c:pt idx="34">
                  <c:v>70.2</c:v>
                </c:pt>
                <c:pt idx="35">
                  <c:v>70.3</c:v>
                </c:pt>
                <c:pt idx="36">
                  <c:v>70.5</c:v>
                </c:pt>
                <c:pt idx="37">
                  <c:v>70.8</c:v>
                </c:pt>
                <c:pt idx="38">
                  <c:v>71.099999999999994</c:v>
                </c:pt>
                <c:pt idx="39">
                  <c:v>71.5</c:v>
                </c:pt>
                <c:pt idx="40">
                  <c:v>71.900000000000006</c:v>
                </c:pt>
                <c:pt idx="41">
                  <c:v>72.3</c:v>
                </c:pt>
                <c:pt idx="42">
                  <c:v>72.5</c:v>
                </c:pt>
                <c:pt idx="43">
                  <c:v>72.5</c:v>
                </c:pt>
                <c:pt idx="44">
                  <c:v>72.5</c:v>
                </c:pt>
                <c:pt idx="45">
                  <c:v>72.7</c:v>
                </c:pt>
                <c:pt idx="46">
                  <c:v>73</c:v>
                </c:pt>
                <c:pt idx="47">
                  <c:v>73.3</c:v>
                </c:pt>
                <c:pt idx="48">
                  <c:v>73.5</c:v>
                </c:pt>
                <c:pt idx="49">
                  <c:v>73.599999999999994</c:v>
                </c:pt>
                <c:pt idx="50">
                  <c:v>73.599999999999994</c:v>
                </c:pt>
                <c:pt idx="51">
                  <c:v>73.7</c:v>
                </c:pt>
                <c:pt idx="52">
                  <c:v>73.7</c:v>
                </c:pt>
                <c:pt idx="53">
                  <c:v>73.7</c:v>
                </c:pt>
                <c:pt idx="54">
                  <c:v>73.599999999999994</c:v>
                </c:pt>
                <c:pt idx="55">
                  <c:v>73.8</c:v>
                </c:pt>
                <c:pt idx="56">
                  <c:v>74</c:v>
                </c:pt>
                <c:pt idx="57">
                  <c:v>74.2</c:v>
                </c:pt>
                <c:pt idx="58">
                  <c:v>74.2</c:v>
                </c:pt>
                <c:pt idx="59">
                  <c:v>74.099999999999994</c:v>
                </c:pt>
                <c:pt idx="60">
                  <c:v>74</c:v>
                </c:pt>
                <c:pt idx="61">
                  <c:v>74</c:v>
                </c:pt>
                <c:pt idx="62">
                  <c:v>74</c:v>
                </c:pt>
                <c:pt idx="63">
                  <c:v>74</c:v>
                </c:pt>
                <c:pt idx="64">
                  <c:v>74.099999999999994</c:v>
                </c:pt>
                <c:pt idx="65">
                  <c:v>74.099999999999994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CA-415D-80D8-0D97C8856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1416159"/>
        <c:axId val="1617985471"/>
      </c:lineChart>
      <c:lineChart>
        <c:grouping val="standard"/>
        <c:varyColors val="0"/>
        <c:ser>
          <c:idx val="1"/>
          <c:order val="1"/>
          <c:tx>
            <c:strRef>
              <c:f>'001_135z_2023m06'!$A$5</c:f>
              <c:strCache>
                <c:ptCount val="1"/>
                <c:pt idx="0">
                  <c:v>Työttömyysaste, %, trendi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'001_135z_2023m06'!$CT$3:$FG$3</c:f>
              <c:strCache>
                <c:ptCount val="66"/>
                <c:pt idx="0">
                  <c:v>2018M01</c:v>
                </c:pt>
                <c:pt idx="1">
                  <c:v>2018M02</c:v>
                </c:pt>
                <c:pt idx="2">
                  <c:v>2018M03</c:v>
                </c:pt>
                <c:pt idx="3">
                  <c:v>2018M04</c:v>
                </c:pt>
                <c:pt idx="4">
                  <c:v>2018M05</c:v>
                </c:pt>
                <c:pt idx="5">
                  <c:v>2018M06</c:v>
                </c:pt>
                <c:pt idx="6">
                  <c:v>2018M07</c:v>
                </c:pt>
                <c:pt idx="7">
                  <c:v>2018M08</c:v>
                </c:pt>
                <c:pt idx="8">
                  <c:v>2018M09</c:v>
                </c:pt>
                <c:pt idx="9">
                  <c:v>2018M10</c:v>
                </c:pt>
                <c:pt idx="10">
                  <c:v>2018M11</c:v>
                </c:pt>
                <c:pt idx="11">
                  <c:v>2018M12</c:v>
                </c:pt>
                <c:pt idx="12">
                  <c:v>2019M01</c:v>
                </c:pt>
                <c:pt idx="13">
                  <c:v>2019M02</c:v>
                </c:pt>
                <c:pt idx="14">
                  <c:v>2019M03</c:v>
                </c:pt>
                <c:pt idx="15">
                  <c:v>2019M04</c:v>
                </c:pt>
                <c:pt idx="16">
                  <c:v>2019M05</c:v>
                </c:pt>
                <c:pt idx="17">
                  <c:v>2019M06</c:v>
                </c:pt>
                <c:pt idx="18">
                  <c:v>2019M07</c:v>
                </c:pt>
                <c:pt idx="19">
                  <c:v>2019M08</c:v>
                </c:pt>
                <c:pt idx="20">
                  <c:v>2019M09</c:v>
                </c:pt>
                <c:pt idx="21">
                  <c:v>2019M10</c:v>
                </c:pt>
                <c:pt idx="22">
                  <c:v>2019M11</c:v>
                </c:pt>
                <c:pt idx="23">
                  <c:v>2019M12</c:v>
                </c:pt>
                <c:pt idx="24">
                  <c:v>2020M01</c:v>
                </c:pt>
                <c:pt idx="25">
                  <c:v>2020M02</c:v>
                </c:pt>
                <c:pt idx="26">
                  <c:v>2020M03</c:v>
                </c:pt>
                <c:pt idx="27">
                  <c:v>2020M04</c:v>
                </c:pt>
                <c:pt idx="28">
                  <c:v>2020M05</c:v>
                </c:pt>
                <c:pt idx="29">
                  <c:v>2020M06</c:v>
                </c:pt>
                <c:pt idx="30">
                  <c:v>2020M07</c:v>
                </c:pt>
                <c:pt idx="31">
                  <c:v>2020M08</c:v>
                </c:pt>
                <c:pt idx="32">
                  <c:v>2020M09</c:v>
                </c:pt>
                <c:pt idx="33">
                  <c:v>2020M10</c:v>
                </c:pt>
                <c:pt idx="34">
                  <c:v>2020M11</c:v>
                </c:pt>
                <c:pt idx="35">
                  <c:v>2020M12</c:v>
                </c:pt>
                <c:pt idx="36">
                  <c:v>2021M01</c:v>
                </c:pt>
                <c:pt idx="37">
                  <c:v>2021M02</c:v>
                </c:pt>
                <c:pt idx="38">
                  <c:v>2021M03</c:v>
                </c:pt>
                <c:pt idx="39">
                  <c:v>2021M04</c:v>
                </c:pt>
                <c:pt idx="40">
                  <c:v>2021M05</c:v>
                </c:pt>
                <c:pt idx="41">
                  <c:v>2021M06</c:v>
                </c:pt>
                <c:pt idx="42">
                  <c:v>2021M07</c:v>
                </c:pt>
                <c:pt idx="43">
                  <c:v>2021M08</c:v>
                </c:pt>
                <c:pt idx="44">
                  <c:v>2021M09</c:v>
                </c:pt>
                <c:pt idx="45">
                  <c:v>2021M10</c:v>
                </c:pt>
                <c:pt idx="46">
                  <c:v>2021M11</c:v>
                </c:pt>
                <c:pt idx="47">
                  <c:v>2021M12</c:v>
                </c:pt>
                <c:pt idx="48">
                  <c:v>2022M01</c:v>
                </c:pt>
                <c:pt idx="49">
                  <c:v>2022M02</c:v>
                </c:pt>
                <c:pt idx="50">
                  <c:v>2022M03</c:v>
                </c:pt>
                <c:pt idx="51">
                  <c:v>2022M04</c:v>
                </c:pt>
                <c:pt idx="52">
                  <c:v>2022M05</c:v>
                </c:pt>
                <c:pt idx="53">
                  <c:v>2022M06</c:v>
                </c:pt>
                <c:pt idx="54">
                  <c:v>2022M07</c:v>
                </c:pt>
                <c:pt idx="55">
                  <c:v>2022M08</c:v>
                </c:pt>
                <c:pt idx="56">
                  <c:v>2022M09</c:v>
                </c:pt>
                <c:pt idx="57">
                  <c:v>2022M10</c:v>
                </c:pt>
                <c:pt idx="58">
                  <c:v>2022M11</c:v>
                </c:pt>
                <c:pt idx="59">
                  <c:v>2022M12</c:v>
                </c:pt>
                <c:pt idx="60">
                  <c:v>2023M01</c:v>
                </c:pt>
                <c:pt idx="61">
                  <c:v>2023M02</c:v>
                </c:pt>
                <c:pt idx="62">
                  <c:v>2023M03</c:v>
                </c:pt>
                <c:pt idx="63">
                  <c:v>2023M04</c:v>
                </c:pt>
                <c:pt idx="64">
                  <c:v>2023M05</c:v>
                </c:pt>
                <c:pt idx="65">
                  <c:v>2023M06</c:v>
                </c:pt>
              </c:strCache>
            </c:strRef>
          </c:cat>
          <c:val>
            <c:numRef>
              <c:f>'001_135z_2023m06'!$CT$5:$FG$5</c:f>
              <c:numCache>
                <c:formatCode>0.0</c:formatCode>
                <c:ptCount val="66"/>
                <c:pt idx="0">
                  <c:v>8.5</c:v>
                </c:pt>
                <c:pt idx="1">
                  <c:v>8.3000000000000007</c:v>
                </c:pt>
                <c:pt idx="2">
                  <c:v>8</c:v>
                </c:pt>
                <c:pt idx="3">
                  <c:v>7.7</c:v>
                </c:pt>
                <c:pt idx="4">
                  <c:v>7.4</c:v>
                </c:pt>
                <c:pt idx="5">
                  <c:v>7.3</c:v>
                </c:pt>
                <c:pt idx="6">
                  <c:v>7.2</c:v>
                </c:pt>
                <c:pt idx="7">
                  <c:v>7.2</c:v>
                </c:pt>
                <c:pt idx="8">
                  <c:v>7.1</c:v>
                </c:pt>
                <c:pt idx="9">
                  <c:v>7</c:v>
                </c:pt>
                <c:pt idx="10">
                  <c:v>6.7</c:v>
                </c:pt>
                <c:pt idx="11">
                  <c:v>6.6</c:v>
                </c:pt>
                <c:pt idx="12">
                  <c:v>6.6</c:v>
                </c:pt>
                <c:pt idx="13">
                  <c:v>6.7</c:v>
                </c:pt>
                <c:pt idx="14">
                  <c:v>6.8</c:v>
                </c:pt>
                <c:pt idx="15">
                  <c:v>6.9</c:v>
                </c:pt>
                <c:pt idx="16">
                  <c:v>6.8</c:v>
                </c:pt>
                <c:pt idx="17">
                  <c:v>6.7</c:v>
                </c:pt>
                <c:pt idx="18">
                  <c:v>6.6</c:v>
                </c:pt>
                <c:pt idx="19">
                  <c:v>6.6</c:v>
                </c:pt>
                <c:pt idx="20">
                  <c:v>6.7</c:v>
                </c:pt>
                <c:pt idx="21">
                  <c:v>6.7</c:v>
                </c:pt>
                <c:pt idx="22">
                  <c:v>6.7</c:v>
                </c:pt>
                <c:pt idx="23">
                  <c:v>6.7</c:v>
                </c:pt>
                <c:pt idx="24">
                  <c:v>6.7</c:v>
                </c:pt>
                <c:pt idx="25">
                  <c:v>6.7</c:v>
                </c:pt>
                <c:pt idx="26">
                  <c:v>6.8</c:v>
                </c:pt>
                <c:pt idx="27">
                  <c:v>6.9</c:v>
                </c:pt>
                <c:pt idx="28">
                  <c:v>8.3000000000000007</c:v>
                </c:pt>
                <c:pt idx="29">
                  <c:v>8.1999999999999993</c:v>
                </c:pt>
                <c:pt idx="30">
                  <c:v>8.1999999999999993</c:v>
                </c:pt>
                <c:pt idx="31">
                  <c:v>8.3000000000000007</c:v>
                </c:pt>
                <c:pt idx="32">
                  <c:v>8.1999999999999993</c:v>
                </c:pt>
                <c:pt idx="33">
                  <c:v>8.1999999999999993</c:v>
                </c:pt>
                <c:pt idx="34">
                  <c:v>8.1999999999999993</c:v>
                </c:pt>
                <c:pt idx="35">
                  <c:v>8.1999999999999993</c:v>
                </c:pt>
                <c:pt idx="36">
                  <c:v>8.1</c:v>
                </c:pt>
                <c:pt idx="37">
                  <c:v>8.1</c:v>
                </c:pt>
                <c:pt idx="38">
                  <c:v>8.1</c:v>
                </c:pt>
                <c:pt idx="39">
                  <c:v>8.1</c:v>
                </c:pt>
                <c:pt idx="40">
                  <c:v>8</c:v>
                </c:pt>
                <c:pt idx="41">
                  <c:v>7.8</c:v>
                </c:pt>
                <c:pt idx="42">
                  <c:v>7.6</c:v>
                </c:pt>
                <c:pt idx="43">
                  <c:v>7.4</c:v>
                </c:pt>
                <c:pt idx="44">
                  <c:v>7.2</c:v>
                </c:pt>
                <c:pt idx="45">
                  <c:v>7.1</c:v>
                </c:pt>
                <c:pt idx="46">
                  <c:v>7</c:v>
                </c:pt>
                <c:pt idx="47">
                  <c:v>7</c:v>
                </c:pt>
                <c:pt idx="48">
                  <c:v>6.9</c:v>
                </c:pt>
                <c:pt idx="49">
                  <c:v>6.7</c:v>
                </c:pt>
                <c:pt idx="50">
                  <c:v>6.5</c:v>
                </c:pt>
                <c:pt idx="51">
                  <c:v>6.5</c:v>
                </c:pt>
                <c:pt idx="52">
                  <c:v>6.5</c:v>
                </c:pt>
                <c:pt idx="53">
                  <c:v>6.7</c:v>
                </c:pt>
                <c:pt idx="54">
                  <c:v>6.9</c:v>
                </c:pt>
                <c:pt idx="55">
                  <c:v>7</c:v>
                </c:pt>
                <c:pt idx="56">
                  <c:v>7</c:v>
                </c:pt>
                <c:pt idx="57">
                  <c:v>6.9</c:v>
                </c:pt>
                <c:pt idx="58">
                  <c:v>6.9</c:v>
                </c:pt>
                <c:pt idx="59">
                  <c:v>6.9</c:v>
                </c:pt>
                <c:pt idx="60">
                  <c:v>6.9</c:v>
                </c:pt>
                <c:pt idx="61">
                  <c:v>6.8</c:v>
                </c:pt>
                <c:pt idx="62">
                  <c:v>6.8</c:v>
                </c:pt>
                <c:pt idx="63">
                  <c:v>6.9</c:v>
                </c:pt>
                <c:pt idx="64">
                  <c:v>7</c:v>
                </c:pt>
                <c:pt idx="65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CA-415D-80D8-0D97C8856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5205727"/>
        <c:axId val="2085779183"/>
      </c:lineChart>
      <c:catAx>
        <c:axId val="1281416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17985471"/>
        <c:crosses val="autoZero"/>
        <c:auto val="1"/>
        <c:lblAlgn val="ctr"/>
        <c:lblOffset val="100"/>
        <c:noMultiLvlLbl val="0"/>
      </c:catAx>
      <c:valAx>
        <c:axId val="161798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Työllisyysaste</a:t>
                </a:r>
                <a:r>
                  <a:rPr lang="en-US" dirty="0"/>
                  <a:t>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81416159"/>
        <c:crosses val="autoZero"/>
        <c:crossBetween val="between"/>
      </c:valAx>
      <c:valAx>
        <c:axId val="208577918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Työttömyysaste</a:t>
                </a:r>
                <a:r>
                  <a:rPr lang="en-US" dirty="0"/>
                  <a:t>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05205727"/>
        <c:crosses val="max"/>
        <c:crossBetween val="between"/>
      </c:valAx>
      <c:catAx>
        <c:axId val="18052057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57791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12 kk euribor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'euriborkorot_kk_chrt_fi(1)'!$E$1</c:f>
              <c:strCache>
                <c:ptCount val="1"/>
                <c:pt idx="0">
                  <c:v>12 kk euribor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'euriborkorot_kk_chrt_fi(1)'!$C$2:$D$44</c:f>
              <c:multiLvlStrCache>
                <c:ptCount val="43"/>
                <c:lvl>
                  <c:pt idx="0">
                    <c:v>tammikuu</c:v>
                  </c:pt>
                  <c:pt idx="1">
                    <c:v>helmikuu</c:v>
                  </c:pt>
                  <c:pt idx="2">
                    <c:v>maaliskuu</c:v>
                  </c:pt>
                  <c:pt idx="3">
                    <c:v>huhtikuu</c:v>
                  </c:pt>
                  <c:pt idx="4">
                    <c:v>toukokuu</c:v>
                  </c:pt>
                  <c:pt idx="5">
                    <c:v>kesäkuu</c:v>
                  </c:pt>
                  <c:pt idx="6">
                    <c:v>heinäkuu</c:v>
                  </c:pt>
                  <c:pt idx="7">
                    <c:v>elokuu</c:v>
                  </c:pt>
                  <c:pt idx="8">
                    <c:v>syyskuu</c:v>
                  </c:pt>
                  <c:pt idx="9">
                    <c:v>lokakuu</c:v>
                  </c:pt>
                  <c:pt idx="10">
                    <c:v>marraskuu</c:v>
                  </c:pt>
                  <c:pt idx="11">
                    <c:v>joulukuu</c:v>
                  </c:pt>
                  <c:pt idx="12">
                    <c:v>tammikuu</c:v>
                  </c:pt>
                  <c:pt idx="13">
                    <c:v>helmikuu</c:v>
                  </c:pt>
                  <c:pt idx="14">
                    <c:v>maaliskuu</c:v>
                  </c:pt>
                  <c:pt idx="15">
                    <c:v>huhtikuu</c:v>
                  </c:pt>
                  <c:pt idx="16">
                    <c:v>toukokuu</c:v>
                  </c:pt>
                  <c:pt idx="17">
                    <c:v>kesäkuu</c:v>
                  </c:pt>
                  <c:pt idx="18">
                    <c:v>heinäkuu</c:v>
                  </c:pt>
                  <c:pt idx="19">
                    <c:v>elokuu</c:v>
                  </c:pt>
                  <c:pt idx="20">
                    <c:v>syyskuu</c:v>
                  </c:pt>
                  <c:pt idx="21">
                    <c:v>lokakuu</c:v>
                  </c:pt>
                  <c:pt idx="22">
                    <c:v>marraskuu</c:v>
                  </c:pt>
                  <c:pt idx="23">
                    <c:v>joulukuu</c:v>
                  </c:pt>
                  <c:pt idx="24">
                    <c:v>tammikuu</c:v>
                  </c:pt>
                  <c:pt idx="25">
                    <c:v>helmikuu</c:v>
                  </c:pt>
                  <c:pt idx="26">
                    <c:v>maaliskuu</c:v>
                  </c:pt>
                  <c:pt idx="27">
                    <c:v>huhtikuu</c:v>
                  </c:pt>
                  <c:pt idx="28">
                    <c:v>toukokuu</c:v>
                  </c:pt>
                  <c:pt idx="29">
                    <c:v>kesäkuu</c:v>
                  </c:pt>
                  <c:pt idx="30">
                    <c:v>heinäkuu</c:v>
                  </c:pt>
                  <c:pt idx="31">
                    <c:v>elokuu</c:v>
                  </c:pt>
                  <c:pt idx="32">
                    <c:v>syyskuu</c:v>
                  </c:pt>
                  <c:pt idx="33">
                    <c:v>lokakuu</c:v>
                  </c:pt>
                  <c:pt idx="34">
                    <c:v>marraskuu</c:v>
                  </c:pt>
                  <c:pt idx="35">
                    <c:v>joulukuu</c:v>
                  </c:pt>
                  <c:pt idx="36">
                    <c:v>tammikuu</c:v>
                  </c:pt>
                  <c:pt idx="37">
                    <c:v>helmikuu</c:v>
                  </c:pt>
                  <c:pt idx="38">
                    <c:v>maaliskuu</c:v>
                  </c:pt>
                  <c:pt idx="39">
                    <c:v>huhtikuu</c:v>
                  </c:pt>
                  <c:pt idx="40">
                    <c:v>toukokuu</c:v>
                  </c:pt>
                  <c:pt idx="41">
                    <c:v>kesäkuu</c:v>
                  </c:pt>
                  <c:pt idx="42">
                    <c:v>heinäkuu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  <c:pt idx="36">
                    <c:v>2023</c:v>
                  </c:pt>
                </c:lvl>
              </c:multiLvlStrCache>
            </c:multiLvlStrRef>
          </c:cat>
          <c:val>
            <c:numRef>
              <c:f>'euriborkorot_kk_chrt_fi(1)'!$E$2:$E$44</c:f>
              <c:numCache>
                <c:formatCode>0.000</c:formatCode>
                <c:ptCount val="43"/>
                <c:pt idx="0">
                  <c:v>-0.25340909090909097</c:v>
                </c:pt>
                <c:pt idx="1">
                  <c:v>-0.28810000000000002</c:v>
                </c:pt>
                <c:pt idx="2">
                  <c:v>-0.265636363636364</c:v>
                </c:pt>
                <c:pt idx="3">
                  <c:v>-0.1082</c:v>
                </c:pt>
                <c:pt idx="4">
                  <c:v>-8.1350000000000006E-2</c:v>
                </c:pt>
                <c:pt idx="5">
                  <c:v>-0.14745454545454501</c:v>
                </c:pt>
                <c:pt idx="6">
                  <c:v>-0.27886956521739098</c:v>
                </c:pt>
                <c:pt idx="7">
                  <c:v>-0.358904761904762</c:v>
                </c:pt>
                <c:pt idx="8">
                  <c:v>-0.41459090909090901</c:v>
                </c:pt>
                <c:pt idx="9">
                  <c:v>-0.46600000000000003</c:v>
                </c:pt>
                <c:pt idx="10">
                  <c:v>-0.480619047619048</c:v>
                </c:pt>
                <c:pt idx="11">
                  <c:v>-0.49663636363636399</c:v>
                </c:pt>
                <c:pt idx="12">
                  <c:v>-0.504428571428572</c:v>
                </c:pt>
                <c:pt idx="13">
                  <c:v>-0.50085000000000002</c:v>
                </c:pt>
                <c:pt idx="14">
                  <c:v>-0.48673913043478301</c:v>
                </c:pt>
                <c:pt idx="15">
                  <c:v>-0.48349999999999999</c:v>
                </c:pt>
                <c:pt idx="16">
                  <c:v>-0.480619047619048</c:v>
                </c:pt>
                <c:pt idx="17">
                  <c:v>-0.483863636363636</c:v>
                </c:pt>
                <c:pt idx="18">
                  <c:v>-0.49072727272727301</c:v>
                </c:pt>
                <c:pt idx="19">
                  <c:v>-0.49809523809523798</c:v>
                </c:pt>
                <c:pt idx="20">
                  <c:v>-0.49231818181818199</c:v>
                </c:pt>
                <c:pt idx="21">
                  <c:v>-0.476761904761905</c:v>
                </c:pt>
                <c:pt idx="22">
                  <c:v>-0.48699999999999999</c:v>
                </c:pt>
                <c:pt idx="23">
                  <c:v>-0.50195652173912997</c:v>
                </c:pt>
                <c:pt idx="24">
                  <c:v>-0.47666666666666702</c:v>
                </c:pt>
                <c:pt idx="25">
                  <c:v>-0.33524999999999999</c:v>
                </c:pt>
                <c:pt idx="26">
                  <c:v>-0.23739130434782599</c:v>
                </c:pt>
                <c:pt idx="27">
                  <c:v>1.3052631578947401E-2</c:v>
                </c:pt>
                <c:pt idx="28">
                  <c:v>0.28659090909090901</c:v>
                </c:pt>
                <c:pt idx="29">
                  <c:v>0.85222727272727306</c:v>
                </c:pt>
                <c:pt idx="30">
                  <c:v>0.99152380952380903</c:v>
                </c:pt>
                <c:pt idx="31">
                  <c:v>1.24947826086957</c:v>
                </c:pt>
                <c:pt idx="32">
                  <c:v>2.2330000000000001</c:v>
                </c:pt>
                <c:pt idx="33">
                  <c:v>2.6293809523809499</c:v>
                </c:pt>
                <c:pt idx="34">
                  <c:v>2.82831818181818</c:v>
                </c:pt>
                <c:pt idx="35">
                  <c:v>3.0181428571428599</c:v>
                </c:pt>
                <c:pt idx="36">
                  <c:v>3.33704545454545</c:v>
                </c:pt>
                <c:pt idx="37">
                  <c:v>3.5339999999999998</c:v>
                </c:pt>
                <c:pt idx="38">
                  <c:v>3.6466086956521702</c:v>
                </c:pt>
                <c:pt idx="39">
                  <c:v>3.7565555555555599</c:v>
                </c:pt>
                <c:pt idx="40">
                  <c:v>3.86222727272727</c:v>
                </c:pt>
                <c:pt idx="41">
                  <c:v>4.0072727272727304</c:v>
                </c:pt>
                <c:pt idx="42">
                  <c:v>4.1532999999999998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4E-4704-A525-B17F59B3D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6415887"/>
        <c:axId val="1020416207"/>
      </c:lineChart>
      <c:catAx>
        <c:axId val="76641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20416207"/>
        <c:crosses val="autoZero"/>
        <c:auto val="1"/>
        <c:lblAlgn val="ctr"/>
        <c:lblOffset val="100"/>
        <c:noMultiLvlLbl val="0"/>
      </c:catAx>
      <c:valAx>
        <c:axId val="102041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641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Kuluttajahintaindeksi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'001_11xb_2023m07'!$A$4</c:f>
              <c:strCache>
                <c:ptCount val="1"/>
                <c:pt idx="0">
                  <c:v>Kuluttajahintaindeksi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'001_11xb_2023m07'!$AX$3:$CN$3</c:f>
              <c:strCache>
                <c:ptCount val="43"/>
                <c:pt idx="0">
                  <c:v>2020M01</c:v>
                </c:pt>
                <c:pt idx="1">
                  <c:v>2020M02</c:v>
                </c:pt>
                <c:pt idx="2">
                  <c:v>2020M03</c:v>
                </c:pt>
                <c:pt idx="3">
                  <c:v>2020M04</c:v>
                </c:pt>
                <c:pt idx="4">
                  <c:v>2020M05</c:v>
                </c:pt>
                <c:pt idx="5">
                  <c:v>2020M06</c:v>
                </c:pt>
                <c:pt idx="6">
                  <c:v>2020M07</c:v>
                </c:pt>
                <c:pt idx="7">
                  <c:v>2020M08</c:v>
                </c:pt>
                <c:pt idx="8">
                  <c:v>2020M09</c:v>
                </c:pt>
                <c:pt idx="9">
                  <c:v>2020M10</c:v>
                </c:pt>
                <c:pt idx="10">
                  <c:v>2020M11</c:v>
                </c:pt>
                <c:pt idx="11">
                  <c:v>2020M12</c:v>
                </c:pt>
                <c:pt idx="12">
                  <c:v>2021M01</c:v>
                </c:pt>
                <c:pt idx="13">
                  <c:v>2021M02</c:v>
                </c:pt>
                <c:pt idx="14">
                  <c:v>2021M03</c:v>
                </c:pt>
                <c:pt idx="15">
                  <c:v>2021M04</c:v>
                </c:pt>
                <c:pt idx="16">
                  <c:v>2021M05</c:v>
                </c:pt>
                <c:pt idx="17">
                  <c:v>2021M06</c:v>
                </c:pt>
                <c:pt idx="18">
                  <c:v>2021M07</c:v>
                </c:pt>
                <c:pt idx="19">
                  <c:v>2021M08</c:v>
                </c:pt>
                <c:pt idx="20">
                  <c:v>2021M09</c:v>
                </c:pt>
                <c:pt idx="21">
                  <c:v>2021M10</c:v>
                </c:pt>
                <c:pt idx="22">
                  <c:v>2021M11</c:v>
                </c:pt>
                <c:pt idx="23">
                  <c:v>2021M12</c:v>
                </c:pt>
                <c:pt idx="24">
                  <c:v>2022M01</c:v>
                </c:pt>
                <c:pt idx="25">
                  <c:v>2022M02</c:v>
                </c:pt>
                <c:pt idx="26">
                  <c:v>2022M03</c:v>
                </c:pt>
                <c:pt idx="27">
                  <c:v>2022M04</c:v>
                </c:pt>
                <c:pt idx="28">
                  <c:v>2022M05</c:v>
                </c:pt>
                <c:pt idx="29">
                  <c:v>2022M06</c:v>
                </c:pt>
                <c:pt idx="30">
                  <c:v>2022M07</c:v>
                </c:pt>
                <c:pt idx="31">
                  <c:v>2022M08</c:v>
                </c:pt>
                <c:pt idx="32">
                  <c:v>2022M09</c:v>
                </c:pt>
                <c:pt idx="33">
                  <c:v>2022M10</c:v>
                </c:pt>
                <c:pt idx="34">
                  <c:v>2022M11</c:v>
                </c:pt>
                <c:pt idx="35">
                  <c:v>2022M12</c:v>
                </c:pt>
                <c:pt idx="36">
                  <c:v>2023M01</c:v>
                </c:pt>
                <c:pt idx="37">
                  <c:v>2023M02</c:v>
                </c:pt>
                <c:pt idx="38">
                  <c:v>2023M03</c:v>
                </c:pt>
                <c:pt idx="39">
                  <c:v>2023M04</c:v>
                </c:pt>
                <c:pt idx="40">
                  <c:v>2023M05</c:v>
                </c:pt>
                <c:pt idx="41">
                  <c:v>2023M06</c:v>
                </c:pt>
                <c:pt idx="42">
                  <c:v>2023M07</c:v>
                </c:pt>
              </c:strCache>
            </c:strRef>
          </c:cat>
          <c:val>
            <c:numRef>
              <c:f>'001_11xb_2023m07'!$AX$4:$CN$4</c:f>
              <c:numCache>
                <c:formatCode>0.00</c:formatCode>
                <c:ptCount val="43"/>
                <c:pt idx="0">
                  <c:v>0.98</c:v>
                </c:pt>
                <c:pt idx="1">
                  <c:v>0.84</c:v>
                </c:pt>
                <c:pt idx="2">
                  <c:v>0.6</c:v>
                </c:pt>
                <c:pt idx="3">
                  <c:v>-0.31</c:v>
                </c:pt>
                <c:pt idx="4">
                  <c:v>-0.16</c:v>
                </c:pt>
                <c:pt idx="5">
                  <c:v>-0.03</c:v>
                </c:pt>
                <c:pt idx="6">
                  <c:v>0.59</c:v>
                </c:pt>
                <c:pt idx="7">
                  <c:v>0.2</c:v>
                </c:pt>
                <c:pt idx="8">
                  <c:v>0.16</c:v>
                </c:pt>
                <c:pt idx="9">
                  <c:v>0.18</c:v>
                </c:pt>
                <c:pt idx="10">
                  <c:v>0.21</c:v>
                </c:pt>
                <c:pt idx="11">
                  <c:v>0.23</c:v>
                </c:pt>
                <c:pt idx="12">
                  <c:v>0.89</c:v>
                </c:pt>
                <c:pt idx="13">
                  <c:v>0.91</c:v>
                </c:pt>
                <c:pt idx="14">
                  <c:v>1.33</c:v>
                </c:pt>
                <c:pt idx="15">
                  <c:v>2.0499999999999998</c:v>
                </c:pt>
                <c:pt idx="16">
                  <c:v>2.23</c:v>
                </c:pt>
                <c:pt idx="17">
                  <c:v>1.97</c:v>
                </c:pt>
                <c:pt idx="18">
                  <c:v>1.94</c:v>
                </c:pt>
                <c:pt idx="19">
                  <c:v>2.16</c:v>
                </c:pt>
                <c:pt idx="20">
                  <c:v>2.48</c:v>
                </c:pt>
                <c:pt idx="21">
                  <c:v>3.15</c:v>
                </c:pt>
                <c:pt idx="22">
                  <c:v>3.69</c:v>
                </c:pt>
                <c:pt idx="23">
                  <c:v>3.46</c:v>
                </c:pt>
                <c:pt idx="24">
                  <c:v>4.37</c:v>
                </c:pt>
                <c:pt idx="25">
                  <c:v>4.53</c:v>
                </c:pt>
                <c:pt idx="26">
                  <c:v>5.79</c:v>
                </c:pt>
                <c:pt idx="27">
                  <c:v>5.73</c:v>
                </c:pt>
                <c:pt idx="28">
                  <c:v>6.96</c:v>
                </c:pt>
                <c:pt idx="29">
                  <c:v>7.79</c:v>
                </c:pt>
                <c:pt idx="30">
                  <c:v>7.78</c:v>
                </c:pt>
                <c:pt idx="31">
                  <c:v>7.61</c:v>
                </c:pt>
                <c:pt idx="32">
                  <c:v>8.11</c:v>
                </c:pt>
                <c:pt idx="33">
                  <c:v>8.31</c:v>
                </c:pt>
                <c:pt idx="34">
                  <c:v>9.1300000000000008</c:v>
                </c:pt>
                <c:pt idx="35">
                  <c:v>9.14</c:v>
                </c:pt>
                <c:pt idx="36">
                  <c:v>8.44</c:v>
                </c:pt>
                <c:pt idx="37">
                  <c:v>8.7899999999999991</c:v>
                </c:pt>
                <c:pt idx="38">
                  <c:v>7.93</c:v>
                </c:pt>
                <c:pt idx="39">
                  <c:v>7.92</c:v>
                </c:pt>
                <c:pt idx="40">
                  <c:v>6.81</c:v>
                </c:pt>
                <c:pt idx="41">
                  <c:v>6.26</c:v>
                </c:pt>
                <c:pt idx="42">
                  <c:v>6.45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D5-425E-B218-F44FF0FF6169}"/>
            </c:ext>
          </c:extLst>
        </c:ser>
        <c:ser>
          <c:idx val="1"/>
          <c:order val="1"/>
          <c:tx>
            <c:strRef>
              <c:f>'001_11xb_2023m07'!$A$5</c:f>
              <c:strCache>
                <c:ptCount val="1"/>
                <c:pt idx="0">
                  <c:v>Yhdenmukaistettu kuluttajahintaindeksi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'001_11xb_2023m07'!$AX$3:$CN$3</c:f>
              <c:strCache>
                <c:ptCount val="43"/>
                <c:pt idx="0">
                  <c:v>2020M01</c:v>
                </c:pt>
                <c:pt idx="1">
                  <c:v>2020M02</c:v>
                </c:pt>
                <c:pt idx="2">
                  <c:v>2020M03</c:v>
                </c:pt>
                <c:pt idx="3">
                  <c:v>2020M04</c:v>
                </c:pt>
                <c:pt idx="4">
                  <c:v>2020M05</c:v>
                </c:pt>
                <c:pt idx="5">
                  <c:v>2020M06</c:v>
                </c:pt>
                <c:pt idx="6">
                  <c:v>2020M07</c:v>
                </c:pt>
                <c:pt idx="7">
                  <c:v>2020M08</c:v>
                </c:pt>
                <c:pt idx="8">
                  <c:v>2020M09</c:v>
                </c:pt>
                <c:pt idx="9">
                  <c:v>2020M10</c:v>
                </c:pt>
                <c:pt idx="10">
                  <c:v>2020M11</c:v>
                </c:pt>
                <c:pt idx="11">
                  <c:v>2020M12</c:v>
                </c:pt>
                <c:pt idx="12">
                  <c:v>2021M01</c:v>
                </c:pt>
                <c:pt idx="13">
                  <c:v>2021M02</c:v>
                </c:pt>
                <c:pt idx="14">
                  <c:v>2021M03</c:v>
                </c:pt>
                <c:pt idx="15">
                  <c:v>2021M04</c:v>
                </c:pt>
                <c:pt idx="16">
                  <c:v>2021M05</c:v>
                </c:pt>
                <c:pt idx="17">
                  <c:v>2021M06</c:v>
                </c:pt>
                <c:pt idx="18">
                  <c:v>2021M07</c:v>
                </c:pt>
                <c:pt idx="19">
                  <c:v>2021M08</c:v>
                </c:pt>
                <c:pt idx="20">
                  <c:v>2021M09</c:v>
                </c:pt>
                <c:pt idx="21">
                  <c:v>2021M10</c:v>
                </c:pt>
                <c:pt idx="22">
                  <c:v>2021M11</c:v>
                </c:pt>
                <c:pt idx="23">
                  <c:v>2021M12</c:v>
                </c:pt>
                <c:pt idx="24">
                  <c:v>2022M01</c:v>
                </c:pt>
                <c:pt idx="25">
                  <c:v>2022M02</c:v>
                </c:pt>
                <c:pt idx="26">
                  <c:v>2022M03</c:v>
                </c:pt>
                <c:pt idx="27">
                  <c:v>2022M04</c:v>
                </c:pt>
                <c:pt idx="28">
                  <c:v>2022M05</c:v>
                </c:pt>
                <c:pt idx="29">
                  <c:v>2022M06</c:v>
                </c:pt>
                <c:pt idx="30">
                  <c:v>2022M07</c:v>
                </c:pt>
                <c:pt idx="31">
                  <c:v>2022M08</c:v>
                </c:pt>
                <c:pt idx="32">
                  <c:v>2022M09</c:v>
                </c:pt>
                <c:pt idx="33">
                  <c:v>2022M10</c:v>
                </c:pt>
                <c:pt idx="34">
                  <c:v>2022M11</c:v>
                </c:pt>
                <c:pt idx="35">
                  <c:v>2022M12</c:v>
                </c:pt>
                <c:pt idx="36">
                  <c:v>2023M01</c:v>
                </c:pt>
                <c:pt idx="37">
                  <c:v>2023M02</c:v>
                </c:pt>
                <c:pt idx="38">
                  <c:v>2023M03</c:v>
                </c:pt>
                <c:pt idx="39">
                  <c:v>2023M04</c:v>
                </c:pt>
                <c:pt idx="40">
                  <c:v>2023M05</c:v>
                </c:pt>
                <c:pt idx="41">
                  <c:v>2023M06</c:v>
                </c:pt>
                <c:pt idx="42">
                  <c:v>2023M07</c:v>
                </c:pt>
              </c:strCache>
            </c:strRef>
          </c:cat>
          <c:val>
            <c:numRef>
              <c:f>'001_11xb_2023m07'!$AX$5:$CN$5</c:f>
              <c:numCache>
                <c:formatCode>0.00</c:formatCode>
                <c:ptCount val="43"/>
                <c:pt idx="0">
                  <c:v>1.21</c:v>
                </c:pt>
                <c:pt idx="1">
                  <c:v>1.1100000000000001</c:v>
                </c:pt>
                <c:pt idx="2">
                  <c:v>0.85</c:v>
                </c:pt>
                <c:pt idx="3">
                  <c:v>-0.3</c:v>
                </c:pt>
                <c:pt idx="4">
                  <c:v>-0.14000000000000001</c:v>
                </c:pt>
                <c:pt idx="5">
                  <c:v>0.04</c:v>
                </c:pt>
                <c:pt idx="6">
                  <c:v>0.66</c:v>
                </c:pt>
                <c:pt idx="7">
                  <c:v>0.28000000000000003</c:v>
                </c:pt>
                <c:pt idx="8">
                  <c:v>0.26</c:v>
                </c:pt>
                <c:pt idx="9">
                  <c:v>0.22</c:v>
                </c:pt>
                <c:pt idx="10">
                  <c:v>0.16</c:v>
                </c:pt>
                <c:pt idx="11">
                  <c:v>0.18</c:v>
                </c:pt>
                <c:pt idx="12">
                  <c:v>1</c:v>
                </c:pt>
                <c:pt idx="13">
                  <c:v>0.88</c:v>
                </c:pt>
                <c:pt idx="14">
                  <c:v>1.35</c:v>
                </c:pt>
                <c:pt idx="15">
                  <c:v>2.19</c:v>
                </c:pt>
                <c:pt idx="16">
                  <c:v>2.27</c:v>
                </c:pt>
                <c:pt idx="17">
                  <c:v>1.91</c:v>
                </c:pt>
                <c:pt idx="18">
                  <c:v>1.82</c:v>
                </c:pt>
                <c:pt idx="19">
                  <c:v>1.83</c:v>
                </c:pt>
                <c:pt idx="20">
                  <c:v>2.0699999999999998</c:v>
                </c:pt>
                <c:pt idx="21">
                  <c:v>2.81</c:v>
                </c:pt>
                <c:pt idx="22">
                  <c:v>3.47</c:v>
                </c:pt>
                <c:pt idx="23">
                  <c:v>3.17</c:v>
                </c:pt>
                <c:pt idx="24">
                  <c:v>4.13</c:v>
                </c:pt>
                <c:pt idx="25">
                  <c:v>4.3899999999999997</c:v>
                </c:pt>
                <c:pt idx="26">
                  <c:v>5.77</c:v>
                </c:pt>
                <c:pt idx="27">
                  <c:v>5.8</c:v>
                </c:pt>
                <c:pt idx="28">
                  <c:v>7.14</c:v>
                </c:pt>
                <c:pt idx="29">
                  <c:v>8.09</c:v>
                </c:pt>
                <c:pt idx="30">
                  <c:v>8.0399999999999991</c:v>
                </c:pt>
                <c:pt idx="31">
                  <c:v>7.9</c:v>
                </c:pt>
                <c:pt idx="32">
                  <c:v>8.4</c:v>
                </c:pt>
                <c:pt idx="33">
                  <c:v>8.39</c:v>
                </c:pt>
                <c:pt idx="34">
                  <c:v>9.07</c:v>
                </c:pt>
                <c:pt idx="35">
                  <c:v>8.7799999999999994</c:v>
                </c:pt>
                <c:pt idx="36">
                  <c:v>7.88</c:v>
                </c:pt>
                <c:pt idx="37">
                  <c:v>7.94</c:v>
                </c:pt>
                <c:pt idx="38">
                  <c:v>6.67</c:v>
                </c:pt>
                <c:pt idx="39">
                  <c:v>6.3</c:v>
                </c:pt>
                <c:pt idx="40">
                  <c:v>5.0199999999999996</c:v>
                </c:pt>
                <c:pt idx="41">
                  <c:v>4.0599999999999996</c:v>
                </c:pt>
                <c:pt idx="42">
                  <c:v>4.18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D5-425E-B218-F44FF0FF6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4208319"/>
        <c:axId val="1317135103"/>
      </c:lineChart>
      <c:catAx>
        <c:axId val="103420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17135103"/>
        <c:crosses val="autoZero"/>
        <c:auto val="1"/>
        <c:lblAlgn val="ctr"/>
        <c:lblOffset val="100"/>
        <c:noMultiLvlLbl val="0"/>
      </c:catAx>
      <c:valAx>
        <c:axId val="1317135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vuosimuutos,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4208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2"/>
          <c:order val="2"/>
          <c:tx>
            <c:strRef>
              <c:f>[Asumismenot2023.xlsx]Taulukko!$H$7</c:f>
              <c:strCache>
                <c:ptCount val="1"/>
                <c:pt idx="0">
                  <c:v>Hoitovastike</c:v>
                </c:pt>
              </c:strCache>
            </c:strRef>
          </c:tx>
          <c:spPr>
            <a:solidFill>
              <a:srgbClr val="4CB37D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Kouvola</c:v>
                </c:pt>
                <c:pt idx="1">
                  <c:v>Rauma</c:v>
                </c:pt>
                <c:pt idx="2">
                  <c:v>Pori</c:v>
                </c:pt>
                <c:pt idx="3">
                  <c:v>Mikkeli</c:v>
                </c:pt>
                <c:pt idx="4">
                  <c:v>Vaasa</c:v>
                </c:pt>
                <c:pt idx="5">
                  <c:v>Seinäjoki</c:v>
                </c:pt>
                <c:pt idx="6">
                  <c:v>Kotka</c:v>
                </c:pt>
                <c:pt idx="7">
                  <c:v>Joensuu</c:v>
                </c:pt>
                <c:pt idx="8">
                  <c:v>Lahti</c:v>
                </c:pt>
                <c:pt idx="9">
                  <c:v>Oulu</c:v>
                </c:pt>
                <c:pt idx="10">
                  <c:v>Lappeenranta</c:v>
                </c:pt>
                <c:pt idx="11">
                  <c:v>Rovaniemi</c:v>
                </c:pt>
                <c:pt idx="12">
                  <c:v>Hämeenlinna</c:v>
                </c:pt>
                <c:pt idx="13">
                  <c:v>Jyväskylä</c:v>
                </c:pt>
                <c:pt idx="14">
                  <c:v>Porvoo</c:v>
                </c:pt>
                <c:pt idx="15">
                  <c:v>Turku</c:v>
                </c:pt>
                <c:pt idx="16">
                  <c:v>Kuopio</c:v>
                </c:pt>
                <c:pt idx="17">
                  <c:v>Tampere</c:v>
                </c:pt>
                <c:pt idx="18">
                  <c:v>Vantaa</c:v>
                </c:pt>
                <c:pt idx="19">
                  <c:v>Espoo</c:v>
                </c:pt>
                <c:pt idx="20">
                  <c:v>Helsinki</c:v>
                </c:pt>
              </c:strCache>
            </c:strRef>
          </c:cat>
          <c:val>
            <c:numRef>
              <c:f>[1]Taulukko!$H$8:$H$108</c:f>
              <c:numCache>
                <c:formatCode>0</c:formatCode>
                <c:ptCount val="21"/>
                <c:pt idx="0">
                  <c:v>425.46489368458691</c:v>
                </c:pt>
                <c:pt idx="1">
                  <c:v>346.02481770854519</c:v>
                </c:pt>
                <c:pt idx="2">
                  <c:v>353.18242557868405</c:v>
                </c:pt>
                <c:pt idx="3">
                  <c:v>412.79679373493411</c:v>
                </c:pt>
                <c:pt idx="4">
                  <c:v>356.30987501340633</c:v>
                </c:pt>
                <c:pt idx="5">
                  <c:v>370.96979177312858</c:v>
                </c:pt>
                <c:pt idx="6">
                  <c:v>393.81203828354523</c:v>
                </c:pt>
                <c:pt idx="7">
                  <c:v>388.13872378354523</c:v>
                </c:pt>
                <c:pt idx="8">
                  <c:v>414.19135681679529</c:v>
                </c:pt>
                <c:pt idx="9">
                  <c:v>327.1947427002118</c:v>
                </c:pt>
                <c:pt idx="10">
                  <c:v>425.36628984604522</c:v>
                </c:pt>
                <c:pt idx="11">
                  <c:v>371.88726173562844</c:v>
                </c:pt>
                <c:pt idx="12">
                  <c:v>426.17312378146198</c:v>
                </c:pt>
                <c:pt idx="13">
                  <c:v>373.06456114812852</c:v>
                </c:pt>
                <c:pt idx="14">
                  <c:v>399.7570887522952</c:v>
                </c:pt>
                <c:pt idx="15">
                  <c:v>375.10426628229527</c:v>
                </c:pt>
                <c:pt idx="16">
                  <c:v>394.32230142937851</c:v>
                </c:pt>
                <c:pt idx="17">
                  <c:v>375.43251390854522</c:v>
                </c:pt>
                <c:pt idx="18">
                  <c:v>430.58434218979517</c:v>
                </c:pt>
                <c:pt idx="19">
                  <c:v>455.37020573146191</c:v>
                </c:pt>
                <c:pt idx="20">
                  <c:v>475.0086555231286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B-4E35-9B47-846BE0FB8776}"/>
            </c:ext>
          </c:extLst>
        </c:ser>
        <c:ser>
          <c:idx val="3"/>
          <c:order val="3"/>
          <c:tx>
            <c:strRef>
              <c:f>[Asumismenot2023.xlsx]Taulukko!$I$7</c:f>
              <c:strCache>
                <c:ptCount val="1"/>
                <c:pt idx="0">
                  <c:v>Asunnon korjaus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Kouvola</c:v>
                </c:pt>
                <c:pt idx="1">
                  <c:v>Rauma</c:v>
                </c:pt>
                <c:pt idx="2">
                  <c:v>Pori</c:v>
                </c:pt>
                <c:pt idx="3">
                  <c:v>Mikkeli</c:v>
                </c:pt>
                <c:pt idx="4">
                  <c:v>Vaasa</c:v>
                </c:pt>
                <c:pt idx="5">
                  <c:v>Seinäjoki</c:v>
                </c:pt>
                <c:pt idx="6">
                  <c:v>Kotka</c:v>
                </c:pt>
                <c:pt idx="7">
                  <c:v>Joensuu</c:v>
                </c:pt>
                <c:pt idx="8">
                  <c:v>Lahti</c:v>
                </c:pt>
                <c:pt idx="9">
                  <c:v>Oulu</c:v>
                </c:pt>
                <c:pt idx="10">
                  <c:v>Lappeenranta</c:v>
                </c:pt>
                <c:pt idx="11">
                  <c:v>Rovaniemi</c:v>
                </c:pt>
                <c:pt idx="12">
                  <c:v>Hämeenlinna</c:v>
                </c:pt>
                <c:pt idx="13">
                  <c:v>Jyväskylä</c:v>
                </c:pt>
                <c:pt idx="14">
                  <c:v>Porvoo</c:v>
                </c:pt>
                <c:pt idx="15">
                  <c:v>Turku</c:v>
                </c:pt>
                <c:pt idx="16">
                  <c:v>Kuopio</c:v>
                </c:pt>
                <c:pt idx="17">
                  <c:v>Tampere</c:v>
                </c:pt>
                <c:pt idx="18">
                  <c:v>Vantaa</c:v>
                </c:pt>
                <c:pt idx="19">
                  <c:v>Espoo</c:v>
                </c:pt>
                <c:pt idx="20">
                  <c:v>Helsinki</c:v>
                </c:pt>
              </c:strCache>
            </c:strRef>
          </c:cat>
          <c:val>
            <c:numRef>
              <c:f>[1]Taulukko!$I$8:$I$108</c:f>
              <c:numCache>
                <c:formatCode>0</c:formatCode>
                <c:ptCount val="21"/>
                <c:pt idx="0" formatCode="General">
                  <c:v>61.800000000000004</c:v>
                </c:pt>
                <c:pt idx="1">
                  <c:v>61.800000000000004</c:v>
                </c:pt>
                <c:pt idx="2" formatCode="General">
                  <c:v>61.800000000000004</c:v>
                </c:pt>
                <c:pt idx="3" formatCode="General">
                  <c:v>61.800000000000004</c:v>
                </c:pt>
                <c:pt idx="4" formatCode="General">
                  <c:v>61.800000000000004</c:v>
                </c:pt>
                <c:pt idx="5" formatCode="General">
                  <c:v>61.800000000000004</c:v>
                </c:pt>
                <c:pt idx="6">
                  <c:v>61.800000000000004</c:v>
                </c:pt>
                <c:pt idx="7" formatCode="General">
                  <c:v>61.800000000000004</c:v>
                </c:pt>
                <c:pt idx="8" formatCode="General">
                  <c:v>61.800000000000004</c:v>
                </c:pt>
                <c:pt idx="9" formatCode="General">
                  <c:v>61.800000000000004</c:v>
                </c:pt>
                <c:pt idx="10" formatCode="General">
                  <c:v>61.800000000000004</c:v>
                </c:pt>
                <c:pt idx="11" formatCode="General">
                  <c:v>61.800000000000004</c:v>
                </c:pt>
                <c:pt idx="12" formatCode="General">
                  <c:v>61.800000000000004</c:v>
                </c:pt>
                <c:pt idx="13" formatCode="General">
                  <c:v>61.800000000000004</c:v>
                </c:pt>
                <c:pt idx="14">
                  <c:v>61.800000000000004</c:v>
                </c:pt>
                <c:pt idx="15">
                  <c:v>77.25</c:v>
                </c:pt>
                <c:pt idx="16" formatCode="General">
                  <c:v>61.800000000000004</c:v>
                </c:pt>
                <c:pt idx="17" formatCode="General">
                  <c:v>92.699999999999989</c:v>
                </c:pt>
                <c:pt idx="18">
                  <c:v>77.25</c:v>
                </c:pt>
                <c:pt idx="19" formatCode="General">
                  <c:v>92.699999999999989</c:v>
                </c:pt>
                <c:pt idx="20" formatCode="General">
                  <c:v>92.699999999999989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3B-4E35-9B47-846BE0FB8776}"/>
            </c:ext>
          </c:extLst>
        </c:ser>
        <c:ser>
          <c:idx val="4"/>
          <c:order val="4"/>
          <c:tx>
            <c:strRef>
              <c:f>[Asumismenot2023.xlsx]Taulukko!$J$7</c:f>
              <c:strCache>
                <c:ptCount val="1"/>
                <c:pt idx="0">
                  <c:v>Sähkö</c:v>
                </c:pt>
              </c:strCache>
            </c:strRef>
          </c:tx>
          <c:spPr>
            <a:solidFill>
              <a:srgbClr val="4C91A4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Kouvola</c:v>
                </c:pt>
                <c:pt idx="1">
                  <c:v>Rauma</c:v>
                </c:pt>
                <c:pt idx="2">
                  <c:v>Pori</c:v>
                </c:pt>
                <c:pt idx="3">
                  <c:v>Mikkeli</c:v>
                </c:pt>
                <c:pt idx="4">
                  <c:v>Vaasa</c:v>
                </c:pt>
                <c:pt idx="5">
                  <c:v>Seinäjoki</c:v>
                </c:pt>
                <c:pt idx="6">
                  <c:v>Kotka</c:v>
                </c:pt>
                <c:pt idx="7">
                  <c:v>Joensuu</c:v>
                </c:pt>
                <c:pt idx="8">
                  <c:v>Lahti</c:v>
                </c:pt>
                <c:pt idx="9">
                  <c:v>Oulu</c:v>
                </c:pt>
                <c:pt idx="10">
                  <c:v>Lappeenranta</c:v>
                </c:pt>
                <c:pt idx="11">
                  <c:v>Rovaniemi</c:v>
                </c:pt>
                <c:pt idx="12">
                  <c:v>Hämeenlinna</c:v>
                </c:pt>
                <c:pt idx="13">
                  <c:v>Jyväskylä</c:v>
                </c:pt>
                <c:pt idx="14">
                  <c:v>Porvoo</c:v>
                </c:pt>
                <c:pt idx="15">
                  <c:v>Turku</c:v>
                </c:pt>
                <c:pt idx="16">
                  <c:v>Kuopio</c:v>
                </c:pt>
                <c:pt idx="17">
                  <c:v>Tampere</c:v>
                </c:pt>
                <c:pt idx="18">
                  <c:v>Vantaa</c:v>
                </c:pt>
                <c:pt idx="19">
                  <c:v>Espoo</c:v>
                </c:pt>
                <c:pt idx="20">
                  <c:v>Helsinki</c:v>
                </c:pt>
              </c:strCache>
            </c:strRef>
          </c:cat>
          <c:val>
            <c:numRef>
              <c:f>[1]Taulukko!$J$8:$J$108</c:f>
              <c:numCache>
                <c:formatCode>0</c:formatCode>
                <c:ptCount val="21"/>
                <c:pt idx="0">
                  <c:v>94.216242713193708</c:v>
                </c:pt>
                <c:pt idx="1">
                  <c:v>94.216242713193708</c:v>
                </c:pt>
                <c:pt idx="2">
                  <c:v>94.216242713193708</c:v>
                </c:pt>
                <c:pt idx="3">
                  <c:v>94.216242713193708</c:v>
                </c:pt>
                <c:pt idx="4">
                  <c:v>94.216242713193708</c:v>
                </c:pt>
                <c:pt idx="5">
                  <c:v>94.216242713193708</c:v>
                </c:pt>
                <c:pt idx="6">
                  <c:v>94.216242713193708</c:v>
                </c:pt>
                <c:pt idx="7">
                  <c:v>94.216242713193708</c:v>
                </c:pt>
                <c:pt idx="8">
                  <c:v>94.216242713193708</c:v>
                </c:pt>
                <c:pt idx="9">
                  <c:v>94.216242713193708</c:v>
                </c:pt>
                <c:pt idx="10">
                  <c:v>94.216242713193708</c:v>
                </c:pt>
                <c:pt idx="11">
                  <c:v>94.216242713193708</c:v>
                </c:pt>
                <c:pt idx="12">
                  <c:v>94.216242713193708</c:v>
                </c:pt>
                <c:pt idx="13">
                  <c:v>94.216242713193708</c:v>
                </c:pt>
                <c:pt idx="14">
                  <c:v>94.216242713193708</c:v>
                </c:pt>
                <c:pt idx="15">
                  <c:v>94.216242713193708</c:v>
                </c:pt>
                <c:pt idx="16">
                  <c:v>94.216242713193708</c:v>
                </c:pt>
                <c:pt idx="17">
                  <c:v>94.216242713193708</c:v>
                </c:pt>
                <c:pt idx="18">
                  <c:v>94.216242713193708</c:v>
                </c:pt>
                <c:pt idx="19">
                  <c:v>94.216242713193708</c:v>
                </c:pt>
                <c:pt idx="20">
                  <c:v>94.216242713193708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3B-4E35-9B47-846BE0FB8776}"/>
            </c:ext>
          </c:extLst>
        </c:ser>
        <c:ser>
          <c:idx val="5"/>
          <c:order val="5"/>
          <c:tx>
            <c:strRef>
              <c:f>[Asumismenot2023.xlsx]Taulukko!$K$7</c:f>
              <c:strCache>
                <c:ptCount val="1"/>
                <c:pt idx="0">
                  <c:v>Vuokranantajan nettovuokratuotto</c:v>
                </c:pt>
              </c:strCache>
            </c:strRef>
          </c:tx>
          <c:spPr>
            <a:solidFill>
              <a:srgbClr val="FF944C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Kouvola</c:v>
                </c:pt>
                <c:pt idx="1">
                  <c:v>Rauma</c:v>
                </c:pt>
                <c:pt idx="2">
                  <c:v>Pori</c:v>
                </c:pt>
                <c:pt idx="3">
                  <c:v>Mikkeli</c:v>
                </c:pt>
                <c:pt idx="4">
                  <c:v>Vaasa</c:v>
                </c:pt>
                <c:pt idx="5">
                  <c:v>Seinäjoki</c:v>
                </c:pt>
                <c:pt idx="6">
                  <c:v>Kotka</c:v>
                </c:pt>
                <c:pt idx="7">
                  <c:v>Joensuu</c:v>
                </c:pt>
                <c:pt idx="8">
                  <c:v>Lahti</c:v>
                </c:pt>
                <c:pt idx="9">
                  <c:v>Oulu</c:v>
                </c:pt>
                <c:pt idx="10">
                  <c:v>Lappeenranta</c:v>
                </c:pt>
                <c:pt idx="11">
                  <c:v>Rovaniemi</c:v>
                </c:pt>
                <c:pt idx="12">
                  <c:v>Hämeenlinna</c:v>
                </c:pt>
                <c:pt idx="13">
                  <c:v>Jyväskylä</c:v>
                </c:pt>
                <c:pt idx="14">
                  <c:v>Porvoo</c:v>
                </c:pt>
                <c:pt idx="15">
                  <c:v>Turku</c:v>
                </c:pt>
                <c:pt idx="16">
                  <c:v>Kuopio</c:v>
                </c:pt>
                <c:pt idx="17">
                  <c:v>Tampere</c:v>
                </c:pt>
                <c:pt idx="18">
                  <c:v>Vantaa</c:v>
                </c:pt>
                <c:pt idx="19">
                  <c:v>Espoo</c:v>
                </c:pt>
                <c:pt idx="20">
                  <c:v>Helsinki</c:v>
                </c:pt>
              </c:strCache>
            </c:strRef>
          </c:cat>
          <c:val>
            <c:numRef>
              <c:f>[1]Taulukko!$K$8:$K$108</c:f>
              <c:numCache>
                <c:formatCode>0</c:formatCode>
                <c:ptCount val="21"/>
                <c:pt idx="0">
                  <c:v>106.14233442078921</c:v>
                </c:pt>
                <c:pt idx="1">
                  <c:v>172.43938760401841</c:v>
                </c:pt>
                <c:pt idx="2">
                  <c:v>168.28418209492116</c:v>
                </c:pt>
                <c:pt idx="3">
                  <c:v>184.70228438554619</c:v>
                </c:pt>
                <c:pt idx="4">
                  <c:v>225.95336749061556</c:v>
                </c:pt>
                <c:pt idx="5">
                  <c:v>217.40166575881</c:v>
                </c:pt>
                <c:pt idx="6">
                  <c:v>202.26721320151825</c:v>
                </c:pt>
                <c:pt idx="7">
                  <c:v>249.42209335151836</c:v>
                </c:pt>
                <c:pt idx="8">
                  <c:v>234.60573022824332</c:v>
                </c:pt>
                <c:pt idx="9">
                  <c:v>295.50336010985183</c:v>
                </c:pt>
                <c:pt idx="10">
                  <c:v>235.76203710776832</c:v>
                </c:pt>
                <c:pt idx="11">
                  <c:v>279.1831967850602</c:v>
                </c:pt>
                <c:pt idx="12">
                  <c:v>242.03821335297658</c:v>
                </c:pt>
                <c:pt idx="13">
                  <c:v>281.35200719631013</c:v>
                </c:pt>
                <c:pt idx="14">
                  <c:v>265.23259787339344</c:v>
                </c:pt>
                <c:pt idx="15">
                  <c:v>294.76281360239341</c:v>
                </c:pt>
                <c:pt idx="16">
                  <c:v>298.11102899943506</c:v>
                </c:pt>
                <c:pt idx="17">
                  <c:v>309.37164026401842</c:v>
                </c:pt>
                <c:pt idx="18">
                  <c:v>406.0003204671433</c:v>
                </c:pt>
                <c:pt idx="19">
                  <c:v>408.19197598797666</c:v>
                </c:pt>
                <c:pt idx="20">
                  <c:v>478.24682113380999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3B-4E35-9B47-846BE0FB8776}"/>
            </c:ext>
          </c:extLst>
        </c:ser>
        <c:ser>
          <c:idx val="6"/>
          <c:order val="6"/>
          <c:tx>
            <c:strRef>
              <c:f>[Asumismenot2023.xlsx]Taulukko!$L$7</c:f>
              <c:strCache>
                <c:ptCount val="1"/>
                <c:pt idx="0">
                  <c:v>Vuokranantajan pääomavero vuokratuotosta</c:v>
                </c:pt>
              </c:strCache>
            </c:strRef>
          </c:tx>
          <c:spPr>
            <a:solidFill>
              <a:srgbClr val="8172DB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Kouvola</c:v>
                </c:pt>
                <c:pt idx="1">
                  <c:v>Rauma</c:v>
                </c:pt>
                <c:pt idx="2">
                  <c:v>Pori</c:v>
                </c:pt>
                <c:pt idx="3">
                  <c:v>Mikkeli</c:v>
                </c:pt>
                <c:pt idx="4">
                  <c:v>Vaasa</c:v>
                </c:pt>
                <c:pt idx="5">
                  <c:v>Seinäjoki</c:v>
                </c:pt>
                <c:pt idx="6">
                  <c:v>Kotka</c:v>
                </c:pt>
                <c:pt idx="7">
                  <c:v>Joensuu</c:v>
                </c:pt>
                <c:pt idx="8">
                  <c:v>Lahti</c:v>
                </c:pt>
                <c:pt idx="9">
                  <c:v>Oulu</c:v>
                </c:pt>
                <c:pt idx="10">
                  <c:v>Lappeenranta</c:v>
                </c:pt>
                <c:pt idx="11">
                  <c:v>Rovaniemi</c:v>
                </c:pt>
                <c:pt idx="12">
                  <c:v>Hämeenlinna</c:v>
                </c:pt>
                <c:pt idx="13">
                  <c:v>Jyväskylä</c:v>
                </c:pt>
                <c:pt idx="14">
                  <c:v>Porvoo</c:v>
                </c:pt>
                <c:pt idx="15">
                  <c:v>Turku</c:v>
                </c:pt>
                <c:pt idx="16">
                  <c:v>Kuopio</c:v>
                </c:pt>
                <c:pt idx="17">
                  <c:v>Tampere</c:v>
                </c:pt>
                <c:pt idx="18">
                  <c:v>Vantaa</c:v>
                </c:pt>
                <c:pt idx="19">
                  <c:v>Espoo</c:v>
                </c:pt>
                <c:pt idx="20">
                  <c:v>Helsinki</c:v>
                </c:pt>
              </c:strCache>
            </c:strRef>
          </c:cat>
          <c:val>
            <c:numRef>
              <c:f>[1]Taulukko!$L$8:$L$108</c:f>
              <c:numCache>
                <c:formatCode>0</c:formatCode>
                <c:ptCount val="21"/>
                <c:pt idx="0">
                  <c:v>45.48957189462395</c:v>
                </c:pt>
                <c:pt idx="1">
                  <c:v>73.902594687436462</c:v>
                </c:pt>
                <c:pt idx="2">
                  <c:v>72.121792326394797</c:v>
                </c:pt>
                <c:pt idx="3">
                  <c:v>79.158121879519783</c:v>
                </c:pt>
                <c:pt idx="4">
                  <c:v>96.83715749597809</c:v>
                </c:pt>
                <c:pt idx="5">
                  <c:v>93.172142468061438</c:v>
                </c:pt>
                <c:pt idx="6">
                  <c:v>86.685948514936385</c:v>
                </c:pt>
                <c:pt idx="7">
                  <c:v>106.89518286493642</c:v>
                </c:pt>
                <c:pt idx="8">
                  <c:v>100.54531295496143</c:v>
                </c:pt>
                <c:pt idx="9">
                  <c:v>126.64429718993647</c:v>
                </c:pt>
                <c:pt idx="10">
                  <c:v>101.04087304618643</c:v>
                </c:pt>
                <c:pt idx="11">
                  <c:v>119.64994147931149</c:v>
                </c:pt>
                <c:pt idx="12">
                  <c:v>103.73066286556138</c:v>
                </c:pt>
                <c:pt idx="13">
                  <c:v>120.57943165556145</c:v>
                </c:pt>
                <c:pt idx="14">
                  <c:v>113.67111337431145</c:v>
                </c:pt>
                <c:pt idx="15">
                  <c:v>126.32692011531144</c:v>
                </c:pt>
                <c:pt idx="16">
                  <c:v>127.76186957118645</c:v>
                </c:pt>
                <c:pt idx="17">
                  <c:v>132.58784582743641</c:v>
                </c:pt>
                <c:pt idx="18">
                  <c:v>174.0001373430614</c:v>
                </c:pt>
                <c:pt idx="19">
                  <c:v>174.93941828056134</c:v>
                </c:pt>
                <c:pt idx="20">
                  <c:v>204.96292334306145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3B-4E35-9B47-846BE0FB8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627823"/>
        <c:axId val="6662907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[Asumismenot2023.xlsx]Taulukko!$F$7</c15:sqref>
                        </c15:formulaRef>
                      </c:ext>
                    </c:extLst>
                    <c:strCache>
                      <c:ptCount val="1"/>
                      <c:pt idx="0">
                        <c:v>Lyhennys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Rauma</c:v>
                      </c:pt>
                      <c:pt idx="2">
                        <c:v>Pori</c:v>
                      </c:pt>
                      <c:pt idx="3">
                        <c:v>Mikkeli</c:v>
                      </c:pt>
                      <c:pt idx="4">
                        <c:v>Vaasa</c:v>
                      </c:pt>
                      <c:pt idx="5">
                        <c:v>Seinäjoki</c:v>
                      </c:pt>
                      <c:pt idx="6">
                        <c:v>Kotka</c:v>
                      </c:pt>
                      <c:pt idx="7">
                        <c:v>Joensuu</c:v>
                      </c:pt>
                      <c:pt idx="8">
                        <c:v>Lahti</c:v>
                      </c:pt>
                      <c:pt idx="9">
                        <c:v>Oulu</c:v>
                      </c:pt>
                      <c:pt idx="10">
                        <c:v>Lappeenranta</c:v>
                      </c:pt>
                      <c:pt idx="11">
                        <c:v>Rovaniemi</c:v>
                      </c:pt>
                      <c:pt idx="12">
                        <c:v>Hämeenlinna</c:v>
                      </c:pt>
                      <c:pt idx="13">
                        <c:v>Jyväskylä</c:v>
                      </c:pt>
                      <c:pt idx="14">
                        <c:v>Porvoo</c:v>
                      </c:pt>
                      <c:pt idx="15">
                        <c:v>Turku</c:v>
                      </c:pt>
                      <c:pt idx="16">
                        <c:v>Kuopio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[1]Taulukko!$F$8:$F$108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5D3B-4E35-9B47-846BE0FB877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[Asumismenot2023.xlsx]Taulukko!$G$7</c15:sqref>
                        </c15:formulaRef>
                      </c:ext>
                    </c:extLst>
                    <c:strCache>
                      <c:ptCount val="1"/>
                      <c:pt idx="0">
                        <c:v>Korko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Rauma</c:v>
                      </c:pt>
                      <c:pt idx="2">
                        <c:v>Pori</c:v>
                      </c:pt>
                      <c:pt idx="3">
                        <c:v>Mikkeli</c:v>
                      </c:pt>
                      <c:pt idx="4">
                        <c:v>Vaasa</c:v>
                      </c:pt>
                      <c:pt idx="5">
                        <c:v>Seinäjoki</c:v>
                      </c:pt>
                      <c:pt idx="6">
                        <c:v>Kotka</c:v>
                      </c:pt>
                      <c:pt idx="7">
                        <c:v>Joensuu</c:v>
                      </c:pt>
                      <c:pt idx="8">
                        <c:v>Lahti</c:v>
                      </c:pt>
                      <c:pt idx="9">
                        <c:v>Oulu</c:v>
                      </c:pt>
                      <c:pt idx="10">
                        <c:v>Lappeenranta</c:v>
                      </c:pt>
                      <c:pt idx="11">
                        <c:v>Rovaniemi</c:v>
                      </c:pt>
                      <c:pt idx="12">
                        <c:v>Hämeenlinna</c:v>
                      </c:pt>
                      <c:pt idx="13">
                        <c:v>Jyväskylä</c:v>
                      </c:pt>
                      <c:pt idx="14">
                        <c:v>Porvoo</c:v>
                      </c:pt>
                      <c:pt idx="15">
                        <c:v>Turku</c:v>
                      </c:pt>
                      <c:pt idx="16">
                        <c:v>Kuopio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[1]Taulukko!$G$8:$G$108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D3B-4E35-9B47-846BE0FB8776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[Asumismenot2023.xlsx]Taulukko!$M$7</c15:sqref>
                        </c15:formulaRef>
                      </c:ext>
                    </c:extLst>
                    <c:strCache>
                      <c:ptCount val="1"/>
                      <c:pt idx="0">
                        <c:v>Rahoitusvastike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Rauma</c:v>
                      </c:pt>
                      <c:pt idx="2">
                        <c:v>Pori</c:v>
                      </c:pt>
                      <c:pt idx="3">
                        <c:v>Mikkeli</c:v>
                      </c:pt>
                      <c:pt idx="4">
                        <c:v>Vaasa</c:v>
                      </c:pt>
                      <c:pt idx="5">
                        <c:v>Seinäjoki</c:v>
                      </c:pt>
                      <c:pt idx="6">
                        <c:v>Kotka</c:v>
                      </c:pt>
                      <c:pt idx="7">
                        <c:v>Joensuu</c:v>
                      </c:pt>
                      <c:pt idx="8">
                        <c:v>Lahti</c:v>
                      </c:pt>
                      <c:pt idx="9">
                        <c:v>Oulu</c:v>
                      </c:pt>
                      <c:pt idx="10">
                        <c:v>Lappeenranta</c:v>
                      </c:pt>
                      <c:pt idx="11">
                        <c:v>Rovaniemi</c:v>
                      </c:pt>
                      <c:pt idx="12">
                        <c:v>Hämeenlinna</c:v>
                      </c:pt>
                      <c:pt idx="13">
                        <c:v>Jyväskylä</c:v>
                      </c:pt>
                      <c:pt idx="14">
                        <c:v>Porvoo</c:v>
                      </c:pt>
                      <c:pt idx="15">
                        <c:v>Turku</c:v>
                      </c:pt>
                      <c:pt idx="16">
                        <c:v>Kuopio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[1]Taulukko!$M$8:$M$108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 formatCode="General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 formatCode="General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D3B-4E35-9B47-846BE0FB8776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[Asumismenot2023.xlsx]Taulukko!$N$7</c15:sqref>
                        </c15:formulaRef>
                      </c:ext>
                    </c:extLst>
                    <c:strCache>
                      <c:ptCount val="1"/>
                      <c:pt idx="0">
                        <c:v>Kiinteistövero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Rauma</c:v>
                      </c:pt>
                      <c:pt idx="2">
                        <c:v>Pori</c:v>
                      </c:pt>
                      <c:pt idx="3">
                        <c:v>Mikkeli</c:v>
                      </c:pt>
                      <c:pt idx="4">
                        <c:v>Vaasa</c:v>
                      </c:pt>
                      <c:pt idx="5">
                        <c:v>Seinäjoki</c:v>
                      </c:pt>
                      <c:pt idx="6">
                        <c:v>Kotka</c:v>
                      </c:pt>
                      <c:pt idx="7">
                        <c:v>Joensuu</c:v>
                      </c:pt>
                      <c:pt idx="8">
                        <c:v>Lahti</c:v>
                      </c:pt>
                      <c:pt idx="9">
                        <c:v>Oulu</c:v>
                      </c:pt>
                      <c:pt idx="10">
                        <c:v>Lappeenranta</c:v>
                      </c:pt>
                      <c:pt idx="11">
                        <c:v>Rovaniemi</c:v>
                      </c:pt>
                      <c:pt idx="12">
                        <c:v>Hämeenlinna</c:v>
                      </c:pt>
                      <c:pt idx="13">
                        <c:v>Jyväskylä</c:v>
                      </c:pt>
                      <c:pt idx="14">
                        <c:v>Porvoo</c:v>
                      </c:pt>
                      <c:pt idx="15">
                        <c:v>Turku</c:v>
                      </c:pt>
                      <c:pt idx="16">
                        <c:v>Kuopio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[1]Taulukko!$N$8:$N$108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D3B-4E35-9B47-846BE0FB8776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[Asumismenot2023.xlsx]Taulukko!$O$7</c15:sqref>
                        </c15:formulaRef>
                      </c:ext>
                    </c:extLst>
                    <c:strCache>
                      <c:ptCount val="1"/>
                      <c:pt idx="0">
                        <c:v>Vesimaksu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Rauma</c:v>
                      </c:pt>
                      <c:pt idx="2">
                        <c:v>Pori</c:v>
                      </c:pt>
                      <c:pt idx="3">
                        <c:v>Mikkeli</c:v>
                      </c:pt>
                      <c:pt idx="4">
                        <c:v>Vaasa</c:v>
                      </c:pt>
                      <c:pt idx="5">
                        <c:v>Seinäjoki</c:v>
                      </c:pt>
                      <c:pt idx="6">
                        <c:v>Kotka</c:v>
                      </c:pt>
                      <c:pt idx="7">
                        <c:v>Joensuu</c:v>
                      </c:pt>
                      <c:pt idx="8">
                        <c:v>Lahti</c:v>
                      </c:pt>
                      <c:pt idx="9">
                        <c:v>Oulu</c:v>
                      </c:pt>
                      <c:pt idx="10">
                        <c:v>Lappeenranta</c:v>
                      </c:pt>
                      <c:pt idx="11">
                        <c:v>Rovaniemi</c:v>
                      </c:pt>
                      <c:pt idx="12">
                        <c:v>Hämeenlinna</c:v>
                      </c:pt>
                      <c:pt idx="13">
                        <c:v>Jyväskylä</c:v>
                      </c:pt>
                      <c:pt idx="14">
                        <c:v>Porvoo</c:v>
                      </c:pt>
                      <c:pt idx="15">
                        <c:v>Turku</c:v>
                      </c:pt>
                      <c:pt idx="16">
                        <c:v>Kuopio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[1]Taulukko!$O$8:$O$108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D3B-4E35-9B47-846BE0FB8776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[Asumismenot2023.xlsx]Taulukko!$P$7</c15:sqref>
                        </c15:formulaRef>
                      </c:ext>
                    </c:extLst>
                    <c:strCache>
                      <c:ptCount val="1"/>
                      <c:pt idx="0">
                        <c:v>Jätemaksu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Rauma</c:v>
                      </c:pt>
                      <c:pt idx="2">
                        <c:v>Pori</c:v>
                      </c:pt>
                      <c:pt idx="3">
                        <c:v>Mikkeli</c:v>
                      </c:pt>
                      <c:pt idx="4">
                        <c:v>Vaasa</c:v>
                      </c:pt>
                      <c:pt idx="5">
                        <c:v>Seinäjoki</c:v>
                      </c:pt>
                      <c:pt idx="6">
                        <c:v>Kotka</c:v>
                      </c:pt>
                      <c:pt idx="7">
                        <c:v>Joensuu</c:v>
                      </c:pt>
                      <c:pt idx="8">
                        <c:v>Lahti</c:v>
                      </c:pt>
                      <c:pt idx="9">
                        <c:v>Oulu</c:v>
                      </c:pt>
                      <c:pt idx="10">
                        <c:v>Lappeenranta</c:v>
                      </c:pt>
                      <c:pt idx="11">
                        <c:v>Rovaniemi</c:v>
                      </c:pt>
                      <c:pt idx="12">
                        <c:v>Hämeenlinna</c:v>
                      </c:pt>
                      <c:pt idx="13">
                        <c:v>Jyväskylä</c:v>
                      </c:pt>
                      <c:pt idx="14">
                        <c:v>Porvoo</c:v>
                      </c:pt>
                      <c:pt idx="15">
                        <c:v>Turku</c:v>
                      </c:pt>
                      <c:pt idx="16">
                        <c:v>Kuopio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[1]Taulukko!$P$8:$P$108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D3B-4E35-9B47-846BE0FB8776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[Asumismenot2023.xlsx]Taulukko!$Q$7</c15:sqref>
                        </c15:formulaRef>
                      </c:ext>
                    </c:extLst>
                    <c:strCache>
                      <c:ptCount val="1"/>
                      <c:pt idx="0">
                        <c:v>Öljy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Rauma</c:v>
                      </c:pt>
                      <c:pt idx="2">
                        <c:v>Pori</c:v>
                      </c:pt>
                      <c:pt idx="3">
                        <c:v>Mikkeli</c:v>
                      </c:pt>
                      <c:pt idx="4">
                        <c:v>Vaasa</c:v>
                      </c:pt>
                      <c:pt idx="5">
                        <c:v>Seinäjoki</c:v>
                      </c:pt>
                      <c:pt idx="6">
                        <c:v>Kotka</c:v>
                      </c:pt>
                      <c:pt idx="7">
                        <c:v>Joensuu</c:v>
                      </c:pt>
                      <c:pt idx="8">
                        <c:v>Lahti</c:v>
                      </c:pt>
                      <c:pt idx="9">
                        <c:v>Oulu</c:v>
                      </c:pt>
                      <c:pt idx="10">
                        <c:v>Lappeenranta</c:v>
                      </c:pt>
                      <c:pt idx="11">
                        <c:v>Rovaniemi</c:v>
                      </c:pt>
                      <c:pt idx="12">
                        <c:v>Hämeenlinna</c:v>
                      </c:pt>
                      <c:pt idx="13">
                        <c:v>Jyväskylä</c:v>
                      </c:pt>
                      <c:pt idx="14">
                        <c:v>Porvoo</c:v>
                      </c:pt>
                      <c:pt idx="15">
                        <c:v>Turku</c:v>
                      </c:pt>
                      <c:pt idx="16">
                        <c:v>Kuopio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[1]Taulukko!$Q$8:$Q$108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5D3B-4E35-9B47-846BE0FB8776}"/>
                  </c:ext>
                </c:extLst>
              </c15:ser>
            </c15:filteredBarSeries>
          </c:ext>
        </c:extLst>
      </c:barChart>
      <c:catAx>
        <c:axId val="66627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629071"/>
        <c:crosses val="autoZero"/>
        <c:auto val="1"/>
        <c:lblAlgn val="ctr"/>
        <c:lblOffset val="100"/>
        <c:noMultiLvlLbl val="0"/>
      </c:catAx>
      <c:valAx>
        <c:axId val="66629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€ / kk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627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[Asumismenot2023.xlsx]Taulukko!$F$7</c:f>
              <c:strCache>
                <c:ptCount val="1"/>
                <c:pt idx="0">
                  <c:v>Lyhennys</c:v>
                </c:pt>
              </c:strCache>
            </c:strRef>
          </c:tx>
          <c:spPr>
            <a:solidFill>
              <a:srgbClr val="4CB37D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Kouvola</c:v>
                </c:pt>
                <c:pt idx="1">
                  <c:v>Kotka</c:v>
                </c:pt>
                <c:pt idx="2">
                  <c:v>Rauma</c:v>
                </c:pt>
                <c:pt idx="3">
                  <c:v>Pori</c:v>
                </c:pt>
                <c:pt idx="4">
                  <c:v>Mikkeli</c:v>
                </c:pt>
                <c:pt idx="5">
                  <c:v>Rovaniemi</c:v>
                </c:pt>
                <c:pt idx="6">
                  <c:v>Lahti</c:v>
                </c:pt>
                <c:pt idx="7">
                  <c:v>Hämeenlinna</c:v>
                </c:pt>
                <c:pt idx="8">
                  <c:v>Lappeenranta</c:v>
                </c:pt>
                <c:pt idx="9">
                  <c:v>Vaasa</c:v>
                </c:pt>
                <c:pt idx="10">
                  <c:v>Jyväskylä</c:v>
                </c:pt>
                <c:pt idx="11">
                  <c:v>Joensuu</c:v>
                </c:pt>
                <c:pt idx="12">
                  <c:v>Seinäjoki</c:v>
                </c:pt>
                <c:pt idx="13">
                  <c:v>Oulu</c:v>
                </c:pt>
                <c:pt idx="14">
                  <c:v>Kuopio</c:v>
                </c:pt>
                <c:pt idx="15">
                  <c:v>Porvoo</c:v>
                </c:pt>
                <c:pt idx="16">
                  <c:v>Turku</c:v>
                </c:pt>
                <c:pt idx="17">
                  <c:v>Tampere</c:v>
                </c:pt>
                <c:pt idx="18">
                  <c:v>Vantaa</c:v>
                </c:pt>
                <c:pt idx="19">
                  <c:v>Espoo</c:v>
                </c:pt>
                <c:pt idx="20">
                  <c:v>Helsinki</c:v>
                </c:pt>
              </c:strCache>
            </c:strRef>
          </c:cat>
          <c:val>
            <c:numRef>
              <c:f>[1]Taulukko!$F$8:$F$108</c:f>
              <c:numCache>
                <c:formatCode>0</c:formatCode>
                <c:ptCount val="21"/>
                <c:pt idx="0">
                  <c:v>88.110936748280793</c:v>
                </c:pt>
                <c:pt idx="1">
                  <c:v>111.5667951557308</c:v>
                </c:pt>
                <c:pt idx="2">
                  <c:v>145.92832942789923</c:v>
                </c:pt>
                <c:pt idx="3">
                  <c:v>151.64082630941846</c:v>
                </c:pt>
                <c:pt idx="4">
                  <c:v>159.60370075032395</c:v>
                </c:pt>
                <c:pt idx="5">
                  <c:v>185.30993671716033</c:v>
                </c:pt>
                <c:pt idx="6">
                  <c:v>177.86638017457472</c:v>
                </c:pt>
                <c:pt idx="7">
                  <c:v>178.3856980728946</c:v>
                </c:pt>
                <c:pt idx="8">
                  <c:v>189.20482095455978</c:v>
                </c:pt>
                <c:pt idx="9">
                  <c:v>220.36389485375534</c:v>
                </c:pt>
                <c:pt idx="10">
                  <c:v>217.07488149772914</c:v>
                </c:pt>
                <c:pt idx="11">
                  <c:v>228.8460871929808</c:v>
                </c:pt>
                <c:pt idx="12">
                  <c:v>236.5493026847264</c:v>
                </c:pt>
                <c:pt idx="13">
                  <c:v>256.19682983783025</c:v>
                </c:pt>
                <c:pt idx="14">
                  <c:v>232.91407739648687</c:v>
                </c:pt>
                <c:pt idx="15">
                  <c:v>280.3451121097068</c:v>
                </c:pt>
                <c:pt idx="16">
                  <c:v>344.0481076369511</c:v>
                </c:pt>
                <c:pt idx="17">
                  <c:v>347.16401502687063</c:v>
                </c:pt>
                <c:pt idx="18">
                  <c:v>347.51022695908392</c:v>
                </c:pt>
                <c:pt idx="19">
                  <c:v>414.06947092708771</c:v>
                </c:pt>
                <c:pt idx="20">
                  <c:v>601.11046730531473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02-40FE-8CF2-392A62200CE1}"/>
            </c:ext>
          </c:extLst>
        </c:ser>
        <c:ser>
          <c:idx val="1"/>
          <c:order val="1"/>
          <c:tx>
            <c:strRef>
              <c:f>[Asumismenot2023.xlsx]Taulukko!$G$7</c:f>
              <c:strCache>
                <c:ptCount val="1"/>
                <c:pt idx="0">
                  <c:v>Korko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Kouvola</c:v>
                </c:pt>
                <c:pt idx="1">
                  <c:v>Kotka</c:v>
                </c:pt>
                <c:pt idx="2">
                  <c:v>Rauma</c:v>
                </c:pt>
                <c:pt idx="3">
                  <c:v>Pori</c:v>
                </c:pt>
                <c:pt idx="4">
                  <c:v>Mikkeli</c:v>
                </c:pt>
                <c:pt idx="5">
                  <c:v>Rovaniemi</c:v>
                </c:pt>
                <c:pt idx="6">
                  <c:v>Lahti</c:v>
                </c:pt>
                <c:pt idx="7">
                  <c:v>Hämeenlinna</c:v>
                </c:pt>
                <c:pt idx="8">
                  <c:v>Lappeenranta</c:v>
                </c:pt>
                <c:pt idx="9">
                  <c:v>Vaasa</c:v>
                </c:pt>
                <c:pt idx="10">
                  <c:v>Jyväskylä</c:v>
                </c:pt>
                <c:pt idx="11">
                  <c:v>Joensuu</c:v>
                </c:pt>
                <c:pt idx="12">
                  <c:v>Seinäjoki</c:v>
                </c:pt>
                <c:pt idx="13">
                  <c:v>Oulu</c:v>
                </c:pt>
                <c:pt idx="14">
                  <c:v>Kuopio</c:v>
                </c:pt>
                <c:pt idx="15">
                  <c:v>Porvoo</c:v>
                </c:pt>
                <c:pt idx="16">
                  <c:v>Turku</c:v>
                </c:pt>
                <c:pt idx="17">
                  <c:v>Tampere</c:v>
                </c:pt>
                <c:pt idx="18">
                  <c:v>Vantaa</c:v>
                </c:pt>
                <c:pt idx="19">
                  <c:v>Espoo</c:v>
                </c:pt>
                <c:pt idx="20">
                  <c:v>Helsinki</c:v>
                </c:pt>
              </c:strCache>
            </c:strRef>
          </c:cat>
          <c:val>
            <c:numRef>
              <c:f>[1]Taulukko!$G$8:$G$108</c:f>
              <c:numCache>
                <c:formatCode>0</c:formatCode>
                <c:ptCount val="21"/>
                <c:pt idx="0">
                  <c:v>109.02301670866069</c:v>
                </c:pt>
                <c:pt idx="1">
                  <c:v>138.045843357037</c:v>
                </c:pt>
                <c:pt idx="2">
                  <c:v>180.56267796738894</c:v>
                </c:pt>
                <c:pt idx="3">
                  <c:v>187.6309678522334</c:v>
                </c:pt>
                <c:pt idx="4">
                  <c:v>197.4837355705013</c:v>
                </c:pt>
                <c:pt idx="5">
                  <c:v>229.29104005230116</c:v>
                </c:pt>
                <c:pt idx="6">
                  <c:v>220.08084414174633</c:v>
                </c:pt>
                <c:pt idx="7">
                  <c:v>220.72341594945942</c:v>
                </c:pt>
                <c:pt idx="8">
                  <c:v>234.11032861014965</c:v>
                </c:pt>
                <c:pt idx="9">
                  <c:v>272.6646370729373</c:v>
                </c:pt>
                <c:pt idx="10">
                  <c:v>268.59501562408752</c:v>
                </c:pt>
                <c:pt idx="11">
                  <c:v>283.15997659891849</c:v>
                </c:pt>
                <c:pt idx="12">
                  <c:v>292.69145841332971</c:v>
                </c:pt>
                <c:pt idx="13">
                  <c:v>317.0020918051431</c:v>
                </c:pt>
                <c:pt idx="14">
                  <c:v>288.19345575933784</c:v>
                </c:pt>
                <c:pt idx="15">
                  <c:v>346.88168086380364</c:v>
                </c:pt>
                <c:pt idx="16">
                  <c:v>425.70382260994734</c:v>
                </c:pt>
                <c:pt idx="17">
                  <c:v>429.55925345622603</c:v>
                </c:pt>
                <c:pt idx="18">
                  <c:v>429.98763466136819</c:v>
                </c:pt>
                <c:pt idx="19">
                  <c:v>512.34392134993402</c:v>
                </c:pt>
                <c:pt idx="20">
                  <c:v>743.7768674279456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02-40FE-8CF2-392A62200CE1}"/>
            </c:ext>
          </c:extLst>
        </c:ser>
        <c:ser>
          <c:idx val="2"/>
          <c:order val="2"/>
          <c:tx>
            <c:strRef>
              <c:f>[Asumismenot2023.xlsx]Taulukko!$H$7</c:f>
              <c:strCache>
                <c:ptCount val="1"/>
                <c:pt idx="0">
                  <c:v>Hoitovastike</c:v>
                </c:pt>
              </c:strCache>
            </c:strRef>
          </c:tx>
          <c:spPr>
            <a:solidFill>
              <a:srgbClr val="4C91A4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Kouvola</c:v>
                </c:pt>
                <c:pt idx="1">
                  <c:v>Kotka</c:v>
                </c:pt>
                <c:pt idx="2">
                  <c:v>Rauma</c:v>
                </c:pt>
                <c:pt idx="3">
                  <c:v>Pori</c:v>
                </c:pt>
                <c:pt idx="4">
                  <c:v>Mikkeli</c:v>
                </c:pt>
                <c:pt idx="5">
                  <c:v>Rovaniemi</c:v>
                </c:pt>
                <c:pt idx="6">
                  <c:v>Lahti</c:v>
                </c:pt>
                <c:pt idx="7">
                  <c:v>Hämeenlinna</c:v>
                </c:pt>
                <c:pt idx="8">
                  <c:v>Lappeenranta</c:v>
                </c:pt>
                <c:pt idx="9">
                  <c:v>Vaasa</c:v>
                </c:pt>
                <c:pt idx="10">
                  <c:v>Jyväskylä</c:v>
                </c:pt>
                <c:pt idx="11">
                  <c:v>Joensuu</c:v>
                </c:pt>
                <c:pt idx="12">
                  <c:v>Seinäjoki</c:v>
                </c:pt>
                <c:pt idx="13">
                  <c:v>Oulu</c:v>
                </c:pt>
                <c:pt idx="14">
                  <c:v>Kuopio</c:v>
                </c:pt>
                <c:pt idx="15">
                  <c:v>Porvoo</c:v>
                </c:pt>
                <c:pt idx="16">
                  <c:v>Turku</c:v>
                </c:pt>
                <c:pt idx="17">
                  <c:v>Tampere</c:v>
                </c:pt>
                <c:pt idx="18">
                  <c:v>Vantaa</c:v>
                </c:pt>
                <c:pt idx="19">
                  <c:v>Espoo</c:v>
                </c:pt>
                <c:pt idx="20">
                  <c:v>Helsinki</c:v>
                </c:pt>
              </c:strCache>
            </c:strRef>
          </c:cat>
          <c:val>
            <c:numRef>
              <c:f>[1]Taulukko!$H$8:$H$108</c:f>
              <c:numCache>
                <c:formatCode>0</c:formatCode>
                <c:ptCount val="21"/>
                <c:pt idx="0">
                  <c:v>425.46489368458691</c:v>
                </c:pt>
                <c:pt idx="1">
                  <c:v>393.81203828354523</c:v>
                </c:pt>
                <c:pt idx="2">
                  <c:v>346.02481770854519</c:v>
                </c:pt>
                <c:pt idx="3">
                  <c:v>353.18242557868405</c:v>
                </c:pt>
                <c:pt idx="4">
                  <c:v>412.79679373493411</c:v>
                </c:pt>
                <c:pt idx="5">
                  <c:v>371.88726173562844</c:v>
                </c:pt>
                <c:pt idx="6">
                  <c:v>414.19135681679529</c:v>
                </c:pt>
                <c:pt idx="7">
                  <c:v>426.17312378146198</c:v>
                </c:pt>
                <c:pt idx="8">
                  <c:v>425.36628984604522</c:v>
                </c:pt>
                <c:pt idx="9">
                  <c:v>356.30987501340633</c:v>
                </c:pt>
                <c:pt idx="10">
                  <c:v>373.06456114812852</c:v>
                </c:pt>
                <c:pt idx="11">
                  <c:v>388.13872378354523</c:v>
                </c:pt>
                <c:pt idx="12">
                  <c:v>370.96979177312858</c:v>
                </c:pt>
                <c:pt idx="13">
                  <c:v>327.1947427002118</c:v>
                </c:pt>
                <c:pt idx="14">
                  <c:v>394.32230142937851</c:v>
                </c:pt>
                <c:pt idx="15">
                  <c:v>399.7570887522952</c:v>
                </c:pt>
                <c:pt idx="16">
                  <c:v>375.10426628229527</c:v>
                </c:pt>
                <c:pt idx="17">
                  <c:v>375.43251390854522</c:v>
                </c:pt>
                <c:pt idx="18">
                  <c:v>430.58434218979517</c:v>
                </c:pt>
                <c:pt idx="19">
                  <c:v>455.37020573146191</c:v>
                </c:pt>
                <c:pt idx="20">
                  <c:v>475.0086555231286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02-40FE-8CF2-392A62200CE1}"/>
            </c:ext>
          </c:extLst>
        </c:ser>
        <c:ser>
          <c:idx val="3"/>
          <c:order val="3"/>
          <c:tx>
            <c:strRef>
              <c:f>[Asumismenot2023.xlsx]Taulukko!$I$7</c:f>
              <c:strCache>
                <c:ptCount val="1"/>
                <c:pt idx="0">
                  <c:v>Asunnon korjaus</c:v>
                </c:pt>
              </c:strCache>
            </c:strRef>
          </c:tx>
          <c:spPr>
            <a:solidFill>
              <a:srgbClr val="FF944C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Kouvola</c:v>
                </c:pt>
                <c:pt idx="1">
                  <c:v>Kotka</c:v>
                </c:pt>
                <c:pt idx="2">
                  <c:v>Rauma</c:v>
                </c:pt>
                <c:pt idx="3">
                  <c:v>Pori</c:v>
                </c:pt>
                <c:pt idx="4">
                  <c:v>Mikkeli</c:v>
                </c:pt>
                <c:pt idx="5">
                  <c:v>Rovaniemi</c:v>
                </c:pt>
                <c:pt idx="6">
                  <c:v>Lahti</c:v>
                </c:pt>
                <c:pt idx="7">
                  <c:v>Hämeenlinna</c:v>
                </c:pt>
                <c:pt idx="8">
                  <c:v>Lappeenranta</c:v>
                </c:pt>
                <c:pt idx="9">
                  <c:v>Vaasa</c:v>
                </c:pt>
                <c:pt idx="10">
                  <c:v>Jyväskylä</c:v>
                </c:pt>
                <c:pt idx="11">
                  <c:v>Joensuu</c:v>
                </c:pt>
                <c:pt idx="12">
                  <c:v>Seinäjoki</c:v>
                </c:pt>
                <c:pt idx="13">
                  <c:v>Oulu</c:v>
                </c:pt>
                <c:pt idx="14">
                  <c:v>Kuopio</c:v>
                </c:pt>
                <c:pt idx="15">
                  <c:v>Porvoo</c:v>
                </c:pt>
                <c:pt idx="16">
                  <c:v>Turku</c:v>
                </c:pt>
                <c:pt idx="17">
                  <c:v>Tampere</c:v>
                </c:pt>
                <c:pt idx="18">
                  <c:v>Vantaa</c:v>
                </c:pt>
                <c:pt idx="19">
                  <c:v>Espoo</c:v>
                </c:pt>
                <c:pt idx="20">
                  <c:v>Helsinki</c:v>
                </c:pt>
              </c:strCache>
            </c:strRef>
          </c:cat>
          <c:val>
            <c:numRef>
              <c:f>[1]Taulukko!$I$8:$I$108</c:f>
              <c:numCache>
                <c:formatCode>0</c:formatCode>
                <c:ptCount val="21"/>
                <c:pt idx="0" formatCode="General">
                  <c:v>61.800000000000004</c:v>
                </c:pt>
                <c:pt idx="1">
                  <c:v>61.800000000000004</c:v>
                </c:pt>
                <c:pt idx="2">
                  <c:v>61.800000000000004</c:v>
                </c:pt>
                <c:pt idx="3" formatCode="General">
                  <c:v>61.800000000000004</c:v>
                </c:pt>
                <c:pt idx="4" formatCode="General">
                  <c:v>61.800000000000004</c:v>
                </c:pt>
                <c:pt idx="5" formatCode="General">
                  <c:v>61.800000000000004</c:v>
                </c:pt>
                <c:pt idx="6" formatCode="General">
                  <c:v>61.800000000000004</c:v>
                </c:pt>
                <c:pt idx="7" formatCode="General">
                  <c:v>61.800000000000004</c:v>
                </c:pt>
                <c:pt idx="8" formatCode="General">
                  <c:v>61.800000000000004</c:v>
                </c:pt>
                <c:pt idx="9" formatCode="General">
                  <c:v>61.800000000000004</c:v>
                </c:pt>
                <c:pt idx="10" formatCode="General">
                  <c:v>61.800000000000004</c:v>
                </c:pt>
                <c:pt idx="11" formatCode="General">
                  <c:v>61.800000000000004</c:v>
                </c:pt>
                <c:pt idx="12" formatCode="General">
                  <c:v>61.800000000000004</c:v>
                </c:pt>
                <c:pt idx="13" formatCode="General">
                  <c:v>61.800000000000004</c:v>
                </c:pt>
                <c:pt idx="14" formatCode="General">
                  <c:v>61.800000000000004</c:v>
                </c:pt>
                <c:pt idx="15">
                  <c:v>61.800000000000004</c:v>
                </c:pt>
                <c:pt idx="16">
                  <c:v>77.25</c:v>
                </c:pt>
                <c:pt idx="17" formatCode="General">
                  <c:v>92.699999999999989</c:v>
                </c:pt>
                <c:pt idx="18">
                  <c:v>77.25</c:v>
                </c:pt>
                <c:pt idx="19" formatCode="General">
                  <c:v>92.699999999999989</c:v>
                </c:pt>
                <c:pt idx="20" formatCode="General">
                  <c:v>92.699999999999989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02-40FE-8CF2-392A62200CE1}"/>
            </c:ext>
          </c:extLst>
        </c:ser>
        <c:ser>
          <c:idx val="4"/>
          <c:order val="4"/>
          <c:tx>
            <c:strRef>
              <c:f>[Asumismenot2023.xlsx]Taulukko!$J$7</c:f>
              <c:strCache>
                <c:ptCount val="1"/>
                <c:pt idx="0">
                  <c:v>Sähkö</c:v>
                </c:pt>
              </c:strCache>
            </c:strRef>
          </c:tx>
          <c:spPr>
            <a:solidFill>
              <a:srgbClr val="8172DB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Kouvola</c:v>
                </c:pt>
                <c:pt idx="1">
                  <c:v>Kotka</c:v>
                </c:pt>
                <c:pt idx="2">
                  <c:v>Rauma</c:v>
                </c:pt>
                <c:pt idx="3">
                  <c:v>Pori</c:v>
                </c:pt>
                <c:pt idx="4">
                  <c:v>Mikkeli</c:v>
                </c:pt>
                <c:pt idx="5">
                  <c:v>Rovaniemi</c:v>
                </c:pt>
                <c:pt idx="6">
                  <c:v>Lahti</c:v>
                </c:pt>
                <c:pt idx="7">
                  <c:v>Hämeenlinna</c:v>
                </c:pt>
                <c:pt idx="8">
                  <c:v>Lappeenranta</c:v>
                </c:pt>
                <c:pt idx="9">
                  <c:v>Vaasa</c:v>
                </c:pt>
                <c:pt idx="10">
                  <c:v>Jyväskylä</c:v>
                </c:pt>
                <c:pt idx="11">
                  <c:v>Joensuu</c:v>
                </c:pt>
                <c:pt idx="12">
                  <c:v>Seinäjoki</c:v>
                </c:pt>
                <c:pt idx="13">
                  <c:v>Oulu</c:v>
                </c:pt>
                <c:pt idx="14">
                  <c:v>Kuopio</c:v>
                </c:pt>
                <c:pt idx="15">
                  <c:v>Porvoo</c:v>
                </c:pt>
                <c:pt idx="16">
                  <c:v>Turku</c:v>
                </c:pt>
                <c:pt idx="17">
                  <c:v>Tampere</c:v>
                </c:pt>
                <c:pt idx="18">
                  <c:v>Vantaa</c:v>
                </c:pt>
                <c:pt idx="19">
                  <c:v>Espoo</c:v>
                </c:pt>
                <c:pt idx="20">
                  <c:v>Helsinki</c:v>
                </c:pt>
              </c:strCache>
            </c:strRef>
          </c:cat>
          <c:val>
            <c:numRef>
              <c:f>[1]Taulukko!$J$8:$J$108</c:f>
              <c:numCache>
                <c:formatCode>0</c:formatCode>
                <c:ptCount val="21"/>
                <c:pt idx="0">
                  <c:v>94.216242713193708</c:v>
                </c:pt>
                <c:pt idx="1">
                  <c:v>94.216242713193708</c:v>
                </c:pt>
                <c:pt idx="2">
                  <c:v>94.216242713193708</c:v>
                </c:pt>
                <c:pt idx="3">
                  <c:v>94.216242713193708</c:v>
                </c:pt>
                <c:pt idx="4">
                  <c:v>94.216242713193708</c:v>
                </c:pt>
                <c:pt idx="5">
                  <c:v>94.216242713193708</c:v>
                </c:pt>
                <c:pt idx="6">
                  <c:v>94.216242713193708</c:v>
                </c:pt>
                <c:pt idx="7">
                  <c:v>94.216242713193708</c:v>
                </c:pt>
                <c:pt idx="8">
                  <c:v>94.216242713193708</c:v>
                </c:pt>
                <c:pt idx="9">
                  <c:v>94.216242713193708</c:v>
                </c:pt>
                <c:pt idx="10">
                  <c:v>94.216242713193708</c:v>
                </c:pt>
                <c:pt idx="11">
                  <c:v>94.216242713193708</c:v>
                </c:pt>
                <c:pt idx="12">
                  <c:v>94.216242713193708</c:v>
                </c:pt>
                <c:pt idx="13">
                  <c:v>94.216242713193708</c:v>
                </c:pt>
                <c:pt idx="14">
                  <c:v>94.216242713193708</c:v>
                </c:pt>
                <c:pt idx="15">
                  <c:v>94.216242713193708</c:v>
                </c:pt>
                <c:pt idx="16">
                  <c:v>94.216242713193708</c:v>
                </c:pt>
                <c:pt idx="17">
                  <c:v>94.216242713193708</c:v>
                </c:pt>
                <c:pt idx="18">
                  <c:v>94.216242713193708</c:v>
                </c:pt>
                <c:pt idx="19">
                  <c:v>94.216242713193708</c:v>
                </c:pt>
                <c:pt idx="20">
                  <c:v>94.216242713193708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02-40FE-8CF2-392A62200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627823"/>
        <c:axId val="66629071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[Asumismenot2023.xlsx]Taulukko!$K$7</c15:sqref>
                        </c15:formulaRef>
                      </c:ext>
                    </c:extLst>
                    <c:strCache>
                      <c:ptCount val="1"/>
                      <c:pt idx="0">
                        <c:v>Vuokranantajan nettovuokratuotto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Kotka</c:v>
                      </c:pt>
                      <c:pt idx="2">
                        <c:v>Rauma</c:v>
                      </c:pt>
                      <c:pt idx="3">
                        <c:v>Pori</c:v>
                      </c:pt>
                      <c:pt idx="4">
                        <c:v>Mikkeli</c:v>
                      </c:pt>
                      <c:pt idx="5">
                        <c:v>Rovaniemi</c:v>
                      </c:pt>
                      <c:pt idx="6">
                        <c:v>Lahti</c:v>
                      </c:pt>
                      <c:pt idx="7">
                        <c:v>Hämeenlinna</c:v>
                      </c:pt>
                      <c:pt idx="8">
                        <c:v>Lappeenranta</c:v>
                      </c:pt>
                      <c:pt idx="9">
                        <c:v>Vaasa</c:v>
                      </c:pt>
                      <c:pt idx="10">
                        <c:v>Jyväskylä</c:v>
                      </c:pt>
                      <c:pt idx="11">
                        <c:v>Joensuu</c:v>
                      </c:pt>
                      <c:pt idx="12">
                        <c:v>Seinäjoki</c:v>
                      </c:pt>
                      <c:pt idx="13">
                        <c:v>Oulu</c:v>
                      </c:pt>
                      <c:pt idx="14">
                        <c:v>Kuopio</c:v>
                      </c:pt>
                      <c:pt idx="15">
                        <c:v>Porvoo</c:v>
                      </c:pt>
                      <c:pt idx="16">
                        <c:v>Turku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[1]Taulukko!$K$8:$K$108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A802-40FE-8CF2-392A62200CE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[Asumismenot2023.xlsx]Taulukko!$L$7</c15:sqref>
                        </c15:formulaRef>
                      </c:ext>
                    </c:extLst>
                    <c:strCache>
                      <c:ptCount val="1"/>
                      <c:pt idx="0">
                        <c:v>Vuokranantajan pääomavero vuokratuotosta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Kotka</c:v>
                      </c:pt>
                      <c:pt idx="2">
                        <c:v>Rauma</c:v>
                      </c:pt>
                      <c:pt idx="3">
                        <c:v>Pori</c:v>
                      </c:pt>
                      <c:pt idx="4">
                        <c:v>Mikkeli</c:v>
                      </c:pt>
                      <c:pt idx="5">
                        <c:v>Rovaniemi</c:v>
                      </c:pt>
                      <c:pt idx="6">
                        <c:v>Lahti</c:v>
                      </c:pt>
                      <c:pt idx="7">
                        <c:v>Hämeenlinna</c:v>
                      </c:pt>
                      <c:pt idx="8">
                        <c:v>Lappeenranta</c:v>
                      </c:pt>
                      <c:pt idx="9">
                        <c:v>Vaasa</c:v>
                      </c:pt>
                      <c:pt idx="10">
                        <c:v>Jyväskylä</c:v>
                      </c:pt>
                      <c:pt idx="11">
                        <c:v>Joensuu</c:v>
                      </c:pt>
                      <c:pt idx="12">
                        <c:v>Seinäjoki</c:v>
                      </c:pt>
                      <c:pt idx="13">
                        <c:v>Oulu</c:v>
                      </c:pt>
                      <c:pt idx="14">
                        <c:v>Kuopio</c:v>
                      </c:pt>
                      <c:pt idx="15">
                        <c:v>Porvoo</c:v>
                      </c:pt>
                      <c:pt idx="16">
                        <c:v>Turku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[1]Taulukko!$L$8:$L$108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802-40FE-8CF2-392A62200CE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[Asumismenot2023.xlsx]Taulukko!$M$7</c15:sqref>
                        </c15:formulaRef>
                      </c:ext>
                    </c:extLst>
                    <c:strCache>
                      <c:ptCount val="1"/>
                      <c:pt idx="0">
                        <c:v>Rahoitusvastike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Kotka</c:v>
                      </c:pt>
                      <c:pt idx="2">
                        <c:v>Rauma</c:v>
                      </c:pt>
                      <c:pt idx="3">
                        <c:v>Pori</c:v>
                      </c:pt>
                      <c:pt idx="4">
                        <c:v>Mikkeli</c:v>
                      </c:pt>
                      <c:pt idx="5">
                        <c:v>Rovaniemi</c:v>
                      </c:pt>
                      <c:pt idx="6">
                        <c:v>Lahti</c:v>
                      </c:pt>
                      <c:pt idx="7">
                        <c:v>Hämeenlinna</c:v>
                      </c:pt>
                      <c:pt idx="8">
                        <c:v>Lappeenranta</c:v>
                      </c:pt>
                      <c:pt idx="9">
                        <c:v>Vaasa</c:v>
                      </c:pt>
                      <c:pt idx="10">
                        <c:v>Jyväskylä</c:v>
                      </c:pt>
                      <c:pt idx="11">
                        <c:v>Joensuu</c:v>
                      </c:pt>
                      <c:pt idx="12">
                        <c:v>Seinäjoki</c:v>
                      </c:pt>
                      <c:pt idx="13">
                        <c:v>Oulu</c:v>
                      </c:pt>
                      <c:pt idx="14">
                        <c:v>Kuopio</c:v>
                      </c:pt>
                      <c:pt idx="15">
                        <c:v>Porvoo</c:v>
                      </c:pt>
                      <c:pt idx="16">
                        <c:v>Turku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[1]Taulukko!$M$8:$M$108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 formatCode="0">
                        <c:v>#N/A</c:v>
                      </c:pt>
                      <c:pt idx="1">
                        <c:v>#N/A</c:v>
                      </c:pt>
                      <c:pt idx="2" formatCode="0">
                        <c:v>#N/A</c:v>
                      </c:pt>
                      <c:pt idx="3" formatCode="0">
                        <c:v>#N/A</c:v>
                      </c:pt>
                      <c:pt idx="4" formatCode="0">
                        <c:v>#N/A</c:v>
                      </c:pt>
                      <c:pt idx="5" formatCode="0">
                        <c:v>#N/A</c:v>
                      </c:pt>
                      <c:pt idx="6" formatCode="0">
                        <c:v>#N/A</c:v>
                      </c:pt>
                      <c:pt idx="7" formatCode="0">
                        <c:v>#N/A</c:v>
                      </c:pt>
                      <c:pt idx="8" formatCode="0">
                        <c:v>#N/A</c:v>
                      </c:pt>
                      <c:pt idx="9" formatCode="0">
                        <c:v>#N/A</c:v>
                      </c:pt>
                      <c:pt idx="10" formatCode="0">
                        <c:v>#N/A</c:v>
                      </c:pt>
                      <c:pt idx="11" formatCode="0">
                        <c:v>#N/A</c:v>
                      </c:pt>
                      <c:pt idx="12" formatCode="0">
                        <c:v>#N/A</c:v>
                      </c:pt>
                      <c:pt idx="13" formatCode="0">
                        <c:v>#N/A</c:v>
                      </c:pt>
                      <c:pt idx="14" formatCode="0">
                        <c:v>#N/A</c:v>
                      </c:pt>
                      <c:pt idx="15">
                        <c:v>#N/A</c:v>
                      </c:pt>
                      <c:pt idx="16" formatCode="0">
                        <c:v>#N/A</c:v>
                      </c:pt>
                      <c:pt idx="17" formatCode="0">
                        <c:v>#N/A</c:v>
                      </c:pt>
                      <c:pt idx="18" formatCode="0">
                        <c:v>#N/A</c:v>
                      </c:pt>
                      <c:pt idx="19" formatCode="0">
                        <c:v>#N/A</c:v>
                      </c:pt>
                      <c:pt idx="20" formatCode="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802-40FE-8CF2-392A62200CE1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[Asumismenot2023.xlsx]Taulukko!$N$7</c15:sqref>
                        </c15:formulaRef>
                      </c:ext>
                    </c:extLst>
                    <c:strCache>
                      <c:ptCount val="1"/>
                      <c:pt idx="0">
                        <c:v>Kiinteistövero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Kotka</c:v>
                      </c:pt>
                      <c:pt idx="2">
                        <c:v>Rauma</c:v>
                      </c:pt>
                      <c:pt idx="3">
                        <c:v>Pori</c:v>
                      </c:pt>
                      <c:pt idx="4">
                        <c:v>Mikkeli</c:v>
                      </c:pt>
                      <c:pt idx="5">
                        <c:v>Rovaniemi</c:v>
                      </c:pt>
                      <c:pt idx="6">
                        <c:v>Lahti</c:v>
                      </c:pt>
                      <c:pt idx="7">
                        <c:v>Hämeenlinna</c:v>
                      </c:pt>
                      <c:pt idx="8">
                        <c:v>Lappeenranta</c:v>
                      </c:pt>
                      <c:pt idx="9">
                        <c:v>Vaasa</c:v>
                      </c:pt>
                      <c:pt idx="10">
                        <c:v>Jyväskylä</c:v>
                      </c:pt>
                      <c:pt idx="11">
                        <c:v>Joensuu</c:v>
                      </c:pt>
                      <c:pt idx="12">
                        <c:v>Seinäjoki</c:v>
                      </c:pt>
                      <c:pt idx="13">
                        <c:v>Oulu</c:v>
                      </c:pt>
                      <c:pt idx="14">
                        <c:v>Kuopio</c:v>
                      </c:pt>
                      <c:pt idx="15">
                        <c:v>Porvoo</c:v>
                      </c:pt>
                      <c:pt idx="16">
                        <c:v>Turku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[1]Taulukko!$N$8:$N$108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802-40FE-8CF2-392A62200CE1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[Asumismenot2023.xlsx]Taulukko!$O$7</c15:sqref>
                        </c15:formulaRef>
                      </c:ext>
                    </c:extLst>
                    <c:strCache>
                      <c:ptCount val="1"/>
                      <c:pt idx="0">
                        <c:v>Vesimaksu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Kotka</c:v>
                      </c:pt>
                      <c:pt idx="2">
                        <c:v>Rauma</c:v>
                      </c:pt>
                      <c:pt idx="3">
                        <c:v>Pori</c:v>
                      </c:pt>
                      <c:pt idx="4">
                        <c:v>Mikkeli</c:v>
                      </c:pt>
                      <c:pt idx="5">
                        <c:v>Rovaniemi</c:v>
                      </c:pt>
                      <c:pt idx="6">
                        <c:v>Lahti</c:v>
                      </c:pt>
                      <c:pt idx="7">
                        <c:v>Hämeenlinna</c:v>
                      </c:pt>
                      <c:pt idx="8">
                        <c:v>Lappeenranta</c:v>
                      </c:pt>
                      <c:pt idx="9">
                        <c:v>Vaasa</c:v>
                      </c:pt>
                      <c:pt idx="10">
                        <c:v>Jyväskylä</c:v>
                      </c:pt>
                      <c:pt idx="11">
                        <c:v>Joensuu</c:v>
                      </c:pt>
                      <c:pt idx="12">
                        <c:v>Seinäjoki</c:v>
                      </c:pt>
                      <c:pt idx="13">
                        <c:v>Oulu</c:v>
                      </c:pt>
                      <c:pt idx="14">
                        <c:v>Kuopio</c:v>
                      </c:pt>
                      <c:pt idx="15">
                        <c:v>Porvoo</c:v>
                      </c:pt>
                      <c:pt idx="16">
                        <c:v>Turku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[1]Taulukko!$O$8:$O$108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802-40FE-8CF2-392A62200CE1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[Asumismenot2023.xlsx]Taulukko!$P$7</c15:sqref>
                        </c15:formulaRef>
                      </c:ext>
                    </c:extLst>
                    <c:strCache>
                      <c:ptCount val="1"/>
                      <c:pt idx="0">
                        <c:v>Jätemaksu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Kotka</c:v>
                      </c:pt>
                      <c:pt idx="2">
                        <c:v>Rauma</c:v>
                      </c:pt>
                      <c:pt idx="3">
                        <c:v>Pori</c:v>
                      </c:pt>
                      <c:pt idx="4">
                        <c:v>Mikkeli</c:v>
                      </c:pt>
                      <c:pt idx="5">
                        <c:v>Rovaniemi</c:v>
                      </c:pt>
                      <c:pt idx="6">
                        <c:v>Lahti</c:v>
                      </c:pt>
                      <c:pt idx="7">
                        <c:v>Hämeenlinna</c:v>
                      </c:pt>
                      <c:pt idx="8">
                        <c:v>Lappeenranta</c:v>
                      </c:pt>
                      <c:pt idx="9">
                        <c:v>Vaasa</c:v>
                      </c:pt>
                      <c:pt idx="10">
                        <c:v>Jyväskylä</c:v>
                      </c:pt>
                      <c:pt idx="11">
                        <c:v>Joensuu</c:v>
                      </c:pt>
                      <c:pt idx="12">
                        <c:v>Seinäjoki</c:v>
                      </c:pt>
                      <c:pt idx="13">
                        <c:v>Oulu</c:v>
                      </c:pt>
                      <c:pt idx="14">
                        <c:v>Kuopio</c:v>
                      </c:pt>
                      <c:pt idx="15">
                        <c:v>Porvoo</c:v>
                      </c:pt>
                      <c:pt idx="16">
                        <c:v>Turku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[1]Taulukko!$P$8:$P$108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802-40FE-8CF2-392A62200CE1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[Asumismenot2023.xlsx]Taulukko!$Q$7</c15:sqref>
                        </c15:formulaRef>
                      </c:ext>
                    </c:extLst>
                    <c:strCache>
                      <c:ptCount val="1"/>
                      <c:pt idx="0">
                        <c:v>Öljy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Kouvola</c:v>
                      </c:pt>
                      <c:pt idx="1">
                        <c:v>Kotka</c:v>
                      </c:pt>
                      <c:pt idx="2">
                        <c:v>Rauma</c:v>
                      </c:pt>
                      <c:pt idx="3">
                        <c:v>Pori</c:v>
                      </c:pt>
                      <c:pt idx="4">
                        <c:v>Mikkeli</c:v>
                      </c:pt>
                      <c:pt idx="5">
                        <c:v>Rovaniemi</c:v>
                      </c:pt>
                      <c:pt idx="6">
                        <c:v>Lahti</c:v>
                      </c:pt>
                      <c:pt idx="7">
                        <c:v>Hämeenlinna</c:v>
                      </c:pt>
                      <c:pt idx="8">
                        <c:v>Lappeenranta</c:v>
                      </c:pt>
                      <c:pt idx="9">
                        <c:v>Vaasa</c:v>
                      </c:pt>
                      <c:pt idx="10">
                        <c:v>Jyväskylä</c:v>
                      </c:pt>
                      <c:pt idx="11">
                        <c:v>Joensuu</c:v>
                      </c:pt>
                      <c:pt idx="12">
                        <c:v>Seinäjoki</c:v>
                      </c:pt>
                      <c:pt idx="13">
                        <c:v>Oulu</c:v>
                      </c:pt>
                      <c:pt idx="14">
                        <c:v>Kuopio</c:v>
                      </c:pt>
                      <c:pt idx="15">
                        <c:v>Porvoo</c:v>
                      </c:pt>
                      <c:pt idx="16">
                        <c:v>Turku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[1]Taulukko!$Q$8:$Q$108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802-40FE-8CF2-392A62200CE1}"/>
                  </c:ext>
                </c:extLst>
              </c15:ser>
            </c15:filteredBarSeries>
          </c:ext>
        </c:extLst>
      </c:barChart>
      <c:catAx>
        <c:axId val="66627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629071"/>
        <c:crosses val="autoZero"/>
        <c:auto val="1"/>
        <c:lblAlgn val="ctr"/>
        <c:lblOffset val="100"/>
        <c:noMultiLvlLbl val="0"/>
      </c:catAx>
      <c:valAx>
        <c:axId val="66629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€ / kk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627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[Asumismenot2023.xlsx]Taulukko!$F$7</c:f>
              <c:strCache>
                <c:ptCount val="1"/>
                <c:pt idx="0">
                  <c:v>Lyhennys</c:v>
                </c:pt>
              </c:strCache>
            </c:strRef>
          </c:tx>
          <c:spPr>
            <a:solidFill>
              <a:srgbClr val="4CB37D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Rauma</c:v>
                </c:pt>
                <c:pt idx="1">
                  <c:v>Kouvola</c:v>
                </c:pt>
                <c:pt idx="2">
                  <c:v>Pori</c:v>
                </c:pt>
                <c:pt idx="3">
                  <c:v>Kotka</c:v>
                </c:pt>
                <c:pt idx="4">
                  <c:v>Mikkeli</c:v>
                </c:pt>
                <c:pt idx="5">
                  <c:v>Rovaniemi</c:v>
                </c:pt>
                <c:pt idx="6">
                  <c:v>Joensuu</c:v>
                </c:pt>
                <c:pt idx="7">
                  <c:v>Vaasa</c:v>
                </c:pt>
                <c:pt idx="8">
                  <c:v>Lahti</c:v>
                </c:pt>
                <c:pt idx="9">
                  <c:v>Oulu</c:v>
                </c:pt>
                <c:pt idx="10">
                  <c:v>Jyväskylä</c:v>
                </c:pt>
                <c:pt idx="11">
                  <c:v>Seinäjoki</c:v>
                </c:pt>
                <c:pt idx="12">
                  <c:v>Lappeenranta</c:v>
                </c:pt>
                <c:pt idx="13">
                  <c:v>Hämeenlinna</c:v>
                </c:pt>
                <c:pt idx="14">
                  <c:v>Kuopio</c:v>
                </c:pt>
                <c:pt idx="15">
                  <c:v>Turku</c:v>
                </c:pt>
                <c:pt idx="16">
                  <c:v>Porvoo</c:v>
                </c:pt>
                <c:pt idx="17">
                  <c:v>Vantaa</c:v>
                </c:pt>
                <c:pt idx="18">
                  <c:v>Tampere</c:v>
                </c:pt>
                <c:pt idx="19">
                  <c:v>Espoo</c:v>
                </c:pt>
                <c:pt idx="20">
                  <c:v>Helsinki</c:v>
                </c:pt>
              </c:strCache>
            </c:strRef>
          </c:cat>
          <c:val>
            <c:numRef>
              <c:f>[1]Taulukko!$F$8:$F$108</c:f>
              <c:numCache>
                <c:formatCode>0</c:formatCode>
                <c:ptCount val="21"/>
                <c:pt idx="0">
                  <c:v>179.03484544579456</c:v>
                </c:pt>
                <c:pt idx="1">
                  <c:v>143.33173993629961</c:v>
                </c:pt>
                <c:pt idx="2">
                  <c:v>193.05642870043255</c:v>
                </c:pt>
                <c:pt idx="3">
                  <c:v>175.52944963213506</c:v>
                </c:pt>
                <c:pt idx="4">
                  <c:v>193.70557607333248</c:v>
                </c:pt>
                <c:pt idx="5">
                  <c:v>229.66834053198738</c:v>
                </c:pt>
                <c:pt idx="6">
                  <c:v>233.04390687106687</c:v>
                </c:pt>
                <c:pt idx="7">
                  <c:v>261.47656180408279</c:v>
                </c:pt>
                <c:pt idx="8">
                  <c:v>228.49987526076754</c:v>
                </c:pt>
                <c:pt idx="9">
                  <c:v>289.77938726251881</c:v>
                </c:pt>
                <c:pt idx="10">
                  <c:v>259.52911968538308</c:v>
                </c:pt>
                <c:pt idx="11">
                  <c:v>268.61718290598179</c:v>
                </c:pt>
                <c:pt idx="12">
                  <c:v>242.00214061708562</c:v>
                </c:pt>
                <c:pt idx="13">
                  <c:v>244.07941221036535</c:v>
                </c:pt>
                <c:pt idx="14">
                  <c:v>266.41008183812215</c:v>
                </c:pt>
                <c:pt idx="15">
                  <c:v>339.24441707749173</c:v>
                </c:pt>
                <c:pt idx="16">
                  <c:v>353.65548875586973</c:v>
                </c:pt>
                <c:pt idx="17">
                  <c:v>351.83787611175006</c:v>
                </c:pt>
                <c:pt idx="18">
                  <c:v>406.49608490992227</c:v>
                </c:pt>
                <c:pt idx="19">
                  <c:v>518.14943304870644</c:v>
                </c:pt>
                <c:pt idx="20">
                  <c:v>754.17941783511276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B-47F1-82F4-96A6D9B563C6}"/>
            </c:ext>
          </c:extLst>
        </c:ser>
        <c:ser>
          <c:idx val="1"/>
          <c:order val="1"/>
          <c:tx>
            <c:strRef>
              <c:f>[Asumismenot2023.xlsx]Taulukko!$G$7</c:f>
              <c:strCache>
                <c:ptCount val="1"/>
                <c:pt idx="0">
                  <c:v>Korko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Rauma</c:v>
                </c:pt>
                <c:pt idx="1">
                  <c:v>Kouvola</c:v>
                </c:pt>
                <c:pt idx="2">
                  <c:v>Pori</c:v>
                </c:pt>
                <c:pt idx="3">
                  <c:v>Kotka</c:v>
                </c:pt>
                <c:pt idx="4">
                  <c:v>Mikkeli</c:v>
                </c:pt>
                <c:pt idx="5">
                  <c:v>Rovaniemi</c:v>
                </c:pt>
                <c:pt idx="6">
                  <c:v>Joensuu</c:v>
                </c:pt>
                <c:pt idx="7">
                  <c:v>Vaasa</c:v>
                </c:pt>
                <c:pt idx="8">
                  <c:v>Lahti</c:v>
                </c:pt>
                <c:pt idx="9">
                  <c:v>Oulu</c:v>
                </c:pt>
                <c:pt idx="10">
                  <c:v>Jyväskylä</c:v>
                </c:pt>
                <c:pt idx="11">
                  <c:v>Seinäjoki</c:v>
                </c:pt>
                <c:pt idx="12">
                  <c:v>Lappeenranta</c:v>
                </c:pt>
                <c:pt idx="13">
                  <c:v>Hämeenlinna</c:v>
                </c:pt>
                <c:pt idx="14">
                  <c:v>Kuopio</c:v>
                </c:pt>
                <c:pt idx="15">
                  <c:v>Turku</c:v>
                </c:pt>
                <c:pt idx="16">
                  <c:v>Porvoo</c:v>
                </c:pt>
                <c:pt idx="17">
                  <c:v>Vantaa</c:v>
                </c:pt>
                <c:pt idx="18">
                  <c:v>Tampere</c:v>
                </c:pt>
                <c:pt idx="19">
                  <c:v>Espoo</c:v>
                </c:pt>
                <c:pt idx="20">
                  <c:v>Helsinki</c:v>
                </c:pt>
              </c:strCache>
            </c:strRef>
          </c:cat>
          <c:val>
            <c:numRef>
              <c:f>[1]Taulukko!$G$8:$G$108</c:f>
              <c:numCache>
                <c:formatCode>0</c:formatCode>
                <c:ptCount val="21"/>
                <c:pt idx="0">
                  <c:v>221.52663070910089</c:v>
                </c:pt>
                <c:pt idx="1">
                  <c:v>177.34981892882334</c:v>
                </c:pt>
                <c:pt idx="2">
                  <c:v>238.87606951735532</c:v>
                </c:pt>
                <c:pt idx="3">
                  <c:v>217.18927100703721</c:v>
                </c:pt>
                <c:pt idx="4">
                  <c:v>239.67928427699675</c:v>
                </c:pt>
                <c:pt idx="5">
                  <c:v>284.17738196113089</c:v>
                </c:pt>
                <c:pt idx="6">
                  <c:v>288.3540987112662</c:v>
                </c:pt>
                <c:pt idx="7">
                  <c:v>323.53490518355983</c:v>
                </c:pt>
                <c:pt idx="8">
                  <c:v>282.73159539377627</c:v>
                </c:pt>
                <c:pt idx="9">
                  <c:v>358.55506870392537</c:v>
                </c:pt>
                <c:pt idx="10">
                  <c:v>321.12526090463581</c:v>
                </c:pt>
                <c:pt idx="11">
                  <c:v>332.37026753961544</c:v>
                </c:pt>
                <c:pt idx="12">
                  <c:v>299.43846239431764</c:v>
                </c:pt>
                <c:pt idx="13">
                  <c:v>302.00874962517014</c:v>
                </c:pt>
                <c:pt idx="14">
                  <c:v>329.63933735683469</c:v>
                </c:pt>
                <c:pt idx="15">
                  <c:v>419.7600333886009</c:v>
                </c:pt>
                <c:pt idx="16">
                  <c:v>437.59140105264004</c:v>
                </c:pt>
                <c:pt idx="17">
                  <c:v>435.34239972564416</c:v>
                </c:pt>
                <c:pt idx="18">
                  <c:v>502.97308248745099</c:v>
                </c:pt>
                <c:pt idx="19">
                  <c:v>641.12602114577351</c:v>
                </c:pt>
                <c:pt idx="20">
                  <c:v>933.17490775139004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B-47F1-82F4-96A6D9B563C6}"/>
            </c:ext>
          </c:extLst>
        </c:ser>
        <c:ser>
          <c:idx val="2"/>
          <c:order val="2"/>
          <c:tx>
            <c:strRef>
              <c:f>[Asumismenot2023.xlsx]Taulukko!$H$7</c:f>
              <c:strCache>
                <c:ptCount val="1"/>
                <c:pt idx="0">
                  <c:v>Hoitovastike</c:v>
                </c:pt>
              </c:strCache>
            </c:strRef>
          </c:tx>
          <c:spPr>
            <a:solidFill>
              <a:srgbClr val="4C91A4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Rauma</c:v>
                </c:pt>
                <c:pt idx="1">
                  <c:v>Kouvola</c:v>
                </c:pt>
                <c:pt idx="2">
                  <c:v>Pori</c:v>
                </c:pt>
                <c:pt idx="3">
                  <c:v>Kotka</c:v>
                </c:pt>
                <c:pt idx="4">
                  <c:v>Mikkeli</c:v>
                </c:pt>
                <c:pt idx="5">
                  <c:v>Rovaniemi</c:v>
                </c:pt>
                <c:pt idx="6">
                  <c:v>Joensuu</c:v>
                </c:pt>
                <c:pt idx="7">
                  <c:v>Vaasa</c:v>
                </c:pt>
                <c:pt idx="8">
                  <c:v>Lahti</c:v>
                </c:pt>
                <c:pt idx="9">
                  <c:v>Oulu</c:v>
                </c:pt>
                <c:pt idx="10">
                  <c:v>Jyväskylä</c:v>
                </c:pt>
                <c:pt idx="11">
                  <c:v>Seinäjoki</c:v>
                </c:pt>
                <c:pt idx="12">
                  <c:v>Lappeenranta</c:v>
                </c:pt>
                <c:pt idx="13">
                  <c:v>Hämeenlinna</c:v>
                </c:pt>
                <c:pt idx="14">
                  <c:v>Kuopio</c:v>
                </c:pt>
                <c:pt idx="15">
                  <c:v>Turku</c:v>
                </c:pt>
                <c:pt idx="16">
                  <c:v>Porvoo</c:v>
                </c:pt>
                <c:pt idx="17">
                  <c:v>Vantaa</c:v>
                </c:pt>
                <c:pt idx="18">
                  <c:v>Tampere</c:v>
                </c:pt>
                <c:pt idx="19">
                  <c:v>Espoo</c:v>
                </c:pt>
                <c:pt idx="20">
                  <c:v>Helsinki</c:v>
                </c:pt>
              </c:strCache>
            </c:strRef>
          </c:cat>
          <c:val>
            <c:numRef>
              <c:f>[1]Taulukko!$H$8:$H$108</c:f>
              <c:numCache>
                <c:formatCode>0</c:formatCode>
                <c:ptCount val="21"/>
                <c:pt idx="0">
                  <c:v>519.03722656281775</c:v>
                </c:pt>
                <c:pt idx="1">
                  <c:v>638.19734052688034</c:v>
                </c:pt>
                <c:pt idx="2">
                  <c:v>529.77363836802613</c:v>
                </c:pt>
                <c:pt idx="3">
                  <c:v>590.71805742531785</c:v>
                </c:pt>
                <c:pt idx="4">
                  <c:v>619.19519060240123</c:v>
                </c:pt>
                <c:pt idx="5">
                  <c:v>557.83089260344275</c:v>
                </c:pt>
                <c:pt idx="6">
                  <c:v>582.20808567531776</c:v>
                </c:pt>
                <c:pt idx="7">
                  <c:v>534.46481252010949</c:v>
                </c:pt>
                <c:pt idx="8">
                  <c:v>621.28703522519288</c:v>
                </c:pt>
                <c:pt idx="9">
                  <c:v>490.79211405031771</c:v>
                </c:pt>
                <c:pt idx="10">
                  <c:v>559.59684172219272</c:v>
                </c:pt>
                <c:pt idx="11">
                  <c:v>556.45468765969281</c:v>
                </c:pt>
                <c:pt idx="12">
                  <c:v>638.04943476906783</c:v>
                </c:pt>
                <c:pt idx="13">
                  <c:v>639.25968567219297</c:v>
                </c:pt>
                <c:pt idx="14">
                  <c:v>591.48345214406777</c:v>
                </c:pt>
                <c:pt idx="15">
                  <c:v>562.65639942344285</c:v>
                </c:pt>
                <c:pt idx="16">
                  <c:v>599.63563312844281</c:v>
                </c:pt>
                <c:pt idx="17">
                  <c:v>645.87651328469281</c:v>
                </c:pt>
                <c:pt idx="18">
                  <c:v>563.14877086281786</c:v>
                </c:pt>
                <c:pt idx="19">
                  <c:v>683.05530859719283</c:v>
                </c:pt>
                <c:pt idx="20">
                  <c:v>712.51298328469284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EB-47F1-82F4-96A6D9B563C6}"/>
            </c:ext>
          </c:extLst>
        </c:ser>
        <c:ser>
          <c:idx val="3"/>
          <c:order val="3"/>
          <c:tx>
            <c:strRef>
              <c:f>[Asumismenot2023.xlsx]Taulukko!$I$7</c:f>
              <c:strCache>
                <c:ptCount val="1"/>
                <c:pt idx="0">
                  <c:v>Asunnon korjaus</c:v>
                </c:pt>
              </c:strCache>
            </c:strRef>
          </c:tx>
          <c:spPr>
            <a:solidFill>
              <a:srgbClr val="FF944C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Rauma</c:v>
                </c:pt>
                <c:pt idx="1">
                  <c:v>Kouvola</c:v>
                </c:pt>
                <c:pt idx="2">
                  <c:v>Pori</c:v>
                </c:pt>
                <c:pt idx="3">
                  <c:v>Kotka</c:v>
                </c:pt>
                <c:pt idx="4">
                  <c:v>Mikkeli</c:v>
                </c:pt>
                <c:pt idx="5">
                  <c:v>Rovaniemi</c:v>
                </c:pt>
                <c:pt idx="6">
                  <c:v>Joensuu</c:v>
                </c:pt>
                <c:pt idx="7">
                  <c:v>Vaasa</c:v>
                </c:pt>
                <c:pt idx="8">
                  <c:v>Lahti</c:v>
                </c:pt>
                <c:pt idx="9">
                  <c:v>Oulu</c:v>
                </c:pt>
                <c:pt idx="10">
                  <c:v>Jyväskylä</c:v>
                </c:pt>
                <c:pt idx="11">
                  <c:v>Seinäjoki</c:v>
                </c:pt>
                <c:pt idx="12">
                  <c:v>Lappeenranta</c:v>
                </c:pt>
                <c:pt idx="13">
                  <c:v>Hämeenlinna</c:v>
                </c:pt>
                <c:pt idx="14">
                  <c:v>Kuopio</c:v>
                </c:pt>
                <c:pt idx="15">
                  <c:v>Turku</c:v>
                </c:pt>
                <c:pt idx="16">
                  <c:v>Porvoo</c:v>
                </c:pt>
                <c:pt idx="17">
                  <c:v>Vantaa</c:v>
                </c:pt>
                <c:pt idx="18">
                  <c:v>Tampere</c:v>
                </c:pt>
                <c:pt idx="19">
                  <c:v>Espoo</c:v>
                </c:pt>
                <c:pt idx="20">
                  <c:v>Helsinki</c:v>
                </c:pt>
              </c:strCache>
            </c:strRef>
          </c:cat>
          <c:val>
            <c:numRef>
              <c:f>[1]Taulukko!$I$8:$I$108</c:f>
              <c:numCache>
                <c:formatCode>General</c:formatCode>
                <c:ptCount val="21"/>
                <c:pt idx="0" formatCode="0">
                  <c:v>92.7</c:v>
                </c:pt>
                <c:pt idx="1">
                  <c:v>92.7</c:v>
                </c:pt>
                <c:pt idx="2">
                  <c:v>92.7</c:v>
                </c:pt>
                <c:pt idx="3" formatCode="0">
                  <c:v>92.7</c:v>
                </c:pt>
                <c:pt idx="4">
                  <c:v>92.7</c:v>
                </c:pt>
                <c:pt idx="5">
                  <c:v>92.7</c:v>
                </c:pt>
                <c:pt idx="6">
                  <c:v>92.7</c:v>
                </c:pt>
                <c:pt idx="7">
                  <c:v>92.7</c:v>
                </c:pt>
                <c:pt idx="8">
                  <c:v>92.7</c:v>
                </c:pt>
                <c:pt idx="9">
                  <c:v>92.7</c:v>
                </c:pt>
                <c:pt idx="10">
                  <c:v>92.7</c:v>
                </c:pt>
                <c:pt idx="11">
                  <c:v>92.7</c:v>
                </c:pt>
                <c:pt idx="12">
                  <c:v>92.7</c:v>
                </c:pt>
                <c:pt idx="13">
                  <c:v>92.7</c:v>
                </c:pt>
                <c:pt idx="14">
                  <c:v>92.7</c:v>
                </c:pt>
                <c:pt idx="15" formatCode="0">
                  <c:v>115.87500000000001</c:v>
                </c:pt>
                <c:pt idx="16" formatCode="0">
                  <c:v>92.7</c:v>
                </c:pt>
                <c:pt idx="17" formatCode="0">
                  <c:v>115.87500000000001</c:v>
                </c:pt>
                <c:pt idx="18">
                  <c:v>139.04999999999998</c:v>
                </c:pt>
                <c:pt idx="19">
                  <c:v>139.04999999999998</c:v>
                </c:pt>
                <c:pt idx="20">
                  <c:v>139.04999999999998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EB-47F1-82F4-96A6D9B563C6}"/>
            </c:ext>
          </c:extLst>
        </c:ser>
        <c:ser>
          <c:idx val="4"/>
          <c:order val="4"/>
          <c:tx>
            <c:strRef>
              <c:f>[Asumismenot2023.xlsx]Taulukko!$J$7</c:f>
              <c:strCache>
                <c:ptCount val="1"/>
                <c:pt idx="0">
                  <c:v>Sähkö</c:v>
                </c:pt>
              </c:strCache>
            </c:strRef>
          </c:tx>
          <c:spPr>
            <a:solidFill>
              <a:srgbClr val="8172DB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Rauma</c:v>
                </c:pt>
                <c:pt idx="1">
                  <c:v>Kouvola</c:v>
                </c:pt>
                <c:pt idx="2">
                  <c:v>Pori</c:v>
                </c:pt>
                <c:pt idx="3">
                  <c:v>Kotka</c:v>
                </c:pt>
                <c:pt idx="4">
                  <c:v>Mikkeli</c:v>
                </c:pt>
                <c:pt idx="5">
                  <c:v>Rovaniemi</c:v>
                </c:pt>
                <c:pt idx="6">
                  <c:v>Joensuu</c:v>
                </c:pt>
                <c:pt idx="7">
                  <c:v>Vaasa</c:v>
                </c:pt>
                <c:pt idx="8">
                  <c:v>Lahti</c:v>
                </c:pt>
                <c:pt idx="9">
                  <c:v>Oulu</c:v>
                </c:pt>
                <c:pt idx="10">
                  <c:v>Jyväskylä</c:v>
                </c:pt>
                <c:pt idx="11">
                  <c:v>Seinäjoki</c:v>
                </c:pt>
                <c:pt idx="12">
                  <c:v>Lappeenranta</c:v>
                </c:pt>
                <c:pt idx="13">
                  <c:v>Hämeenlinna</c:v>
                </c:pt>
                <c:pt idx="14">
                  <c:v>Kuopio</c:v>
                </c:pt>
                <c:pt idx="15">
                  <c:v>Turku</c:v>
                </c:pt>
                <c:pt idx="16">
                  <c:v>Porvoo</c:v>
                </c:pt>
                <c:pt idx="17">
                  <c:v>Vantaa</c:v>
                </c:pt>
                <c:pt idx="18">
                  <c:v>Tampere</c:v>
                </c:pt>
                <c:pt idx="19">
                  <c:v>Espoo</c:v>
                </c:pt>
                <c:pt idx="20">
                  <c:v>Helsinki</c:v>
                </c:pt>
              </c:strCache>
            </c:strRef>
          </c:cat>
          <c:val>
            <c:numRef>
              <c:f>[1]Taulukko!$J$8:$J$108</c:f>
              <c:numCache>
                <c:formatCode>0</c:formatCode>
                <c:ptCount val="21"/>
                <c:pt idx="0">
                  <c:v>232.76954082083151</c:v>
                </c:pt>
                <c:pt idx="1">
                  <c:v>232.76954082083151</c:v>
                </c:pt>
                <c:pt idx="2">
                  <c:v>232.76954082083151</c:v>
                </c:pt>
                <c:pt idx="3">
                  <c:v>232.76954082083151</c:v>
                </c:pt>
                <c:pt idx="4">
                  <c:v>232.76954082083151</c:v>
                </c:pt>
                <c:pt idx="5">
                  <c:v>232.76954082083151</c:v>
                </c:pt>
                <c:pt idx="6">
                  <c:v>232.76954082083151</c:v>
                </c:pt>
                <c:pt idx="7">
                  <c:v>232.76954082083151</c:v>
                </c:pt>
                <c:pt idx="8">
                  <c:v>232.76954082083151</c:v>
                </c:pt>
                <c:pt idx="9">
                  <c:v>232.76954082083151</c:v>
                </c:pt>
                <c:pt idx="10">
                  <c:v>232.76954082083151</c:v>
                </c:pt>
                <c:pt idx="11">
                  <c:v>232.76954082083151</c:v>
                </c:pt>
                <c:pt idx="12">
                  <c:v>232.76954082083151</c:v>
                </c:pt>
                <c:pt idx="13">
                  <c:v>232.76954082083151</c:v>
                </c:pt>
                <c:pt idx="14">
                  <c:v>232.76954082083151</c:v>
                </c:pt>
                <c:pt idx="15">
                  <c:v>232.76954082083151</c:v>
                </c:pt>
                <c:pt idx="16">
                  <c:v>232.76954082083151</c:v>
                </c:pt>
                <c:pt idx="17">
                  <c:v>232.76954082083151</c:v>
                </c:pt>
                <c:pt idx="18">
                  <c:v>232.76954082083151</c:v>
                </c:pt>
                <c:pt idx="19">
                  <c:v>232.76954082083151</c:v>
                </c:pt>
                <c:pt idx="20">
                  <c:v>232.76954082083151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EB-47F1-82F4-96A6D9B56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627823"/>
        <c:axId val="66629071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[Asumismenot2023.xlsx]Taulukko!$K$7</c15:sqref>
                        </c15:formulaRef>
                      </c:ext>
                    </c:extLst>
                    <c:strCache>
                      <c:ptCount val="1"/>
                      <c:pt idx="0">
                        <c:v>Vuokranantajan nettovuokratuotto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Rauma</c:v>
                      </c:pt>
                      <c:pt idx="1">
                        <c:v>Kouvola</c:v>
                      </c:pt>
                      <c:pt idx="2">
                        <c:v>Pori</c:v>
                      </c:pt>
                      <c:pt idx="3">
                        <c:v>Kotka</c:v>
                      </c:pt>
                      <c:pt idx="4">
                        <c:v>Mikkeli</c:v>
                      </c:pt>
                      <c:pt idx="5">
                        <c:v>Rovaniemi</c:v>
                      </c:pt>
                      <c:pt idx="6">
                        <c:v>Joensuu</c:v>
                      </c:pt>
                      <c:pt idx="7">
                        <c:v>Vaasa</c:v>
                      </c:pt>
                      <c:pt idx="8">
                        <c:v>Lahti</c:v>
                      </c:pt>
                      <c:pt idx="9">
                        <c:v>Oulu</c:v>
                      </c:pt>
                      <c:pt idx="10">
                        <c:v>Jyväskylä</c:v>
                      </c:pt>
                      <c:pt idx="11">
                        <c:v>Seinäjoki</c:v>
                      </c:pt>
                      <c:pt idx="12">
                        <c:v>Lappeenranta</c:v>
                      </c:pt>
                      <c:pt idx="13">
                        <c:v>Hämeenlinna</c:v>
                      </c:pt>
                      <c:pt idx="14">
                        <c:v>Kuopio</c:v>
                      </c:pt>
                      <c:pt idx="15">
                        <c:v>Turku</c:v>
                      </c:pt>
                      <c:pt idx="16">
                        <c:v>Porvoo</c:v>
                      </c:pt>
                      <c:pt idx="17">
                        <c:v>Vantaa</c:v>
                      </c:pt>
                      <c:pt idx="18">
                        <c:v>Tampere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[1]Taulukko!$K$8:$K$108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D5EB-47F1-82F4-96A6D9B563C6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[Asumismenot2023.xlsx]Taulukko!$L$7</c15:sqref>
                        </c15:formulaRef>
                      </c:ext>
                    </c:extLst>
                    <c:strCache>
                      <c:ptCount val="1"/>
                      <c:pt idx="0">
                        <c:v>Vuokranantajan pääomavero vuokratuotosta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Rauma</c:v>
                      </c:pt>
                      <c:pt idx="1">
                        <c:v>Kouvola</c:v>
                      </c:pt>
                      <c:pt idx="2">
                        <c:v>Pori</c:v>
                      </c:pt>
                      <c:pt idx="3">
                        <c:v>Kotka</c:v>
                      </c:pt>
                      <c:pt idx="4">
                        <c:v>Mikkeli</c:v>
                      </c:pt>
                      <c:pt idx="5">
                        <c:v>Rovaniemi</c:v>
                      </c:pt>
                      <c:pt idx="6">
                        <c:v>Joensuu</c:v>
                      </c:pt>
                      <c:pt idx="7">
                        <c:v>Vaasa</c:v>
                      </c:pt>
                      <c:pt idx="8">
                        <c:v>Lahti</c:v>
                      </c:pt>
                      <c:pt idx="9">
                        <c:v>Oulu</c:v>
                      </c:pt>
                      <c:pt idx="10">
                        <c:v>Jyväskylä</c:v>
                      </c:pt>
                      <c:pt idx="11">
                        <c:v>Seinäjoki</c:v>
                      </c:pt>
                      <c:pt idx="12">
                        <c:v>Lappeenranta</c:v>
                      </c:pt>
                      <c:pt idx="13">
                        <c:v>Hämeenlinna</c:v>
                      </c:pt>
                      <c:pt idx="14">
                        <c:v>Kuopio</c:v>
                      </c:pt>
                      <c:pt idx="15">
                        <c:v>Turku</c:v>
                      </c:pt>
                      <c:pt idx="16">
                        <c:v>Porvoo</c:v>
                      </c:pt>
                      <c:pt idx="17">
                        <c:v>Vantaa</c:v>
                      </c:pt>
                      <c:pt idx="18">
                        <c:v>Tampere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[1]Taulukko!$L$8:$L$108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5EB-47F1-82F4-96A6D9B563C6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[Asumismenot2023.xlsx]Taulukko!$M$7</c15:sqref>
                        </c15:formulaRef>
                      </c:ext>
                    </c:extLst>
                    <c:strCache>
                      <c:ptCount val="1"/>
                      <c:pt idx="0">
                        <c:v>Rahoitusvastike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Rauma</c:v>
                      </c:pt>
                      <c:pt idx="1">
                        <c:v>Kouvola</c:v>
                      </c:pt>
                      <c:pt idx="2">
                        <c:v>Pori</c:v>
                      </c:pt>
                      <c:pt idx="3">
                        <c:v>Kotka</c:v>
                      </c:pt>
                      <c:pt idx="4">
                        <c:v>Mikkeli</c:v>
                      </c:pt>
                      <c:pt idx="5">
                        <c:v>Rovaniemi</c:v>
                      </c:pt>
                      <c:pt idx="6">
                        <c:v>Joensuu</c:v>
                      </c:pt>
                      <c:pt idx="7">
                        <c:v>Vaasa</c:v>
                      </c:pt>
                      <c:pt idx="8">
                        <c:v>Lahti</c:v>
                      </c:pt>
                      <c:pt idx="9">
                        <c:v>Oulu</c:v>
                      </c:pt>
                      <c:pt idx="10">
                        <c:v>Jyväskylä</c:v>
                      </c:pt>
                      <c:pt idx="11">
                        <c:v>Seinäjoki</c:v>
                      </c:pt>
                      <c:pt idx="12">
                        <c:v>Lappeenranta</c:v>
                      </c:pt>
                      <c:pt idx="13">
                        <c:v>Hämeenlinna</c:v>
                      </c:pt>
                      <c:pt idx="14">
                        <c:v>Kuopio</c:v>
                      </c:pt>
                      <c:pt idx="15">
                        <c:v>Turku</c:v>
                      </c:pt>
                      <c:pt idx="16">
                        <c:v>Porvoo</c:v>
                      </c:pt>
                      <c:pt idx="17">
                        <c:v>Vantaa</c:v>
                      </c:pt>
                      <c:pt idx="18">
                        <c:v>Tampere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[1]Taulukko!$M$8:$M$108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 formatCode="General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 formatCode="General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5EB-47F1-82F4-96A6D9B563C6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[Asumismenot2023.xlsx]Taulukko!$N$7</c15:sqref>
                        </c15:formulaRef>
                      </c:ext>
                    </c:extLst>
                    <c:strCache>
                      <c:ptCount val="1"/>
                      <c:pt idx="0">
                        <c:v>Kiinteistövero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Rauma</c:v>
                      </c:pt>
                      <c:pt idx="1">
                        <c:v>Kouvola</c:v>
                      </c:pt>
                      <c:pt idx="2">
                        <c:v>Pori</c:v>
                      </c:pt>
                      <c:pt idx="3">
                        <c:v>Kotka</c:v>
                      </c:pt>
                      <c:pt idx="4">
                        <c:v>Mikkeli</c:v>
                      </c:pt>
                      <c:pt idx="5">
                        <c:v>Rovaniemi</c:v>
                      </c:pt>
                      <c:pt idx="6">
                        <c:v>Joensuu</c:v>
                      </c:pt>
                      <c:pt idx="7">
                        <c:v>Vaasa</c:v>
                      </c:pt>
                      <c:pt idx="8">
                        <c:v>Lahti</c:v>
                      </c:pt>
                      <c:pt idx="9">
                        <c:v>Oulu</c:v>
                      </c:pt>
                      <c:pt idx="10">
                        <c:v>Jyväskylä</c:v>
                      </c:pt>
                      <c:pt idx="11">
                        <c:v>Seinäjoki</c:v>
                      </c:pt>
                      <c:pt idx="12">
                        <c:v>Lappeenranta</c:v>
                      </c:pt>
                      <c:pt idx="13">
                        <c:v>Hämeenlinna</c:v>
                      </c:pt>
                      <c:pt idx="14">
                        <c:v>Kuopio</c:v>
                      </c:pt>
                      <c:pt idx="15">
                        <c:v>Turku</c:v>
                      </c:pt>
                      <c:pt idx="16">
                        <c:v>Porvoo</c:v>
                      </c:pt>
                      <c:pt idx="17">
                        <c:v>Vantaa</c:v>
                      </c:pt>
                      <c:pt idx="18">
                        <c:v>Tampere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[1]Taulukko!$N$8:$N$108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5EB-47F1-82F4-96A6D9B563C6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[Asumismenot2023.xlsx]Taulukko!$O$7</c15:sqref>
                        </c15:formulaRef>
                      </c:ext>
                    </c:extLst>
                    <c:strCache>
                      <c:ptCount val="1"/>
                      <c:pt idx="0">
                        <c:v>Vesimaksu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Rauma</c:v>
                      </c:pt>
                      <c:pt idx="1">
                        <c:v>Kouvola</c:v>
                      </c:pt>
                      <c:pt idx="2">
                        <c:v>Pori</c:v>
                      </c:pt>
                      <c:pt idx="3">
                        <c:v>Kotka</c:v>
                      </c:pt>
                      <c:pt idx="4">
                        <c:v>Mikkeli</c:v>
                      </c:pt>
                      <c:pt idx="5">
                        <c:v>Rovaniemi</c:v>
                      </c:pt>
                      <c:pt idx="6">
                        <c:v>Joensuu</c:v>
                      </c:pt>
                      <c:pt idx="7">
                        <c:v>Vaasa</c:v>
                      </c:pt>
                      <c:pt idx="8">
                        <c:v>Lahti</c:v>
                      </c:pt>
                      <c:pt idx="9">
                        <c:v>Oulu</c:v>
                      </c:pt>
                      <c:pt idx="10">
                        <c:v>Jyväskylä</c:v>
                      </c:pt>
                      <c:pt idx="11">
                        <c:v>Seinäjoki</c:v>
                      </c:pt>
                      <c:pt idx="12">
                        <c:v>Lappeenranta</c:v>
                      </c:pt>
                      <c:pt idx="13">
                        <c:v>Hämeenlinna</c:v>
                      </c:pt>
                      <c:pt idx="14">
                        <c:v>Kuopio</c:v>
                      </c:pt>
                      <c:pt idx="15">
                        <c:v>Turku</c:v>
                      </c:pt>
                      <c:pt idx="16">
                        <c:v>Porvoo</c:v>
                      </c:pt>
                      <c:pt idx="17">
                        <c:v>Vantaa</c:v>
                      </c:pt>
                      <c:pt idx="18">
                        <c:v>Tampere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[1]Taulukko!$O$8:$O$108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5EB-47F1-82F4-96A6D9B563C6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[Asumismenot2023.xlsx]Taulukko!$P$7</c15:sqref>
                        </c15:formulaRef>
                      </c:ext>
                    </c:extLst>
                    <c:strCache>
                      <c:ptCount val="1"/>
                      <c:pt idx="0">
                        <c:v>Jätemaksu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Rauma</c:v>
                      </c:pt>
                      <c:pt idx="1">
                        <c:v>Kouvola</c:v>
                      </c:pt>
                      <c:pt idx="2">
                        <c:v>Pori</c:v>
                      </c:pt>
                      <c:pt idx="3">
                        <c:v>Kotka</c:v>
                      </c:pt>
                      <c:pt idx="4">
                        <c:v>Mikkeli</c:v>
                      </c:pt>
                      <c:pt idx="5">
                        <c:v>Rovaniemi</c:v>
                      </c:pt>
                      <c:pt idx="6">
                        <c:v>Joensuu</c:v>
                      </c:pt>
                      <c:pt idx="7">
                        <c:v>Vaasa</c:v>
                      </c:pt>
                      <c:pt idx="8">
                        <c:v>Lahti</c:v>
                      </c:pt>
                      <c:pt idx="9">
                        <c:v>Oulu</c:v>
                      </c:pt>
                      <c:pt idx="10">
                        <c:v>Jyväskylä</c:v>
                      </c:pt>
                      <c:pt idx="11">
                        <c:v>Seinäjoki</c:v>
                      </c:pt>
                      <c:pt idx="12">
                        <c:v>Lappeenranta</c:v>
                      </c:pt>
                      <c:pt idx="13">
                        <c:v>Hämeenlinna</c:v>
                      </c:pt>
                      <c:pt idx="14">
                        <c:v>Kuopio</c:v>
                      </c:pt>
                      <c:pt idx="15">
                        <c:v>Turku</c:v>
                      </c:pt>
                      <c:pt idx="16">
                        <c:v>Porvoo</c:v>
                      </c:pt>
                      <c:pt idx="17">
                        <c:v>Vantaa</c:v>
                      </c:pt>
                      <c:pt idx="18">
                        <c:v>Tampere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[1]Taulukko!$P$8:$P$108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5EB-47F1-82F4-96A6D9B563C6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[Asumismenot2023.xlsx]Taulukko!$Q$7</c15:sqref>
                        </c15:formulaRef>
                      </c:ext>
                    </c:extLst>
                    <c:strCache>
                      <c:ptCount val="1"/>
                      <c:pt idx="0">
                        <c:v>Öljy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Rauma</c:v>
                      </c:pt>
                      <c:pt idx="1">
                        <c:v>Kouvola</c:v>
                      </c:pt>
                      <c:pt idx="2">
                        <c:v>Pori</c:v>
                      </c:pt>
                      <c:pt idx="3">
                        <c:v>Kotka</c:v>
                      </c:pt>
                      <c:pt idx="4">
                        <c:v>Mikkeli</c:v>
                      </c:pt>
                      <c:pt idx="5">
                        <c:v>Rovaniemi</c:v>
                      </c:pt>
                      <c:pt idx="6">
                        <c:v>Joensuu</c:v>
                      </c:pt>
                      <c:pt idx="7">
                        <c:v>Vaasa</c:v>
                      </c:pt>
                      <c:pt idx="8">
                        <c:v>Lahti</c:v>
                      </c:pt>
                      <c:pt idx="9">
                        <c:v>Oulu</c:v>
                      </c:pt>
                      <c:pt idx="10">
                        <c:v>Jyväskylä</c:v>
                      </c:pt>
                      <c:pt idx="11">
                        <c:v>Seinäjoki</c:v>
                      </c:pt>
                      <c:pt idx="12">
                        <c:v>Lappeenranta</c:v>
                      </c:pt>
                      <c:pt idx="13">
                        <c:v>Hämeenlinna</c:v>
                      </c:pt>
                      <c:pt idx="14">
                        <c:v>Kuopio</c:v>
                      </c:pt>
                      <c:pt idx="15">
                        <c:v>Turku</c:v>
                      </c:pt>
                      <c:pt idx="16">
                        <c:v>Porvoo</c:v>
                      </c:pt>
                      <c:pt idx="17">
                        <c:v>Vantaa</c:v>
                      </c:pt>
                      <c:pt idx="18">
                        <c:v>Tampere</c:v>
                      </c:pt>
                      <c:pt idx="19">
                        <c:v>Espoo</c:v>
                      </c:pt>
                      <c:pt idx="20">
                        <c:v>Helsinki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[1]Taulukko!$Q$8:$Q$108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5EB-47F1-82F4-96A6D9B563C6}"/>
                  </c:ext>
                </c:extLst>
              </c15:ser>
            </c15:filteredBarSeries>
          </c:ext>
        </c:extLst>
      </c:barChart>
      <c:catAx>
        <c:axId val="66627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629071"/>
        <c:crosses val="autoZero"/>
        <c:auto val="1"/>
        <c:lblAlgn val="ctr"/>
        <c:lblOffset val="100"/>
        <c:noMultiLvlLbl val="0"/>
      </c:catAx>
      <c:valAx>
        <c:axId val="66629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€ / kk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627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[Asumismenot2023.xlsx]Taulukko!$F$7</c:f>
              <c:strCache>
                <c:ptCount val="1"/>
                <c:pt idx="0">
                  <c:v>Lyhennys</c:v>
                </c:pt>
              </c:strCache>
            </c:strRef>
          </c:tx>
          <c:spPr>
            <a:solidFill>
              <a:srgbClr val="4CB37D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Kotka</c:v>
                </c:pt>
                <c:pt idx="1">
                  <c:v>Kouvola</c:v>
                </c:pt>
                <c:pt idx="2">
                  <c:v>Joensuu</c:v>
                </c:pt>
                <c:pt idx="3">
                  <c:v>Pori</c:v>
                </c:pt>
                <c:pt idx="4">
                  <c:v>Rauma</c:v>
                </c:pt>
                <c:pt idx="5">
                  <c:v>Lappeenranta</c:v>
                </c:pt>
                <c:pt idx="6">
                  <c:v>Mikkeli</c:v>
                </c:pt>
                <c:pt idx="7">
                  <c:v>Lahti</c:v>
                </c:pt>
                <c:pt idx="8">
                  <c:v>Rovaniemi</c:v>
                </c:pt>
                <c:pt idx="9">
                  <c:v>Vaasa</c:v>
                </c:pt>
                <c:pt idx="10">
                  <c:v>Kuopio</c:v>
                </c:pt>
                <c:pt idx="11">
                  <c:v>Hämeenlinna</c:v>
                </c:pt>
                <c:pt idx="12">
                  <c:v>Jyväskylä</c:v>
                </c:pt>
                <c:pt idx="13">
                  <c:v>Seinäjoki</c:v>
                </c:pt>
                <c:pt idx="14">
                  <c:v>Oulu</c:v>
                </c:pt>
                <c:pt idx="15">
                  <c:v>Turku</c:v>
                </c:pt>
                <c:pt idx="16">
                  <c:v>Porvoo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[1]Taulukko!$F$8:$F$108</c:f>
              <c:numCache>
                <c:formatCode>0</c:formatCode>
                <c:ptCount val="21"/>
                <c:pt idx="0">
                  <c:v>143.18867312587429</c:v>
                </c:pt>
                <c:pt idx="1">
                  <c:v>143.18867312587429</c:v>
                </c:pt>
                <c:pt idx="2">
                  <c:v>163.95103072912607</c:v>
                </c:pt>
                <c:pt idx="3">
                  <c:v>173.25829448230789</c:v>
                </c:pt>
                <c:pt idx="4">
                  <c:v>186.14527506363655</c:v>
                </c:pt>
                <c:pt idx="5">
                  <c:v>209.05546276377649</c:v>
                </c:pt>
                <c:pt idx="6">
                  <c:v>227.66999027014012</c:v>
                </c:pt>
                <c:pt idx="7">
                  <c:v>250.58017797028003</c:v>
                </c:pt>
                <c:pt idx="8">
                  <c:v>236.26131065769263</c:v>
                </c:pt>
                <c:pt idx="9">
                  <c:v>250.58017797028003</c:v>
                </c:pt>
                <c:pt idx="10">
                  <c:v>260.6033850890912</c:v>
                </c:pt>
                <c:pt idx="11">
                  <c:v>260.6033850890912</c:v>
                </c:pt>
                <c:pt idx="12">
                  <c:v>302.12810029559478</c:v>
                </c:pt>
                <c:pt idx="13">
                  <c:v>299.26432683307723</c:v>
                </c:pt>
                <c:pt idx="14">
                  <c:v>329.33394818951092</c:v>
                </c:pt>
                <c:pt idx="15">
                  <c:v>343.65281550209835</c:v>
                </c:pt>
                <c:pt idx="16">
                  <c:v>400.92828475244801</c:v>
                </c:pt>
                <c:pt idx="17">
                  <c:v>451.04432034650404</c:v>
                </c:pt>
                <c:pt idx="18">
                  <c:v>494.33135768378753</c:v>
                </c:pt>
                <c:pt idx="19">
                  <c:v>654.26209105207181</c:v>
                </c:pt>
                <c:pt idx="20">
                  <c:v>766.61012688929623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6-44B8-87A7-32CACDD6B51A}"/>
            </c:ext>
          </c:extLst>
        </c:ser>
        <c:ser>
          <c:idx val="1"/>
          <c:order val="1"/>
          <c:tx>
            <c:strRef>
              <c:f>[Asumismenot2023.xlsx]Taulukko!$G$7</c:f>
              <c:strCache>
                <c:ptCount val="1"/>
                <c:pt idx="0">
                  <c:v>Korko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Kotka</c:v>
                </c:pt>
                <c:pt idx="1">
                  <c:v>Kouvola</c:v>
                </c:pt>
                <c:pt idx="2">
                  <c:v>Joensuu</c:v>
                </c:pt>
                <c:pt idx="3">
                  <c:v>Pori</c:v>
                </c:pt>
                <c:pt idx="4">
                  <c:v>Rauma</c:v>
                </c:pt>
                <c:pt idx="5">
                  <c:v>Lappeenranta</c:v>
                </c:pt>
                <c:pt idx="6">
                  <c:v>Mikkeli</c:v>
                </c:pt>
                <c:pt idx="7">
                  <c:v>Lahti</c:v>
                </c:pt>
                <c:pt idx="8">
                  <c:v>Rovaniemi</c:v>
                </c:pt>
                <c:pt idx="9">
                  <c:v>Vaasa</c:v>
                </c:pt>
                <c:pt idx="10">
                  <c:v>Kuopio</c:v>
                </c:pt>
                <c:pt idx="11">
                  <c:v>Hämeenlinna</c:v>
                </c:pt>
                <c:pt idx="12">
                  <c:v>Jyväskylä</c:v>
                </c:pt>
                <c:pt idx="13">
                  <c:v>Seinäjoki</c:v>
                </c:pt>
                <c:pt idx="14">
                  <c:v>Oulu</c:v>
                </c:pt>
                <c:pt idx="15">
                  <c:v>Turku</c:v>
                </c:pt>
                <c:pt idx="16">
                  <c:v>Porvoo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[1]Taulukko!$G$8:$G$108</c:f>
              <c:numCache>
                <c:formatCode>0</c:formatCode>
                <c:ptCount val="21"/>
                <c:pt idx="0">
                  <c:v>177.17279691726515</c:v>
                </c:pt>
                <c:pt idx="1">
                  <c:v>177.17279691726515</c:v>
                </c:pt>
                <c:pt idx="2">
                  <c:v>202.86285247026854</c:v>
                </c:pt>
                <c:pt idx="3">
                  <c:v>214.3790842698908</c:v>
                </c:pt>
                <c:pt idx="4">
                  <c:v>230.32463599244463</c:v>
                </c:pt>
                <c:pt idx="5">
                  <c:v>258.67228349920703</c:v>
                </c:pt>
                <c:pt idx="6">
                  <c:v>281.70474709845161</c:v>
                </c:pt>
                <c:pt idx="7">
                  <c:v>310.05239460521392</c:v>
                </c:pt>
                <c:pt idx="8">
                  <c:v>292.33511491348753</c:v>
                </c:pt>
                <c:pt idx="9">
                  <c:v>310.05239460521392</c:v>
                </c:pt>
                <c:pt idx="10">
                  <c:v>322.45449038942257</c:v>
                </c:pt>
                <c:pt idx="11">
                  <c:v>322.45449038942257</c:v>
                </c:pt>
                <c:pt idx="12">
                  <c:v>373.83460149542952</c:v>
                </c:pt>
                <c:pt idx="13">
                  <c:v>370.29114555708412</c:v>
                </c:pt>
                <c:pt idx="14">
                  <c:v>407.49743290970974</c:v>
                </c:pt>
                <c:pt idx="15">
                  <c:v>425.2147126014363</c:v>
                </c:pt>
                <c:pt idx="16">
                  <c:v>496.08383136834249</c:v>
                </c:pt>
                <c:pt idx="17">
                  <c:v>558.09431028938536</c:v>
                </c:pt>
                <c:pt idx="18">
                  <c:v>611.65500966514298</c:v>
                </c:pt>
                <c:pt idx="19">
                  <c:v>809.54339514504227</c:v>
                </c:pt>
                <c:pt idx="20">
                  <c:v>948.55589734166585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B6-44B8-87A7-32CACDD6B51A}"/>
            </c:ext>
          </c:extLst>
        </c:ser>
        <c:ser>
          <c:idx val="3"/>
          <c:order val="3"/>
          <c:tx>
            <c:strRef>
              <c:f>[Asumismenot2023.xlsx]Taulukko!$I$7</c:f>
              <c:strCache>
                <c:ptCount val="1"/>
                <c:pt idx="0">
                  <c:v>Asunnon korjaus</c:v>
                </c:pt>
              </c:strCache>
            </c:strRef>
          </c:tx>
          <c:spPr>
            <a:solidFill>
              <a:srgbClr val="4C91A4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Kotka</c:v>
                </c:pt>
                <c:pt idx="1">
                  <c:v>Kouvola</c:v>
                </c:pt>
                <c:pt idx="2">
                  <c:v>Joensuu</c:v>
                </c:pt>
                <c:pt idx="3">
                  <c:v>Pori</c:v>
                </c:pt>
                <c:pt idx="4">
                  <c:v>Rauma</c:v>
                </c:pt>
                <c:pt idx="5">
                  <c:v>Lappeenranta</c:v>
                </c:pt>
                <c:pt idx="6">
                  <c:v>Mikkeli</c:v>
                </c:pt>
                <c:pt idx="7">
                  <c:v>Lahti</c:v>
                </c:pt>
                <c:pt idx="8">
                  <c:v>Rovaniemi</c:v>
                </c:pt>
                <c:pt idx="9">
                  <c:v>Vaasa</c:v>
                </c:pt>
                <c:pt idx="10">
                  <c:v>Kuopio</c:v>
                </c:pt>
                <c:pt idx="11">
                  <c:v>Hämeenlinna</c:v>
                </c:pt>
                <c:pt idx="12">
                  <c:v>Jyväskylä</c:v>
                </c:pt>
                <c:pt idx="13">
                  <c:v>Seinäjoki</c:v>
                </c:pt>
                <c:pt idx="14">
                  <c:v>Oulu</c:v>
                </c:pt>
                <c:pt idx="15">
                  <c:v>Turku</c:v>
                </c:pt>
                <c:pt idx="16">
                  <c:v>Porvoo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[1]Taulukko!$I$8:$I$108</c:f>
              <c:numCache>
                <c:formatCode>General</c:formatCode>
                <c:ptCount val="21"/>
                <c:pt idx="0" formatCode="0">
                  <c:v>74.16</c:v>
                </c:pt>
                <c:pt idx="1">
                  <c:v>74.16</c:v>
                </c:pt>
                <c:pt idx="2">
                  <c:v>74.16</c:v>
                </c:pt>
                <c:pt idx="3">
                  <c:v>74.16</c:v>
                </c:pt>
                <c:pt idx="4" formatCode="0">
                  <c:v>74.16</c:v>
                </c:pt>
                <c:pt idx="5">
                  <c:v>74.16</c:v>
                </c:pt>
                <c:pt idx="6">
                  <c:v>74.16</c:v>
                </c:pt>
                <c:pt idx="7">
                  <c:v>74.16</c:v>
                </c:pt>
                <c:pt idx="8">
                  <c:v>74.16</c:v>
                </c:pt>
                <c:pt idx="9">
                  <c:v>74.16</c:v>
                </c:pt>
                <c:pt idx="10">
                  <c:v>74.16</c:v>
                </c:pt>
                <c:pt idx="11">
                  <c:v>74.16</c:v>
                </c:pt>
                <c:pt idx="12">
                  <c:v>74.16</c:v>
                </c:pt>
                <c:pt idx="13">
                  <c:v>74.16</c:v>
                </c:pt>
                <c:pt idx="14">
                  <c:v>74.16</c:v>
                </c:pt>
                <c:pt idx="15" formatCode="0">
                  <c:v>98.88000000000001</c:v>
                </c:pt>
                <c:pt idx="16" formatCode="0">
                  <c:v>74.16</c:v>
                </c:pt>
                <c:pt idx="17">
                  <c:v>98.88000000000001</c:v>
                </c:pt>
                <c:pt idx="18" formatCode="0">
                  <c:v>111.24000000000001</c:v>
                </c:pt>
                <c:pt idx="19">
                  <c:v>111.24000000000001</c:v>
                </c:pt>
                <c:pt idx="20">
                  <c:v>111.24000000000001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B6-44B8-87A7-32CACDD6B51A}"/>
            </c:ext>
          </c:extLst>
        </c:ser>
        <c:ser>
          <c:idx val="4"/>
          <c:order val="4"/>
          <c:tx>
            <c:strRef>
              <c:f>[Asumismenot2023.xlsx]Taulukko!$J$7</c:f>
              <c:strCache>
                <c:ptCount val="1"/>
                <c:pt idx="0">
                  <c:v>Sähkö</c:v>
                </c:pt>
              </c:strCache>
            </c:strRef>
          </c:tx>
          <c:spPr>
            <a:solidFill>
              <a:srgbClr val="FF944C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Kotka</c:v>
                </c:pt>
                <c:pt idx="1">
                  <c:v>Kouvola</c:v>
                </c:pt>
                <c:pt idx="2">
                  <c:v>Joensuu</c:v>
                </c:pt>
                <c:pt idx="3">
                  <c:v>Pori</c:v>
                </c:pt>
                <c:pt idx="4">
                  <c:v>Rauma</c:v>
                </c:pt>
                <c:pt idx="5">
                  <c:v>Lappeenranta</c:v>
                </c:pt>
                <c:pt idx="6">
                  <c:v>Mikkeli</c:v>
                </c:pt>
                <c:pt idx="7">
                  <c:v>Lahti</c:v>
                </c:pt>
                <c:pt idx="8">
                  <c:v>Rovaniemi</c:v>
                </c:pt>
                <c:pt idx="9">
                  <c:v>Vaasa</c:v>
                </c:pt>
                <c:pt idx="10">
                  <c:v>Kuopio</c:v>
                </c:pt>
                <c:pt idx="11">
                  <c:v>Hämeenlinna</c:v>
                </c:pt>
                <c:pt idx="12">
                  <c:v>Jyväskylä</c:v>
                </c:pt>
                <c:pt idx="13">
                  <c:v>Seinäjoki</c:v>
                </c:pt>
                <c:pt idx="14">
                  <c:v>Oulu</c:v>
                </c:pt>
                <c:pt idx="15">
                  <c:v>Turku</c:v>
                </c:pt>
                <c:pt idx="16">
                  <c:v>Porvoo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[1]Taulukko!$J$8:$J$108</c:f>
              <c:numCache>
                <c:formatCode>0</c:formatCode>
                <c:ptCount val="21"/>
                <c:pt idx="0">
                  <c:v>598.55642063722587</c:v>
                </c:pt>
                <c:pt idx="1">
                  <c:v>598.55642063722587</c:v>
                </c:pt>
                <c:pt idx="2">
                  <c:v>598.55642063722587</c:v>
                </c:pt>
                <c:pt idx="3">
                  <c:v>598.55642063722587</c:v>
                </c:pt>
                <c:pt idx="4">
                  <c:v>598.55642063722587</c:v>
                </c:pt>
                <c:pt idx="5">
                  <c:v>598.55642063722587</c:v>
                </c:pt>
                <c:pt idx="6">
                  <c:v>598.55642063722587</c:v>
                </c:pt>
                <c:pt idx="7">
                  <c:v>598.55642063722587</c:v>
                </c:pt>
                <c:pt idx="8">
                  <c:v>598.55642063722587</c:v>
                </c:pt>
                <c:pt idx="9">
                  <c:v>598.55642063722587</c:v>
                </c:pt>
                <c:pt idx="10">
                  <c:v>598.55642063722587</c:v>
                </c:pt>
                <c:pt idx="11">
                  <c:v>598.55642063722587</c:v>
                </c:pt>
                <c:pt idx="12">
                  <c:v>598.55642063722587</c:v>
                </c:pt>
                <c:pt idx="13">
                  <c:v>598.55642063722587</c:v>
                </c:pt>
                <c:pt idx="14">
                  <c:v>598.55642063722587</c:v>
                </c:pt>
                <c:pt idx="15">
                  <c:v>598.55642063722587</c:v>
                </c:pt>
                <c:pt idx="16">
                  <c:v>598.55642063722587</c:v>
                </c:pt>
                <c:pt idx="17">
                  <c:v>598.55642063722587</c:v>
                </c:pt>
                <c:pt idx="18">
                  <c:v>598.55642063722587</c:v>
                </c:pt>
                <c:pt idx="19">
                  <c:v>598.55642063722587</c:v>
                </c:pt>
                <c:pt idx="20">
                  <c:v>598.55642063722587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B6-44B8-87A7-32CACDD6B51A}"/>
            </c:ext>
          </c:extLst>
        </c:ser>
        <c:ser>
          <c:idx val="8"/>
          <c:order val="8"/>
          <c:tx>
            <c:strRef>
              <c:f>[Asumismenot2023.xlsx]Taulukko!$N$7</c:f>
              <c:strCache>
                <c:ptCount val="1"/>
                <c:pt idx="0">
                  <c:v>Kiinteistövero</c:v>
                </c:pt>
              </c:strCache>
            </c:strRef>
          </c:tx>
          <c:spPr>
            <a:solidFill>
              <a:srgbClr val="8172DB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Kotka</c:v>
                </c:pt>
                <c:pt idx="1">
                  <c:v>Kouvola</c:v>
                </c:pt>
                <c:pt idx="2">
                  <c:v>Joensuu</c:v>
                </c:pt>
                <c:pt idx="3">
                  <c:v>Pori</c:v>
                </c:pt>
                <c:pt idx="4">
                  <c:v>Rauma</c:v>
                </c:pt>
                <c:pt idx="5">
                  <c:v>Lappeenranta</c:v>
                </c:pt>
                <c:pt idx="6">
                  <c:v>Mikkeli</c:v>
                </c:pt>
                <c:pt idx="7">
                  <c:v>Lahti</c:v>
                </c:pt>
                <c:pt idx="8">
                  <c:v>Rovaniemi</c:v>
                </c:pt>
                <c:pt idx="9">
                  <c:v>Vaasa</c:v>
                </c:pt>
                <c:pt idx="10">
                  <c:v>Kuopio</c:v>
                </c:pt>
                <c:pt idx="11">
                  <c:v>Hämeenlinna</c:v>
                </c:pt>
                <c:pt idx="12">
                  <c:v>Jyväskylä</c:v>
                </c:pt>
                <c:pt idx="13">
                  <c:v>Seinäjoki</c:v>
                </c:pt>
                <c:pt idx="14">
                  <c:v>Oulu</c:v>
                </c:pt>
                <c:pt idx="15">
                  <c:v>Turku</c:v>
                </c:pt>
                <c:pt idx="16">
                  <c:v>Porvoo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[1]Taulukko!$N$8:$N$108</c:f>
              <c:numCache>
                <c:formatCode>0</c:formatCode>
                <c:ptCount val="21"/>
                <c:pt idx="0">
                  <c:v>74.572679951127895</c:v>
                </c:pt>
                <c:pt idx="1">
                  <c:v>84.069283796814901</c:v>
                </c:pt>
                <c:pt idx="2">
                  <c:v>61.336678904700911</c:v>
                </c:pt>
                <c:pt idx="3">
                  <c:v>60.600531599792397</c:v>
                </c:pt>
                <c:pt idx="4">
                  <c:v>54.297226459118093</c:v>
                </c:pt>
                <c:pt idx="5">
                  <c:v>76.567025124855903</c:v>
                </c:pt>
                <c:pt idx="6">
                  <c:v>79.973836909528814</c:v>
                </c:pt>
                <c:pt idx="7">
                  <c:v>78.074516140391395</c:v>
                </c:pt>
                <c:pt idx="8">
                  <c:v>83.060379074711406</c:v>
                </c:pt>
                <c:pt idx="9">
                  <c:v>72.07974848396789</c:v>
                </c:pt>
                <c:pt idx="10">
                  <c:v>78.228784882516806</c:v>
                </c:pt>
                <c:pt idx="11">
                  <c:v>78.074516140391395</c:v>
                </c:pt>
                <c:pt idx="12">
                  <c:v>73.3262142175479</c:v>
                </c:pt>
                <c:pt idx="13">
                  <c:v>80.567447607551401</c:v>
                </c:pt>
                <c:pt idx="14">
                  <c:v>66.084980827544385</c:v>
                </c:pt>
                <c:pt idx="15">
                  <c:v>62.583144638280906</c:v>
                </c:pt>
                <c:pt idx="16">
                  <c:v>69.8243780282844</c:v>
                </c:pt>
                <c:pt idx="17">
                  <c:v>79.083420862494904</c:v>
                </c:pt>
                <c:pt idx="18">
                  <c:v>112.11971549961599</c:v>
                </c:pt>
                <c:pt idx="19">
                  <c:v>178.56424654589</c:v>
                </c:pt>
                <c:pt idx="20">
                  <c:v>174.64440546609796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B6-44B8-87A7-32CACDD6B51A}"/>
            </c:ext>
          </c:extLst>
        </c:ser>
        <c:ser>
          <c:idx val="9"/>
          <c:order val="9"/>
          <c:tx>
            <c:strRef>
              <c:f>[Asumismenot2023.xlsx]Taulukko!$O$7</c:f>
              <c:strCache>
                <c:ptCount val="1"/>
                <c:pt idx="0">
                  <c:v>Vesimaksu</c:v>
                </c:pt>
              </c:strCache>
            </c:strRef>
          </c:tx>
          <c:spPr>
            <a:solidFill>
              <a:srgbClr val="D59755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Kotka</c:v>
                </c:pt>
                <c:pt idx="1">
                  <c:v>Kouvola</c:v>
                </c:pt>
                <c:pt idx="2">
                  <c:v>Joensuu</c:v>
                </c:pt>
                <c:pt idx="3">
                  <c:v>Pori</c:v>
                </c:pt>
                <c:pt idx="4">
                  <c:v>Rauma</c:v>
                </c:pt>
                <c:pt idx="5">
                  <c:v>Lappeenranta</c:v>
                </c:pt>
                <c:pt idx="6">
                  <c:v>Mikkeli</c:v>
                </c:pt>
                <c:pt idx="7">
                  <c:v>Lahti</c:v>
                </c:pt>
                <c:pt idx="8">
                  <c:v>Rovaniemi</c:v>
                </c:pt>
                <c:pt idx="9">
                  <c:v>Vaasa</c:v>
                </c:pt>
                <c:pt idx="10">
                  <c:v>Kuopio</c:v>
                </c:pt>
                <c:pt idx="11">
                  <c:v>Hämeenlinna</c:v>
                </c:pt>
                <c:pt idx="12">
                  <c:v>Jyväskylä</c:v>
                </c:pt>
                <c:pt idx="13">
                  <c:v>Seinäjoki</c:v>
                </c:pt>
                <c:pt idx="14">
                  <c:v>Oulu</c:v>
                </c:pt>
                <c:pt idx="15">
                  <c:v>Turku</c:v>
                </c:pt>
                <c:pt idx="16">
                  <c:v>Porvoo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[1]Taulukko!$O$8:$O$108</c:f>
              <c:numCache>
                <c:formatCode>0</c:formatCode>
                <c:ptCount val="21"/>
                <c:pt idx="0">
                  <c:v>84.83529468750001</c:v>
                </c:pt>
                <c:pt idx="1">
                  <c:v>92.430807500000014</c:v>
                </c:pt>
                <c:pt idx="2">
                  <c:v>89.82335656250001</c:v>
                </c:pt>
                <c:pt idx="3">
                  <c:v>76.538983854166673</c:v>
                </c:pt>
                <c:pt idx="4">
                  <c:v>99.131365625000015</c:v>
                </c:pt>
                <c:pt idx="5">
                  <c:v>97.886003645833327</c:v>
                </c:pt>
                <c:pt idx="6">
                  <c:v>110.03879875000001</c:v>
                </c:pt>
                <c:pt idx="7">
                  <c:v>80.85994687500002</c:v>
                </c:pt>
                <c:pt idx="8">
                  <c:v>112.6349651041667</c:v>
                </c:pt>
                <c:pt idx="9">
                  <c:v>94.775538541666663</c:v>
                </c:pt>
                <c:pt idx="10">
                  <c:v>97.754171666666679</c:v>
                </c:pt>
                <c:pt idx="11">
                  <c:v>95.831066666666686</c:v>
                </c:pt>
                <c:pt idx="12">
                  <c:v>97.90550875000001</c:v>
                </c:pt>
                <c:pt idx="13">
                  <c:v>88.661983020833347</c:v>
                </c:pt>
                <c:pt idx="14">
                  <c:v>71.247822708333331</c:v>
                </c:pt>
                <c:pt idx="15">
                  <c:v>67.789666562500003</c:v>
                </c:pt>
                <c:pt idx="16">
                  <c:v>92.775059062500006</c:v>
                </c:pt>
                <c:pt idx="17">
                  <c:v>85.534447499999999</c:v>
                </c:pt>
                <c:pt idx="18">
                  <c:v>72.866553124999996</c:v>
                </c:pt>
                <c:pt idx="19">
                  <c:v>72.866553124999996</c:v>
                </c:pt>
                <c:pt idx="20">
                  <c:v>72.866553124999996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B6-44B8-87A7-32CACDD6B51A}"/>
            </c:ext>
          </c:extLst>
        </c:ser>
        <c:ser>
          <c:idx val="10"/>
          <c:order val="10"/>
          <c:tx>
            <c:strRef>
              <c:f>[Asumismenot2023.xlsx]Taulukko!$P$7</c:f>
              <c:strCache>
                <c:ptCount val="1"/>
                <c:pt idx="0">
                  <c:v>Jätemaksu</c:v>
                </c:pt>
              </c:strCache>
            </c:strRef>
          </c:tx>
          <c:spPr>
            <a:solidFill>
              <a:srgbClr val="4C8A69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Kotka</c:v>
                </c:pt>
                <c:pt idx="1">
                  <c:v>Kouvola</c:v>
                </c:pt>
                <c:pt idx="2">
                  <c:v>Joensuu</c:v>
                </c:pt>
                <c:pt idx="3">
                  <c:v>Pori</c:v>
                </c:pt>
                <c:pt idx="4">
                  <c:v>Rauma</c:v>
                </c:pt>
                <c:pt idx="5">
                  <c:v>Lappeenranta</c:v>
                </c:pt>
                <c:pt idx="6">
                  <c:v>Mikkeli</c:v>
                </c:pt>
                <c:pt idx="7">
                  <c:v>Lahti</c:v>
                </c:pt>
                <c:pt idx="8">
                  <c:v>Rovaniemi</c:v>
                </c:pt>
                <c:pt idx="9">
                  <c:v>Vaasa</c:v>
                </c:pt>
                <c:pt idx="10">
                  <c:v>Kuopio</c:v>
                </c:pt>
                <c:pt idx="11">
                  <c:v>Hämeenlinna</c:v>
                </c:pt>
                <c:pt idx="12">
                  <c:v>Jyväskylä</c:v>
                </c:pt>
                <c:pt idx="13">
                  <c:v>Seinäjoki</c:v>
                </c:pt>
                <c:pt idx="14">
                  <c:v>Oulu</c:v>
                </c:pt>
                <c:pt idx="15">
                  <c:v>Turku</c:v>
                </c:pt>
                <c:pt idx="16">
                  <c:v>Porvoo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[1]Taulukko!$P$8:$P$108</c:f>
              <c:numCache>
                <c:formatCode>0</c:formatCode>
                <c:ptCount val="21"/>
                <c:pt idx="0">
                  <c:v>24.491133333333334</c:v>
                </c:pt>
                <c:pt idx="1">
                  <c:v>24.061766666666671</c:v>
                </c:pt>
                <c:pt idx="2">
                  <c:v>30.254429333333338</c:v>
                </c:pt>
                <c:pt idx="3">
                  <c:v>24.334444444444443</c:v>
                </c:pt>
                <c:pt idx="4">
                  <c:v>26.459766666666663</c:v>
                </c:pt>
                <c:pt idx="5">
                  <c:v>24.418790000000001</c:v>
                </c:pt>
                <c:pt idx="6">
                  <c:v>33.521827777777773</c:v>
                </c:pt>
                <c:pt idx="7">
                  <c:v>29.275932106666669</c:v>
                </c:pt>
                <c:pt idx="8">
                  <c:v>33.108166666666662</c:v>
                </c:pt>
                <c:pt idx="9">
                  <c:v>33.981246688888895</c:v>
                </c:pt>
                <c:pt idx="10">
                  <c:v>20.915033333333337</c:v>
                </c:pt>
                <c:pt idx="11">
                  <c:v>23.474733333333333</c:v>
                </c:pt>
                <c:pt idx="12">
                  <c:v>20.401699999999998</c:v>
                </c:pt>
                <c:pt idx="13">
                  <c:v>30.944833333333342</c:v>
                </c:pt>
                <c:pt idx="14">
                  <c:v>23.690333333333328</c:v>
                </c:pt>
                <c:pt idx="15">
                  <c:v>28.208033333333336</c:v>
                </c:pt>
                <c:pt idx="16">
                  <c:v>24.812333333333338</c:v>
                </c:pt>
                <c:pt idx="17">
                  <c:v>18.380266666666671</c:v>
                </c:pt>
                <c:pt idx="18">
                  <c:v>21.874233333333329</c:v>
                </c:pt>
                <c:pt idx="19">
                  <c:v>21.874233333333329</c:v>
                </c:pt>
                <c:pt idx="20">
                  <c:v>21.874233333333329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B6-44B8-87A7-32CACDD6B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627823"/>
        <c:axId val="66629071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[Asumismenot2023.xlsx]Taulukko!$H$7</c15:sqref>
                        </c15:formulaRef>
                      </c:ext>
                    </c:extLst>
                    <c:strCache>
                      <c:ptCount val="1"/>
                      <c:pt idx="0">
                        <c:v>Hoitovastike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Kotka</c:v>
                      </c:pt>
                      <c:pt idx="1">
                        <c:v>Kouvola</c:v>
                      </c:pt>
                      <c:pt idx="2">
                        <c:v>Joensuu</c:v>
                      </c:pt>
                      <c:pt idx="3">
                        <c:v>Pori</c:v>
                      </c:pt>
                      <c:pt idx="4">
                        <c:v>Rauma</c:v>
                      </c:pt>
                      <c:pt idx="5">
                        <c:v>Lappeenranta</c:v>
                      </c:pt>
                      <c:pt idx="6">
                        <c:v>Mikkeli</c:v>
                      </c:pt>
                      <c:pt idx="7">
                        <c:v>Lahti</c:v>
                      </c:pt>
                      <c:pt idx="8">
                        <c:v>Rovaniemi</c:v>
                      </c:pt>
                      <c:pt idx="9">
                        <c:v>Vaasa</c:v>
                      </c:pt>
                      <c:pt idx="10">
                        <c:v>Kuopio</c:v>
                      </c:pt>
                      <c:pt idx="11">
                        <c:v>Hämeenlinna</c:v>
                      </c:pt>
                      <c:pt idx="12">
                        <c:v>Jyväskylä</c:v>
                      </c:pt>
                      <c:pt idx="13">
                        <c:v>Seinäjoki</c:v>
                      </c:pt>
                      <c:pt idx="14">
                        <c:v>Oulu</c:v>
                      </c:pt>
                      <c:pt idx="15">
                        <c:v>Turku</c:v>
                      </c:pt>
                      <c:pt idx="16">
                        <c:v>Porvoo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[1]Taulukko!$H$8:$H$108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50B6-44B8-87A7-32CACDD6B51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[Asumismenot2023.xlsx]Taulukko!$K$7</c15:sqref>
                        </c15:formulaRef>
                      </c:ext>
                    </c:extLst>
                    <c:strCache>
                      <c:ptCount val="1"/>
                      <c:pt idx="0">
                        <c:v>Vuokranantajan nettovuokratuotto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Kotka</c:v>
                      </c:pt>
                      <c:pt idx="1">
                        <c:v>Kouvola</c:v>
                      </c:pt>
                      <c:pt idx="2">
                        <c:v>Joensuu</c:v>
                      </c:pt>
                      <c:pt idx="3">
                        <c:v>Pori</c:v>
                      </c:pt>
                      <c:pt idx="4">
                        <c:v>Rauma</c:v>
                      </c:pt>
                      <c:pt idx="5">
                        <c:v>Lappeenranta</c:v>
                      </c:pt>
                      <c:pt idx="6">
                        <c:v>Mikkeli</c:v>
                      </c:pt>
                      <c:pt idx="7">
                        <c:v>Lahti</c:v>
                      </c:pt>
                      <c:pt idx="8">
                        <c:v>Rovaniemi</c:v>
                      </c:pt>
                      <c:pt idx="9">
                        <c:v>Vaasa</c:v>
                      </c:pt>
                      <c:pt idx="10">
                        <c:v>Kuopio</c:v>
                      </c:pt>
                      <c:pt idx="11">
                        <c:v>Hämeenlinna</c:v>
                      </c:pt>
                      <c:pt idx="12">
                        <c:v>Jyväskylä</c:v>
                      </c:pt>
                      <c:pt idx="13">
                        <c:v>Seinäjoki</c:v>
                      </c:pt>
                      <c:pt idx="14">
                        <c:v>Oulu</c:v>
                      </c:pt>
                      <c:pt idx="15">
                        <c:v>Turku</c:v>
                      </c:pt>
                      <c:pt idx="16">
                        <c:v>Porvoo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[1]Taulukko!$K$8:$K$108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0B6-44B8-87A7-32CACDD6B51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[Asumismenot2023.xlsx]Taulukko!$L$7</c15:sqref>
                        </c15:formulaRef>
                      </c:ext>
                    </c:extLst>
                    <c:strCache>
                      <c:ptCount val="1"/>
                      <c:pt idx="0">
                        <c:v>Vuokranantajan pääomavero vuokratuotosta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Kotka</c:v>
                      </c:pt>
                      <c:pt idx="1">
                        <c:v>Kouvola</c:v>
                      </c:pt>
                      <c:pt idx="2">
                        <c:v>Joensuu</c:v>
                      </c:pt>
                      <c:pt idx="3">
                        <c:v>Pori</c:v>
                      </c:pt>
                      <c:pt idx="4">
                        <c:v>Rauma</c:v>
                      </c:pt>
                      <c:pt idx="5">
                        <c:v>Lappeenranta</c:v>
                      </c:pt>
                      <c:pt idx="6">
                        <c:v>Mikkeli</c:v>
                      </c:pt>
                      <c:pt idx="7">
                        <c:v>Lahti</c:v>
                      </c:pt>
                      <c:pt idx="8">
                        <c:v>Rovaniemi</c:v>
                      </c:pt>
                      <c:pt idx="9">
                        <c:v>Vaasa</c:v>
                      </c:pt>
                      <c:pt idx="10">
                        <c:v>Kuopio</c:v>
                      </c:pt>
                      <c:pt idx="11">
                        <c:v>Hämeenlinna</c:v>
                      </c:pt>
                      <c:pt idx="12">
                        <c:v>Jyväskylä</c:v>
                      </c:pt>
                      <c:pt idx="13">
                        <c:v>Seinäjoki</c:v>
                      </c:pt>
                      <c:pt idx="14">
                        <c:v>Oulu</c:v>
                      </c:pt>
                      <c:pt idx="15">
                        <c:v>Turku</c:v>
                      </c:pt>
                      <c:pt idx="16">
                        <c:v>Porvoo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[1]Taulukko!$L$8:$L$108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0B6-44B8-87A7-32CACDD6B51A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[Asumismenot2023.xlsx]Taulukko!$M$7</c15:sqref>
                        </c15:formulaRef>
                      </c:ext>
                    </c:extLst>
                    <c:strCache>
                      <c:ptCount val="1"/>
                      <c:pt idx="0">
                        <c:v>Rahoitusvastike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Kotka</c:v>
                      </c:pt>
                      <c:pt idx="1">
                        <c:v>Kouvola</c:v>
                      </c:pt>
                      <c:pt idx="2">
                        <c:v>Joensuu</c:v>
                      </c:pt>
                      <c:pt idx="3">
                        <c:v>Pori</c:v>
                      </c:pt>
                      <c:pt idx="4">
                        <c:v>Rauma</c:v>
                      </c:pt>
                      <c:pt idx="5">
                        <c:v>Lappeenranta</c:v>
                      </c:pt>
                      <c:pt idx="6">
                        <c:v>Mikkeli</c:v>
                      </c:pt>
                      <c:pt idx="7">
                        <c:v>Lahti</c:v>
                      </c:pt>
                      <c:pt idx="8">
                        <c:v>Rovaniemi</c:v>
                      </c:pt>
                      <c:pt idx="9">
                        <c:v>Vaasa</c:v>
                      </c:pt>
                      <c:pt idx="10">
                        <c:v>Kuopio</c:v>
                      </c:pt>
                      <c:pt idx="11">
                        <c:v>Hämeenlinna</c:v>
                      </c:pt>
                      <c:pt idx="12">
                        <c:v>Jyväskylä</c:v>
                      </c:pt>
                      <c:pt idx="13">
                        <c:v>Seinäjoki</c:v>
                      </c:pt>
                      <c:pt idx="14">
                        <c:v>Oulu</c:v>
                      </c:pt>
                      <c:pt idx="15">
                        <c:v>Turku</c:v>
                      </c:pt>
                      <c:pt idx="16">
                        <c:v>Porvoo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[1]Taulukko!$M$8:$M$108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 formatCode="General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 formatCode="General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0B6-44B8-87A7-32CACDD6B51A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[Asumismenot2023.xlsx]Taulukko!$Q$7</c15:sqref>
                        </c15:formulaRef>
                      </c:ext>
                    </c:extLst>
                    <c:strCache>
                      <c:ptCount val="1"/>
                      <c:pt idx="0">
                        <c:v>Öljy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Kotka</c:v>
                      </c:pt>
                      <c:pt idx="1">
                        <c:v>Kouvola</c:v>
                      </c:pt>
                      <c:pt idx="2">
                        <c:v>Joensuu</c:v>
                      </c:pt>
                      <c:pt idx="3">
                        <c:v>Pori</c:v>
                      </c:pt>
                      <c:pt idx="4">
                        <c:v>Rauma</c:v>
                      </c:pt>
                      <c:pt idx="5">
                        <c:v>Lappeenranta</c:v>
                      </c:pt>
                      <c:pt idx="6">
                        <c:v>Mikkeli</c:v>
                      </c:pt>
                      <c:pt idx="7">
                        <c:v>Lahti</c:v>
                      </c:pt>
                      <c:pt idx="8">
                        <c:v>Rovaniemi</c:v>
                      </c:pt>
                      <c:pt idx="9">
                        <c:v>Vaasa</c:v>
                      </c:pt>
                      <c:pt idx="10">
                        <c:v>Kuopio</c:v>
                      </c:pt>
                      <c:pt idx="11">
                        <c:v>Hämeenlinna</c:v>
                      </c:pt>
                      <c:pt idx="12">
                        <c:v>Jyväskylä</c:v>
                      </c:pt>
                      <c:pt idx="13">
                        <c:v>Seinäjoki</c:v>
                      </c:pt>
                      <c:pt idx="14">
                        <c:v>Oulu</c:v>
                      </c:pt>
                      <c:pt idx="15">
                        <c:v>Turku</c:v>
                      </c:pt>
                      <c:pt idx="16">
                        <c:v>Porvoo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[1]Taulukko!$Q$8:$Q$108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50B6-44B8-87A7-32CACDD6B51A}"/>
                  </c:ext>
                </c:extLst>
              </c15:ser>
            </c15:filteredBarSeries>
          </c:ext>
        </c:extLst>
      </c:barChart>
      <c:catAx>
        <c:axId val="66627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629071"/>
        <c:crosses val="autoZero"/>
        <c:auto val="1"/>
        <c:lblAlgn val="ctr"/>
        <c:lblOffset val="100"/>
        <c:noMultiLvlLbl val="0"/>
      </c:catAx>
      <c:valAx>
        <c:axId val="66629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€ / kk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627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[Asumismenot2023.xlsx]Taulukko!$F$7</c:f>
              <c:strCache>
                <c:ptCount val="1"/>
                <c:pt idx="0">
                  <c:v>Lyhennys</c:v>
                </c:pt>
              </c:strCache>
            </c:strRef>
          </c:tx>
          <c:spPr>
            <a:solidFill>
              <a:srgbClr val="4CB37D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Kotka</c:v>
                </c:pt>
                <c:pt idx="1">
                  <c:v>Kouvola</c:v>
                </c:pt>
                <c:pt idx="2">
                  <c:v>Joensuu</c:v>
                </c:pt>
                <c:pt idx="3">
                  <c:v>Pori</c:v>
                </c:pt>
                <c:pt idx="4">
                  <c:v>Rauma</c:v>
                </c:pt>
                <c:pt idx="5">
                  <c:v>Lappeenranta</c:v>
                </c:pt>
                <c:pt idx="6">
                  <c:v>Mikkeli</c:v>
                </c:pt>
                <c:pt idx="7">
                  <c:v>Lahti</c:v>
                </c:pt>
                <c:pt idx="8">
                  <c:v>Rovaniemi</c:v>
                </c:pt>
                <c:pt idx="9">
                  <c:v>Vaasa</c:v>
                </c:pt>
                <c:pt idx="10">
                  <c:v>Kuopio</c:v>
                </c:pt>
                <c:pt idx="11">
                  <c:v>Hämeenlinna</c:v>
                </c:pt>
                <c:pt idx="12">
                  <c:v>Jyväskylä</c:v>
                </c:pt>
                <c:pt idx="13">
                  <c:v>Seinäjoki</c:v>
                </c:pt>
                <c:pt idx="14">
                  <c:v>Oulu</c:v>
                </c:pt>
                <c:pt idx="15">
                  <c:v>Turku</c:v>
                </c:pt>
                <c:pt idx="16">
                  <c:v>Porvoo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[1]Taulukko!$F$8:$F$108</c:f>
              <c:numCache>
                <c:formatCode>0</c:formatCode>
                <c:ptCount val="21"/>
                <c:pt idx="0">
                  <c:v>143.18867312587429</c:v>
                </c:pt>
                <c:pt idx="1">
                  <c:v>143.18867312587429</c:v>
                </c:pt>
                <c:pt idx="2">
                  <c:v>163.95103072912607</c:v>
                </c:pt>
                <c:pt idx="3">
                  <c:v>173.25829448230789</c:v>
                </c:pt>
                <c:pt idx="4">
                  <c:v>186.14527506363655</c:v>
                </c:pt>
                <c:pt idx="5">
                  <c:v>209.05546276377649</c:v>
                </c:pt>
                <c:pt idx="6">
                  <c:v>227.66999027014012</c:v>
                </c:pt>
                <c:pt idx="7">
                  <c:v>250.58017797028003</c:v>
                </c:pt>
                <c:pt idx="8">
                  <c:v>236.26131065769263</c:v>
                </c:pt>
                <c:pt idx="9">
                  <c:v>250.58017797028003</c:v>
                </c:pt>
                <c:pt idx="10">
                  <c:v>260.6033850890912</c:v>
                </c:pt>
                <c:pt idx="11">
                  <c:v>260.6033850890912</c:v>
                </c:pt>
                <c:pt idx="12">
                  <c:v>302.12810029559478</c:v>
                </c:pt>
                <c:pt idx="13">
                  <c:v>299.26432683307723</c:v>
                </c:pt>
                <c:pt idx="14">
                  <c:v>329.33394818951092</c:v>
                </c:pt>
                <c:pt idx="15">
                  <c:v>343.65281550209835</c:v>
                </c:pt>
                <c:pt idx="16">
                  <c:v>400.92828475244801</c:v>
                </c:pt>
                <c:pt idx="17">
                  <c:v>451.04432034650404</c:v>
                </c:pt>
                <c:pt idx="18">
                  <c:v>494.33135768378753</c:v>
                </c:pt>
                <c:pt idx="19">
                  <c:v>654.26209105207181</c:v>
                </c:pt>
                <c:pt idx="20">
                  <c:v>766.61012688929623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1-4824-BA6D-AA437ADFCF10}"/>
            </c:ext>
          </c:extLst>
        </c:ser>
        <c:ser>
          <c:idx val="1"/>
          <c:order val="1"/>
          <c:tx>
            <c:strRef>
              <c:f>[Asumismenot2023.xlsx]Taulukko!$G$7</c:f>
              <c:strCache>
                <c:ptCount val="1"/>
                <c:pt idx="0">
                  <c:v>Korko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Kotka</c:v>
                </c:pt>
                <c:pt idx="1">
                  <c:v>Kouvola</c:v>
                </c:pt>
                <c:pt idx="2">
                  <c:v>Joensuu</c:v>
                </c:pt>
                <c:pt idx="3">
                  <c:v>Pori</c:v>
                </c:pt>
                <c:pt idx="4">
                  <c:v>Rauma</c:v>
                </c:pt>
                <c:pt idx="5">
                  <c:v>Lappeenranta</c:v>
                </c:pt>
                <c:pt idx="6">
                  <c:v>Mikkeli</c:v>
                </c:pt>
                <c:pt idx="7">
                  <c:v>Lahti</c:v>
                </c:pt>
                <c:pt idx="8">
                  <c:v>Rovaniemi</c:v>
                </c:pt>
                <c:pt idx="9">
                  <c:v>Vaasa</c:v>
                </c:pt>
                <c:pt idx="10">
                  <c:v>Kuopio</c:v>
                </c:pt>
                <c:pt idx="11">
                  <c:v>Hämeenlinna</c:v>
                </c:pt>
                <c:pt idx="12">
                  <c:v>Jyväskylä</c:v>
                </c:pt>
                <c:pt idx="13">
                  <c:v>Seinäjoki</c:v>
                </c:pt>
                <c:pt idx="14">
                  <c:v>Oulu</c:v>
                </c:pt>
                <c:pt idx="15">
                  <c:v>Turku</c:v>
                </c:pt>
                <c:pt idx="16">
                  <c:v>Porvoo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[1]Taulukko!$G$8:$G$108</c:f>
              <c:numCache>
                <c:formatCode>0</c:formatCode>
                <c:ptCount val="21"/>
                <c:pt idx="0">
                  <c:v>177.17279691726515</c:v>
                </c:pt>
                <c:pt idx="1">
                  <c:v>177.17279691726515</c:v>
                </c:pt>
                <c:pt idx="2">
                  <c:v>202.86285247026854</c:v>
                </c:pt>
                <c:pt idx="3">
                  <c:v>214.3790842698908</c:v>
                </c:pt>
                <c:pt idx="4">
                  <c:v>230.32463599244463</c:v>
                </c:pt>
                <c:pt idx="5">
                  <c:v>258.67228349920703</c:v>
                </c:pt>
                <c:pt idx="6">
                  <c:v>281.70474709845161</c:v>
                </c:pt>
                <c:pt idx="7">
                  <c:v>310.05239460521392</c:v>
                </c:pt>
                <c:pt idx="8">
                  <c:v>292.33511491348753</c:v>
                </c:pt>
                <c:pt idx="9">
                  <c:v>310.05239460521392</c:v>
                </c:pt>
                <c:pt idx="10">
                  <c:v>322.45449038942257</c:v>
                </c:pt>
                <c:pt idx="11">
                  <c:v>322.45449038942257</c:v>
                </c:pt>
                <c:pt idx="12">
                  <c:v>373.83460149542952</c:v>
                </c:pt>
                <c:pt idx="13">
                  <c:v>370.29114555708412</c:v>
                </c:pt>
                <c:pt idx="14">
                  <c:v>407.49743290970974</c:v>
                </c:pt>
                <c:pt idx="15">
                  <c:v>425.2147126014363</c:v>
                </c:pt>
                <c:pt idx="16">
                  <c:v>496.08383136834249</c:v>
                </c:pt>
                <c:pt idx="17">
                  <c:v>558.09431028938536</c:v>
                </c:pt>
                <c:pt idx="18">
                  <c:v>611.65500966514298</c:v>
                </c:pt>
                <c:pt idx="19">
                  <c:v>809.54339514504227</c:v>
                </c:pt>
                <c:pt idx="20">
                  <c:v>948.55589734166585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1-4824-BA6D-AA437ADFCF10}"/>
            </c:ext>
          </c:extLst>
        </c:ser>
        <c:ser>
          <c:idx val="3"/>
          <c:order val="3"/>
          <c:tx>
            <c:strRef>
              <c:f>[Asumismenot2023.xlsx]Taulukko!$I$7</c:f>
              <c:strCache>
                <c:ptCount val="1"/>
                <c:pt idx="0">
                  <c:v>Asunnon korjaus</c:v>
                </c:pt>
              </c:strCache>
            </c:strRef>
          </c:tx>
          <c:spPr>
            <a:solidFill>
              <a:srgbClr val="4C91A4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Kotka</c:v>
                </c:pt>
                <c:pt idx="1">
                  <c:v>Kouvola</c:v>
                </c:pt>
                <c:pt idx="2">
                  <c:v>Joensuu</c:v>
                </c:pt>
                <c:pt idx="3">
                  <c:v>Pori</c:v>
                </c:pt>
                <c:pt idx="4">
                  <c:v>Rauma</c:v>
                </c:pt>
                <c:pt idx="5">
                  <c:v>Lappeenranta</c:v>
                </c:pt>
                <c:pt idx="6">
                  <c:v>Mikkeli</c:v>
                </c:pt>
                <c:pt idx="7">
                  <c:v>Lahti</c:v>
                </c:pt>
                <c:pt idx="8">
                  <c:v>Rovaniemi</c:v>
                </c:pt>
                <c:pt idx="9">
                  <c:v>Vaasa</c:v>
                </c:pt>
                <c:pt idx="10">
                  <c:v>Kuopio</c:v>
                </c:pt>
                <c:pt idx="11">
                  <c:v>Hämeenlinna</c:v>
                </c:pt>
                <c:pt idx="12">
                  <c:v>Jyväskylä</c:v>
                </c:pt>
                <c:pt idx="13">
                  <c:v>Seinäjoki</c:v>
                </c:pt>
                <c:pt idx="14">
                  <c:v>Oulu</c:v>
                </c:pt>
                <c:pt idx="15">
                  <c:v>Turku</c:v>
                </c:pt>
                <c:pt idx="16">
                  <c:v>Porvoo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[1]Taulukko!$I$8:$I$108</c:f>
              <c:numCache>
                <c:formatCode>General</c:formatCode>
                <c:ptCount val="21"/>
                <c:pt idx="0" formatCode="0">
                  <c:v>74.16</c:v>
                </c:pt>
                <c:pt idx="1">
                  <c:v>74.16</c:v>
                </c:pt>
                <c:pt idx="2">
                  <c:v>74.16</c:v>
                </c:pt>
                <c:pt idx="3">
                  <c:v>74.16</c:v>
                </c:pt>
                <c:pt idx="4" formatCode="0">
                  <c:v>74.16</c:v>
                </c:pt>
                <c:pt idx="5">
                  <c:v>74.16</c:v>
                </c:pt>
                <c:pt idx="6">
                  <c:v>74.16</c:v>
                </c:pt>
                <c:pt idx="7">
                  <c:v>74.16</c:v>
                </c:pt>
                <c:pt idx="8">
                  <c:v>74.16</c:v>
                </c:pt>
                <c:pt idx="9">
                  <c:v>74.16</c:v>
                </c:pt>
                <c:pt idx="10">
                  <c:v>74.16</c:v>
                </c:pt>
                <c:pt idx="11">
                  <c:v>74.16</c:v>
                </c:pt>
                <c:pt idx="12">
                  <c:v>74.16</c:v>
                </c:pt>
                <c:pt idx="13">
                  <c:v>74.16</c:v>
                </c:pt>
                <c:pt idx="14">
                  <c:v>74.16</c:v>
                </c:pt>
                <c:pt idx="15" formatCode="0">
                  <c:v>98.88000000000001</c:v>
                </c:pt>
                <c:pt idx="16" formatCode="0">
                  <c:v>74.16</c:v>
                </c:pt>
                <c:pt idx="17">
                  <c:v>98.88000000000001</c:v>
                </c:pt>
                <c:pt idx="18" formatCode="0">
                  <c:v>111.24000000000001</c:v>
                </c:pt>
                <c:pt idx="19">
                  <c:v>111.24000000000001</c:v>
                </c:pt>
                <c:pt idx="20">
                  <c:v>111.24000000000001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1-4824-BA6D-AA437ADFCF10}"/>
            </c:ext>
          </c:extLst>
        </c:ser>
        <c:ser>
          <c:idx val="4"/>
          <c:order val="4"/>
          <c:tx>
            <c:strRef>
              <c:f>[Asumismenot2023.xlsx]Taulukko!$J$7</c:f>
              <c:strCache>
                <c:ptCount val="1"/>
                <c:pt idx="0">
                  <c:v>Sähkö</c:v>
                </c:pt>
              </c:strCache>
            </c:strRef>
          </c:tx>
          <c:spPr>
            <a:solidFill>
              <a:srgbClr val="FF944C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Kotka</c:v>
                </c:pt>
                <c:pt idx="1">
                  <c:v>Kouvola</c:v>
                </c:pt>
                <c:pt idx="2">
                  <c:v>Joensuu</c:v>
                </c:pt>
                <c:pt idx="3">
                  <c:v>Pori</c:v>
                </c:pt>
                <c:pt idx="4">
                  <c:v>Rauma</c:v>
                </c:pt>
                <c:pt idx="5">
                  <c:v>Lappeenranta</c:v>
                </c:pt>
                <c:pt idx="6">
                  <c:v>Mikkeli</c:v>
                </c:pt>
                <c:pt idx="7">
                  <c:v>Lahti</c:v>
                </c:pt>
                <c:pt idx="8">
                  <c:v>Rovaniemi</c:v>
                </c:pt>
                <c:pt idx="9">
                  <c:v>Vaasa</c:v>
                </c:pt>
                <c:pt idx="10">
                  <c:v>Kuopio</c:v>
                </c:pt>
                <c:pt idx="11">
                  <c:v>Hämeenlinna</c:v>
                </c:pt>
                <c:pt idx="12">
                  <c:v>Jyväskylä</c:v>
                </c:pt>
                <c:pt idx="13">
                  <c:v>Seinäjoki</c:v>
                </c:pt>
                <c:pt idx="14">
                  <c:v>Oulu</c:v>
                </c:pt>
                <c:pt idx="15">
                  <c:v>Turku</c:v>
                </c:pt>
                <c:pt idx="16">
                  <c:v>Porvoo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[1]Taulukko!$J$8:$J$108</c:f>
              <c:numCache>
                <c:formatCode>0</c:formatCode>
                <c:ptCount val="21"/>
                <c:pt idx="0">
                  <c:v>232.76954082083151</c:v>
                </c:pt>
                <c:pt idx="1">
                  <c:v>232.76954082083151</c:v>
                </c:pt>
                <c:pt idx="2">
                  <c:v>232.76954082083151</c:v>
                </c:pt>
                <c:pt idx="3">
                  <c:v>232.76954082083151</c:v>
                </c:pt>
                <c:pt idx="4">
                  <c:v>232.76954082083151</c:v>
                </c:pt>
                <c:pt idx="5">
                  <c:v>232.76954082083151</c:v>
                </c:pt>
                <c:pt idx="6">
                  <c:v>232.76954082083151</c:v>
                </c:pt>
                <c:pt idx="7">
                  <c:v>232.76954082083151</c:v>
                </c:pt>
                <c:pt idx="8">
                  <c:v>232.76954082083151</c:v>
                </c:pt>
                <c:pt idx="9">
                  <c:v>232.76954082083151</c:v>
                </c:pt>
                <c:pt idx="10">
                  <c:v>232.76954082083151</c:v>
                </c:pt>
                <c:pt idx="11">
                  <c:v>232.76954082083151</c:v>
                </c:pt>
                <c:pt idx="12">
                  <c:v>232.76954082083151</c:v>
                </c:pt>
                <c:pt idx="13">
                  <c:v>232.76954082083151</c:v>
                </c:pt>
                <c:pt idx="14">
                  <c:v>232.76954082083151</c:v>
                </c:pt>
                <c:pt idx="15">
                  <c:v>232.76954082083151</c:v>
                </c:pt>
                <c:pt idx="16">
                  <c:v>232.76954082083151</c:v>
                </c:pt>
                <c:pt idx="17">
                  <c:v>232.76954082083151</c:v>
                </c:pt>
                <c:pt idx="18">
                  <c:v>232.76954082083151</c:v>
                </c:pt>
                <c:pt idx="19">
                  <c:v>232.76954082083151</c:v>
                </c:pt>
                <c:pt idx="20">
                  <c:v>232.76954082083151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1-4824-BA6D-AA437ADFCF10}"/>
            </c:ext>
          </c:extLst>
        </c:ser>
        <c:ser>
          <c:idx val="8"/>
          <c:order val="8"/>
          <c:tx>
            <c:strRef>
              <c:f>[Asumismenot2023.xlsx]Taulukko!$N$7</c:f>
              <c:strCache>
                <c:ptCount val="1"/>
                <c:pt idx="0">
                  <c:v>Kiinteistövero</c:v>
                </c:pt>
              </c:strCache>
            </c:strRef>
          </c:tx>
          <c:spPr>
            <a:solidFill>
              <a:srgbClr val="8172DB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Kotka</c:v>
                </c:pt>
                <c:pt idx="1">
                  <c:v>Kouvola</c:v>
                </c:pt>
                <c:pt idx="2">
                  <c:v>Joensuu</c:v>
                </c:pt>
                <c:pt idx="3">
                  <c:v>Pori</c:v>
                </c:pt>
                <c:pt idx="4">
                  <c:v>Rauma</c:v>
                </c:pt>
                <c:pt idx="5">
                  <c:v>Lappeenranta</c:v>
                </c:pt>
                <c:pt idx="6">
                  <c:v>Mikkeli</c:v>
                </c:pt>
                <c:pt idx="7">
                  <c:v>Lahti</c:v>
                </c:pt>
                <c:pt idx="8">
                  <c:v>Rovaniemi</c:v>
                </c:pt>
                <c:pt idx="9">
                  <c:v>Vaasa</c:v>
                </c:pt>
                <c:pt idx="10">
                  <c:v>Kuopio</c:v>
                </c:pt>
                <c:pt idx="11">
                  <c:v>Hämeenlinna</c:v>
                </c:pt>
                <c:pt idx="12">
                  <c:v>Jyväskylä</c:v>
                </c:pt>
                <c:pt idx="13">
                  <c:v>Seinäjoki</c:v>
                </c:pt>
                <c:pt idx="14">
                  <c:v>Oulu</c:v>
                </c:pt>
                <c:pt idx="15">
                  <c:v>Turku</c:v>
                </c:pt>
                <c:pt idx="16">
                  <c:v>Porvoo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[1]Taulukko!$N$8:$N$108</c:f>
              <c:numCache>
                <c:formatCode>0</c:formatCode>
                <c:ptCount val="21"/>
                <c:pt idx="0">
                  <c:v>74.572679951127895</c:v>
                </c:pt>
                <c:pt idx="1">
                  <c:v>84.069283796814901</c:v>
                </c:pt>
                <c:pt idx="2">
                  <c:v>61.336678904700911</c:v>
                </c:pt>
                <c:pt idx="3">
                  <c:v>60.600531599792397</c:v>
                </c:pt>
                <c:pt idx="4">
                  <c:v>54.297226459118093</c:v>
                </c:pt>
                <c:pt idx="5">
                  <c:v>76.567025124855903</c:v>
                </c:pt>
                <c:pt idx="6">
                  <c:v>79.973836909528814</c:v>
                </c:pt>
                <c:pt idx="7">
                  <c:v>78.074516140391395</c:v>
                </c:pt>
                <c:pt idx="8">
                  <c:v>83.060379074711406</c:v>
                </c:pt>
                <c:pt idx="9">
                  <c:v>72.07974848396789</c:v>
                </c:pt>
                <c:pt idx="10">
                  <c:v>78.228784882516806</c:v>
                </c:pt>
                <c:pt idx="11">
                  <c:v>78.074516140391395</c:v>
                </c:pt>
                <c:pt idx="12">
                  <c:v>73.3262142175479</c:v>
                </c:pt>
                <c:pt idx="13">
                  <c:v>80.567447607551401</c:v>
                </c:pt>
                <c:pt idx="14">
                  <c:v>66.084980827544385</c:v>
                </c:pt>
                <c:pt idx="15">
                  <c:v>62.583144638280906</c:v>
                </c:pt>
                <c:pt idx="16">
                  <c:v>69.8243780282844</c:v>
                </c:pt>
                <c:pt idx="17">
                  <c:v>79.083420862494904</c:v>
                </c:pt>
                <c:pt idx="18">
                  <c:v>112.11971549961599</c:v>
                </c:pt>
                <c:pt idx="19">
                  <c:v>178.56424654589</c:v>
                </c:pt>
                <c:pt idx="20">
                  <c:v>174.64440546609796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61-4824-BA6D-AA437ADFCF10}"/>
            </c:ext>
          </c:extLst>
        </c:ser>
        <c:ser>
          <c:idx val="9"/>
          <c:order val="9"/>
          <c:tx>
            <c:strRef>
              <c:f>[Asumismenot2023.xlsx]Taulukko!$O$7</c:f>
              <c:strCache>
                <c:ptCount val="1"/>
                <c:pt idx="0">
                  <c:v>Vesimaksu</c:v>
                </c:pt>
              </c:strCache>
            </c:strRef>
          </c:tx>
          <c:spPr>
            <a:solidFill>
              <a:srgbClr val="D59755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Kotka</c:v>
                </c:pt>
                <c:pt idx="1">
                  <c:v>Kouvola</c:v>
                </c:pt>
                <c:pt idx="2">
                  <c:v>Joensuu</c:v>
                </c:pt>
                <c:pt idx="3">
                  <c:v>Pori</c:v>
                </c:pt>
                <c:pt idx="4">
                  <c:v>Rauma</c:v>
                </c:pt>
                <c:pt idx="5">
                  <c:v>Lappeenranta</c:v>
                </c:pt>
                <c:pt idx="6">
                  <c:v>Mikkeli</c:v>
                </c:pt>
                <c:pt idx="7">
                  <c:v>Lahti</c:v>
                </c:pt>
                <c:pt idx="8">
                  <c:v>Rovaniemi</c:v>
                </c:pt>
                <c:pt idx="9">
                  <c:v>Vaasa</c:v>
                </c:pt>
                <c:pt idx="10">
                  <c:v>Kuopio</c:v>
                </c:pt>
                <c:pt idx="11">
                  <c:v>Hämeenlinna</c:v>
                </c:pt>
                <c:pt idx="12">
                  <c:v>Jyväskylä</c:v>
                </c:pt>
                <c:pt idx="13">
                  <c:v>Seinäjoki</c:v>
                </c:pt>
                <c:pt idx="14">
                  <c:v>Oulu</c:v>
                </c:pt>
                <c:pt idx="15">
                  <c:v>Turku</c:v>
                </c:pt>
                <c:pt idx="16">
                  <c:v>Porvoo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[1]Taulukko!$O$8:$O$108</c:f>
              <c:numCache>
                <c:formatCode>0</c:formatCode>
                <c:ptCount val="21"/>
                <c:pt idx="0">
                  <c:v>84.83529468750001</c:v>
                </c:pt>
                <c:pt idx="1">
                  <c:v>92.430807500000014</c:v>
                </c:pt>
                <c:pt idx="2">
                  <c:v>89.82335656250001</c:v>
                </c:pt>
                <c:pt idx="3">
                  <c:v>76.538983854166673</c:v>
                </c:pt>
                <c:pt idx="4">
                  <c:v>99.131365625000015</c:v>
                </c:pt>
                <c:pt idx="5">
                  <c:v>97.886003645833327</c:v>
                </c:pt>
                <c:pt idx="6">
                  <c:v>110.03879875000001</c:v>
                </c:pt>
                <c:pt idx="7">
                  <c:v>80.85994687500002</c:v>
                </c:pt>
                <c:pt idx="8">
                  <c:v>112.6349651041667</c:v>
                </c:pt>
                <c:pt idx="9">
                  <c:v>94.775538541666663</c:v>
                </c:pt>
                <c:pt idx="10">
                  <c:v>97.754171666666679</c:v>
                </c:pt>
                <c:pt idx="11">
                  <c:v>95.831066666666686</c:v>
                </c:pt>
                <c:pt idx="12">
                  <c:v>97.90550875000001</c:v>
                </c:pt>
                <c:pt idx="13">
                  <c:v>88.661983020833347</c:v>
                </c:pt>
                <c:pt idx="14">
                  <c:v>71.247822708333331</c:v>
                </c:pt>
                <c:pt idx="15">
                  <c:v>67.789666562500003</c:v>
                </c:pt>
                <c:pt idx="16">
                  <c:v>92.775059062500006</c:v>
                </c:pt>
                <c:pt idx="17">
                  <c:v>85.534447499999999</c:v>
                </c:pt>
                <c:pt idx="18">
                  <c:v>72.866553124999996</c:v>
                </c:pt>
                <c:pt idx="19">
                  <c:v>72.866553124999996</c:v>
                </c:pt>
                <c:pt idx="20">
                  <c:v>72.866553124999996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61-4824-BA6D-AA437ADFCF10}"/>
            </c:ext>
          </c:extLst>
        </c:ser>
        <c:ser>
          <c:idx val="10"/>
          <c:order val="10"/>
          <c:tx>
            <c:strRef>
              <c:f>[Asumismenot2023.xlsx]Taulukko!$P$7</c:f>
              <c:strCache>
                <c:ptCount val="1"/>
                <c:pt idx="0">
                  <c:v>Jätemaksu</c:v>
                </c:pt>
              </c:strCache>
            </c:strRef>
          </c:tx>
          <c:spPr>
            <a:solidFill>
              <a:srgbClr val="4C8A69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Kotka</c:v>
                </c:pt>
                <c:pt idx="1">
                  <c:v>Kouvola</c:v>
                </c:pt>
                <c:pt idx="2">
                  <c:v>Joensuu</c:v>
                </c:pt>
                <c:pt idx="3">
                  <c:v>Pori</c:v>
                </c:pt>
                <c:pt idx="4">
                  <c:v>Rauma</c:v>
                </c:pt>
                <c:pt idx="5">
                  <c:v>Lappeenranta</c:v>
                </c:pt>
                <c:pt idx="6">
                  <c:v>Mikkeli</c:v>
                </c:pt>
                <c:pt idx="7">
                  <c:v>Lahti</c:v>
                </c:pt>
                <c:pt idx="8">
                  <c:v>Rovaniemi</c:v>
                </c:pt>
                <c:pt idx="9">
                  <c:v>Vaasa</c:v>
                </c:pt>
                <c:pt idx="10">
                  <c:v>Kuopio</c:v>
                </c:pt>
                <c:pt idx="11">
                  <c:v>Hämeenlinna</c:v>
                </c:pt>
                <c:pt idx="12">
                  <c:v>Jyväskylä</c:v>
                </c:pt>
                <c:pt idx="13">
                  <c:v>Seinäjoki</c:v>
                </c:pt>
                <c:pt idx="14">
                  <c:v>Oulu</c:v>
                </c:pt>
                <c:pt idx="15">
                  <c:v>Turku</c:v>
                </c:pt>
                <c:pt idx="16">
                  <c:v>Porvoo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[1]Taulukko!$P$8:$P$108</c:f>
              <c:numCache>
                <c:formatCode>0</c:formatCode>
                <c:ptCount val="21"/>
                <c:pt idx="0">
                  <c:v>24.491133333333334</c:v>
                </c:pt>
                <c:pt idx="1">
                  <c:v>24.061766666666671</c:v>
                </c:pt>
                <c:pt idx="2">
                  <c:v>30.254429333333338</c:v>
                </c:pt>
                <c:pt idx="3">
                  <c:v>24.334444444444443</c:v>
                </c:pt>
                <c:pt idx="4">
                  <c:v>26.459766666666663</c:v>
                </c:pt>
                <c:pt idx="5">
                  <c:v>24.418790000000001</c:v>
                </c:pt>
                <c:pt idx="6">
                  <c:v>33.521827777777773</c:v>
                </c:pt>
                <c:pt idx="7">
                  <c:v>29.275932106666669</c:v>
                </c:pt>
                <c:pt idx="8">
                  <c:v>33.108166666666662</c:v>
                </c:pt>
                <c:pt idx="9">
                  <c:v>33.981246688888895</c:v>
                </c:pt>
                <c:pt idx="10">
                  <c:v>20.915033333333337</c:v>
                </c:pt>
                <c:pt idx="11">
                  <c:v>23.474733333333333</c:v>
                </c:pt>
                <c:pt idx="12">
                  <c:v>20.401699999999998</c:v>
                </c:pt>
                <c:pt idx="13">
                  <c:v>30.944833333333342</c:v>
                </c:pt>
                <c:pt idx="14">
                  <c:v>23.690333333333328</c:v>
                </c:pt>
                <c:pt idx="15">
                  <c:v>28.208033333333336</c:v>
                </c:pt>
                <c:pt idx="16">
                  <c:v>24.812333333333338</c:v>
                </c:pt>
                <c:pt idx="17">
                  <c:v>18.380266666666671</c:v>
                </c:pt>
                <c:pt idx="18">
                  <c:v>21.874233333333329</c:v>
                </c:pt>
                <c:pt idx="19">
                  <c:v>21.874233333333329</c:v>
                </c:pt>
                <c:pt idx="20">
                  <c:v>21.874233333333329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61-4824-BA6D-AA437ADFCF10}"/>
            </c:ext>
          </c:extLst>
        </c:ser>
        <c:ser>
          <c:idx val="11"/>
          <c:order val="11"/>
          <c:tx>
            <c:strRef>
              <c:f>[Asumismenot2023.xlsx]Taulukko!$Q$7</c:f>
              <c:strCache>
                <c:ptCount val="1"/>
                <c:pt idx="0">
                  <c:v>Öljy</c:v>
                </c:pt>
              </c:strCache>
            </c:strRef>
          </c:tx>
          <c:spPr>
            <a:solidFill>
              <a:srgbClr val="8D8D8D"/>
            </a:solidFill>
            <a:ln>
              <a:noFill/>
            </a:ln>
            <a:effectLst/>
          </c:spPr>
          <c:invertIfNegative val="0"/>
          <c:cat>
            <c:strRef>
              <c:f>[1]Taulukko!$U$8:$V$108</c:f>
              <c:strCache>
                <c:ptCount val="21"/>
                <c:pt idx="0">
                  <c:v>Kotka</c:v>
                </c:pt>
                <c:pt idx="1">
                  <c:v>Kouvola</c:v>
                </c:pt>
                <c:pt idx="2">
                  <c:v>Joensuu</c:v>
                </c:pt>
                <c:pt idx="3">
                  <c:v>Pori</c:v>
                </c:pt>
                <c:pt idx="4">
                  <c:v>Rauma</c:v>
                </c:pt>
                <c:pt idx="5">
                  <c:v>Lappeenranta</c:v>
                </c:pt>
                <c:pt idx="6">
                  <c:v>Mikkeli</c:v>
                </c:pt>
                <c:pt idx="7">
                  <c:v>Lahti</c:v>
                </c:pt>
                <c:pt idx="8">
                  <c:v>Rovaniemi</c:v>
                </c:pt>
                <c:pt idx="9">
                  <c:v>Vaasa</c:v>
                </c:pt>
                <c:pt idx="10">
                  <c:v>Kuopio</c:v>
                </c:pt>
                <c:pt idx="11">
                  <c:v>Hämeenlinna</c:v>
                </c:pt>
                <c:pt idx="12">
                  <c:v>Jyväskylä</c:v>
                </c:pt>
                <c:pt idx="13">
                  <c:v>Seinäjoki</c:v>
                </c:pt>
                <c:pt idx="14">
                  <c:v>Oulu</c:v>
                </c:pt>
                <c:pt idx="15">
                  <c:v>Turku</c:v>
                </c:pt>
                <c:pt idx="16">
                  <c:v>Porvoo</c:v>
                </c:pt>
                <c:pt idx="17">
                  <c:v>Tampere</c:v>
                </c:pt>
                <c:pt idx="18">
                  <c:v>Vantaa</c:v>
                </c:pt>
                <c:pt idx="19">
                  <c:v>Helsinki</c:v>
                </c:pt>
                <c:pt idx="20">
                  <c:v>Espoo</c:v>
                </c:pt>
              </c:strCache>
            </c:strRef>
          </c:cat>
          <c:val>
            <c:numRef>
              <c:f>[1]Taulukko!$Q$8:$Q$108</c:f>
              <c:numCache>
                <c:formatCode>0</c:formatCode>
                <c:ptCount val="21"/>
                <c:pt idx="0">
                  <c:v>270.83333333333331</c:v>
                </c:pt>
                <c:pt idx="1">
                  <c:v>270.83333333333331</c:v>
                </c:pt>
                <c:pt idx="2">
                  <c:v>270.83333333333331</c:v>
                </c:pt>
                <c:pt idx="3">
                  <c:v>270.83333333333331</c:v>
                </c:pt>
                <c:pt idx="4">
                  <c:v>270.83333333333331</c:v>
                </c:pt>
                <c:pt idx="5">
                  <c:v>270.83333333333331</c:v>
                </c:pt>
                <c:pt idx="6">
                  <c:v>270.83333333333331</c:v>
                </c:pt>
                <c:pt idx="7">
                  <c:v>270.83333333333331</c:v>
                </c:pt>
                <c:pt idx="8">
                  <c:v>270.83333333333331</c:v>
                </c:pt>
                <c:pt idx="9">
                  <c:v>270.83333333333331</c:v>
                </c:pt>
                <c:pt idx="10">
                  <c:v>270.83333333333331</c:v>
                </c:pt>
                <c:pt idx="11">
                  <c:v>270.83333333333331</c:v>
                </c:pt>
                <c:pt idx="12">
                  <c:v>270.83333333333331</c:v>
                </c:pt>
                <c:pt idx="13">
                  <c:v>270.83333333333331</c:v>
                </c:pt>
                <c:pt idx="14">
                  <c:v>270.83333333333331</c:v>
                </c:pt>
                <c:pt idx="15">
                  <c:v>270.83333333333331</c:v>
                </c:pt>
                <c:pt idx="16">
                  <c:v>270.83333333333331</c:v>
                </c:pt>
                <c:pt idx="17">
                  <c:v>270.83333333333331</c:v>
                </c:pt>
                <c:pt idx="18">
                  <c:v>270.83333333333331</c:v>
                </c:pt>
                <c:pt idx="19">
                  <c:v>270.83333333333331</c:v>
                </c:pt>
                <c:pt idx="20">
                  <c:v>270.83333333333331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61-4824-BA6D-AA437ADFC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627823"/>
        <c:axId val="66629071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[Asumismenot2023.xlsx]Taulukko!$H$7</c15:sqref>
                        </c15:formulaRef>
                      </c:ext>
                    </c:extLst>
                    <c:strCache>
                      <c:ptCount val="1"/>
                      <c:pt idx="0">
                        <c:v>Hoitovastike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Kotka</c:v>
                      </c:pt>
                      <c:pt idx="1">
                        <c:v>Kouvola</c:v>
                      </c:pt>
                      <c:pt idx="2">
                        <c:v>Joensuu</c:v>
                      </c:pt>
                      <c:pt idx="3">
                        <c:v>Pori</c:v>
                      </c:pt>
                      <c:pt idx="4">
                        <c:v>Rauma</c:v>
                      </c:pt>
                      <c:pt idx="5">
                        <c:v>Lappeenranta</c:v>
                      </c:pt>
                      <c:pt idx="6">
                        <c:v>Mikkeli</c:v>
                      </c:pt>
                      <c:pt idx="7">
                        <c:v>Lahti</c:v>
                      </c:pt>
                      <c:pt idx="8">
                        <c:v>Rovaniemi</c:v>
                      </c:pt>
                      <c:pt idx="9">
                        <c:v>Vaasa</c:v>
                      </c:pt>
                      <c:pt idx="10">
                        <c:v>Kuopio</c:v>
                      </c:pt>
                      <c:pt idx="11">
                        <c:v>Hämeenlinna</c:v>
                      </c:pt>
                      <c:pt idx="12">
                        <c:v>Jyväskylä</c:v>
                      </c:pt>
                      <c:pt idx="13">
                        <c:v>Seinäjoki</c:v>
                      </c:pt>
                      <c:pt idx="14">
                        <c:v>Oulu</c:v>
                      </c:pt>
                      <c:pt idx="15">
                        <c:v>Turku</c:v>
                      </c:pt>
                      <c:pt idx="16">
                        <c:v>Porvoo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[1]Taulukko!$H$8:$H$108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5361-4824-BA6D-AA437ADFCF10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[Asumismenot2023.xlsx]Taulukko!$K$7</c15:sqref>
                        </c15:formulaRef>
                      </c:ext>
                    </c:extLst>
                    <c:strCache>
                      <c:ptCount val="1"/>
                      <c:pt idx="0">
                        <c:v>Vuokranantajan nettovuokratuotto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Kotka</c:v>
                      </c:pt>
                      <c:pt idx="1">
                        <c:v>Kouvola</c:v>
                      </c:pt>
                      <c:pt idx="2">
                        <c:v>Joensuu</c:v>
                      </c:pt>
                      <c:pt idx="3">
                        <c:v>Pori</c:v>
                      </c:pt>
                      <c:pt idx="4">
                        <c:v>Rauma</c:v>
                      </c:pt>
                      <c:pt idx="5">
                        <c:v>Lappeenranta</c:v>
                      </c:pt>
                      <c:pt idx="6">
                        <c:v>Mikkeli</c:v>
                      </c:pt>
                      <c:pt idx="7">
                        <c:v>Lahti</c:v>
                      </c:pt>
                      <c:pt idx="8">
                        <c:v>Rovaniemi</c:v>
                      </c:pt>
                      <c:pt idx="9">
                        <c:v>Vaasa</c:v>
                      </c:pt>
                      <c:pt idx="10">
                        <c:v>Kuopio</c:v>
                      </c:pt>
                      <c:pt idx="11">
                        <c:v>Hämeenlinna</c:v>
                      </c:pt>
                      <c:pt idx="12">
                        <c:v>Jyväskylä</c:v>
                      </c:pt>
                      <c:pt idx="13">
                        <c:v>Seinäjoki</c:v>
                      </c:pt>
                      <c:pt idx="14">
                        <c:v>Oulu</c:v>
                      </c:pt>
                      <c:pt idx="15">
                        <c:v>Turku</c:v>
                      </c:pt>
                      <c:pt idx="16">
                        <c:v>Porvoo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[1]Taulukko!$K$8:$K$108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361-4824-BA6D-AA437ADFCF10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[Asumismenot2023.xlsx]Taulukko!$L$7</c15:sqref>
                        </c15:formulaRef>
                      </c:ext>
                    </c:extLst>
                    <c:strCache>
                      <c:ptCount val="1"/>
                      <c:pt idx="0">
                        <c:v>Vuokranantajan pääomavero vuokratuotosta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Kotka</c:v>
                      </c:pt>
                      <c:pt idx="1">
                        <c:v>Kouvola</c:v>
                      </c:pt>
                      <c:pt idx="2">
                        <c:v>Joensuu</c:v>
                      </c:pt>
                      <c:pt idx="3">
                        <c:v>Pori</c:v>
                      </c:pt>
                      <c:pt idx="4">
                        <c:v>Rauma</c:v>
                      </c:pt>
                      <c:pt idx="5">
                        <c:v>Lappeenranta</c:v>
                      </c:pt>
                      <c:pt idx="6">
                        <c:v>Mikkeli</c:v>
                      </c:pt>
                      <c:pt idx="7">
                        <c:v>Lahti</c:v>
                      </c:pt>
                      <c:pt idx="8">
                        <c:v>Rovaniemi</c:v>
                      </c:pt>
                      <c:pt idx="9">
                        <c:v>Vaasa</c:v>
                      </c:pt>
                      <c:pt idx="10">
                        <c:v>Kuopio</c:v>
                      </c:pt>
                      <c:pt idx="11">
                        <c:v>Hämeenlinna</c:v>
                      </c:pt>
                      <c:pt idx="12">
                        <c:v>Jyväskylä</c:v>
                      </c:pt>
                      <c:pt idx="13">
                        <c:v>Seinäjoki</c:v>
                      </c:pt>
                      <c:pt idx="14">
                        <c:v>Oulu</c:v>
                      </c:pt>
                      <c:pt idx="15">
                        <c:v>Turku</c:v>
                      </c:pt>
                      <c:pt idx="16">
                        <c:v>Porvoo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[1]Taulukko!$L$8:$L$108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361-4824-BA6D-AA437ADFCF10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[Asumismenot2023.xlsx]Taulukko!$M$7</c15:sqref>
                        </c15:formulaRef>
                      </c:ext>
                    </c:extLst>
                    <c:strCache>
                      <c:ptCount val="1"/>
                      <c:pt idx="0">
                        <c:v>Rahoitusvastike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[1]Taulukko!$U$8:$V$108</c15:sqref>
                        </c15:formulaRef>
                      </c:ext>
                    </c:extLst>
                    <c:strCache>
                      <c:ptCount val="21"/>
                      <c:pt idx="0">
                        <c:v>Kotka</c:v>
                      </c:pt>
                      <c:pt idx="1">
                        <c:v>Kouvola</c:v>
                      </c:pt>
                      <c:pt idx="2">
                        <c:v>Joensuu</c:v>
                      </c:pt>
                      <c:pt idx="3">
                        <c:v>Pori</c:v>
                      </c:pt>
                      <c:pt idx="4">
                        <c:v>Rauma</c:v>
                      </c:pt>
                      <c:pt idx="5">
                        <c:v>Lappeenranta</c:v>
                      </c:pt>
                      <c:pt idx="6">
                        <c:v>Mikkeli</c:v>
                      </c:pt>
                      <c:pt idx="7">
                        <c:v>Lahti</c:v>
                      </c:pt>
                      <c:pt idx="8">
                        <c:v>Rovaniemi</c:v>
                      </c:pt>
                      <c:pt idx="9">
                        <c:v>Vaasa</c:v>
                      </c:pt>
                      <c:pt idx="10">
                        <c:v>Kuopio</c:v>
                      </c:pt>
                      <c:pt idx="11">
                        <c:v>Hämeenlinna</c:v>
                      </c:pt>
                      <c:pt idx="12">
                        <c:v>Jyväskylä</c:v>
                      </c:pt>
                      <c:pt idx="13">
                        <c:v>Seinäjoki</c:v>
                      </c:pt>
                      <c:pt idx="14">
                        <c:v>Oulu</c:v>
                      </c:pt>
                      <c:pt idx="15">
                        <c:v>Turku</c:v>
                      </c:pt>
                      <c:pt idx="16">
                        <c:v>Porvoo</c:v>
                      </c:pt>
                      <c:pt idx="17">
                        <c:v>Tampere</c:v>
                      </c:pt>
                      <c:pt idx="18">
                        <c:v>Vantaa</c:v>
                      </c:pt>
                      <c:pt idx="19">
                        <c:v>Helsinki</c:v>
                      </c:pt>
                      <c:pt idx="20">
                        <c:v>Espoo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[1]Taulukko!$M$8:$M$108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 formatCode="General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 formatCode="General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5361-4824-BA6D-AA437ADFCF10}"/>
                  </c:ext>
                </c:extLst>
              </c15:ser>
            </c15:filteredBarSeries>
          </c:ext>
        </c:extLst>
      </c:barChart>
      <c:catAx>
        <c:axId val="66627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629071"/>
        <c:crosses val="autoZero"/>
        <c:auto val="1"/>
        <c:lblAlgn val="ctr"/>
        <c:lblOffset val="100"/>
        <c:noMultiLvlLbl val="0"/>
      </c:catAx>
      <c:valAx>
        <c:axId val="66629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€ / kk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627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Asuntovelallisten kotitalouksien velkatyypit vuonna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'206_13xy_2022'!$F$4</c:f>
              <c:strCache>
                <c:ptCount val="1"/>
                <c:pt idx="0">
                  <c:v>Asuntovelat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'206_13xy_2022'!$C$5:$D$24</c:f>
              <c:strCache>
                <c:ptCount val="20"/>
                <c:pt idx="0">
                  <c:v>Uusimaa</c:v>
                </c:pt>
                <c:pt idx="1">
                  <c:v>Ahvenanmaa - Åland</c:v>
                </c:pt>
                <c:pt idx="2">
                  <c:v>Yhteensä</c:v>
                </c:pt>
                <c:pt idx="3">
                  <c:v>Pirkanmaa</c:v>
                </c:pt>
                <c:pt idx="4">
                  <c:v>Varsinais-Suomi</c:v>
                </c:pt>
                <c:pt idx="5">
                  <c:v>Pohjanmaa</c:v>
                </c:pt>
                <c:pt idx="6">
                  <c:v>Etelä-Pohjanmaa</c:v>
                </c:pt>
                <c:pt idx="7">
                  <c:v>Pohjois-Pohjanmaa</c:v>
                </c:pt>
                <c:pt idx="8">
                  <c:v>Keski-Pohjanmaa</c:v>
                </c:pt>
                <c:pt idx="9">
                  <c:v>Keski-Suomi</c:v>
                </c:pt>
                <c:pt idx="10">
                  <c:v>Pohjois-Savo</c:v>
                </c:pt>
                <c:pt idx="11">
                  <c:v>Kanta-Häme</c:v>
                </c:pt>
                <c:pt idx="12">
                  <c:v>Päijät-Häme</c:v>
                </c:pt>
                <c:pt idx="13">
                  <c:v>Satakunta</c:v>
                </c:pt>
                <c:pt idx="14">
                  <c:v>Lappi</c:v>
                </c:pt>
                <c:pt idx="15">
                  <c:v>Pohjois-Karjala</c:v>
                </c:pt>
                <c:pt idx="16">
                  <c:v>Etelä-Karjala</c:v>
                </c:pt>
                <c:pt idx="17">
                  <c:v>Etelä-Savo</c:v>
                </c:pt>
                <c:pt idx="18">
                  <c:v>Kainuu</c:v>
                </c:pt>
                <c:pt idx="19">
                  <c:v>Kymenlaakso</c:v>
                </c:pt>
              </c:strCache>
            </c:strRef>
          </c:cat>
          <c:val>
            <c:numRef>
              <c:f>'206_13xy_2022'!$F$5:$F$24</c:f>
              <c:numCache>
                <c:formatCode>0</c:formatCode>
                <c:ptCount val="20"/>
                <c:pt idx="0">
                  <c:v>150747</c:v>
                </c:pt>
                <c:pt idx="1">
                  <c:v>130135</c:v>
                </c:pt>
                <c:pt idx="2">
                  <c:v>109977</c:v>
                </c:pt>
                <c:pt idx="3">
                  <c:v>109044</c:v>
                </c:pt>
                <c:pt idx="4">
                  <c:v>102616</c:v>
                </c:pt>
                <c:pt idx="5">
                  <c:v>98626</c:v>
                </c:pt>
                <c:pt idx="6">
                  <c:v>87500</c:v>
                </c:pt>
                <c:pt idx="7">
                  <c:v>93366</c:v>
                </c:pt>
                <c:pt idx="8">
                  <c:v>90163</c:v>
                </c:pt>
                <c:pt idx="9">
                  <c:v>91433</c:v>
                </c:pt>
                <c:pt idx="10">
                  <c:v>88542</c:v>
                </c:pt>
                <c:pt idx="11">
                  <c:v>87536</c:v>
                </c:pt>
                <c:pt idx="12">
                  <c:v>86650</c:v>
                </c:pt>
                <c:pt idx="13">
                  <c:v>75973</c:v>
                </c:pt>
                <c:pt idx="14">
                  <c:v>79615</c:v>
                </c:pt>
                <c:pt idx="15">
                  <c:v>78162</c:v>
                </c:pt>
                <c:pt idx="16">
                  <c:v>77891</c:v>
                </c:pt>
                <c:pt idx="17">
                  <c:v>72887</c:v>
                </c:pt>
                <c:pt idx="18">
                  <c:v>72416</c:v>
                </c:pt>
                <c:pt idx="19">
                  <c:v>70643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B-4D46-AAF9-CA3E03D99BE9}"/>
            </c:ext>
          </c:extLst>
        </c:ser>
        <c:ser>
          <c:idx val="1"/>
          <c:order val="1"/>
          <c:tx>
            <c:strRef>
              <c:f>'206_13xy_2022'!$G$4</c:f>
              <c:strCache>
                <c:ptCount val="1"/>
                <c:pt idx="0">
                  <c:v>Muut velat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'206_13xy_2022'!$C$5:$D$24</c:f>
              <c:strCache>
                <c:ptCount val="20"/>
                <c:pt idx="0">
                  <c:v>Uusimaa</c:v>
                </c:pt>
                <c:pt idx="1">
                  <c:v>Ahvenanmaa - Åland</c:v>
                </c:pt>
                <c:pt idx="2">
                  <c:v>Yhteensä</c:v>
                </c:pt>
                <c:pt idx="3">
                  <c:v>Pirkanmaa</c:v>
                </c:pt>
                <c:pt idx="4">
                  <c:v>Varsinais-Suomi</c:v>
                </c:pt>
                <c:pt idx="5">
                  <c:v>Pohjanmaa</c:v>
                </c:pt>
                <c:pt idx="6">
                  <c:v>Etelä-Pohjanmaa</c:v>
                </c:pt>
                <c:pt idx="7">
                  <c:v>Pohjois-Pohjanmaa</c:v>
                </c:pt>
                <c:pt idx="8">
                  <c:v>Keski-Pohjanmaa</c:v>
                </c:pt>
                <c:pt idx="9">
                  <c:v>Keski-Suomi</c:v>
                </c:pt>
                <c:pt idx="10">
                  <c:v>Pohjois-Savo</c:v>
                </c:pt>
                <c:pt idx="11">
                  <c:v>Kanta-Häme</c:v>
                </c:pt>
                <c:pt idx="12">
                  <c:v>Päijät-Häme</c:v>
                </c:pt>
                <c:pt idx="13">
                  <c:v>Satakunta</c:v>
                </c:pt>
                <c:pt idx="14">
                  <c:v>Lappi</c:v>
                </c:pt>
                <c:pt idx="15">
                  <c:v>Pohjois-Karjala</c:v>
                </c:pt>
                <c:pt idx="16">
                  <c:v>Etelä-Karjala</c:v>
                </c:pt>
                <c:pt idx="17">
                  <c:v>Etelä-Savo</c:v>
                </c:pt>
                <c:pt idx="18">
                  <c:v>Kainuu</c:v>
                </c:pt>
                <c:pt idx="19">
                  <c:v>Kymenlaakso</c:v>
                </c:pt>
              </c:strCache>
            </c:strRef>
          </c:cat>
          <c:val>
            <c:numRef>
              <c:f>'206_13xy_2022'!$G$5:$G$24</c:f>
              <c:numCache>
                <c:formatCode>0</c:formatCode>
                <c:ptCount val="20"/>
                <c:pt idx="0">
                  <c:v>23139</c:v>
                </c:pt>
                <c:pt idx="1">
                  <c:v>25959</c:v>
                </c:pt>
                <c:pt idx="2">
                  <c:v>20711</c:v>
                </c:pt>
                <c:pt idx="3">
                  <c:v>19246</c:v>
                </c:pt>
                <c:pt idx="4">
                  <c:v>21824</c:v>
                </c:pt>
                <c:pt idx="5">
                  <c:v>21677</c:v>
                </c:pt>
                <c:pt idx="6">
                  <c:v>24722</c:v>
                </c:pt>
                <c:pt idx="7">
                  <c:v>19888</c:v>
                </c:pt>
                <c:pt idx="8">
                  <c:v>20868</c:v>
                </c:pt>
                <c:pt idx="9">
                  <c:v>17434</c:v>
                </c:pt>
                <c:pt idx="10">
                  <c:v>19201</c:v>
                </c:pt>
                <c:pt idx="11">
                  <c:v>18415</c:v>
                </c:pt>
                <c:pt idx="12">
                  <c:v>18271</c:v>
                </c:pt>
                <c:pt idx="13">
                  <c:v>20198</c:v>
                </c:pt>
                <c:pt idx="14">
                  <c:v>18377</c:v>
                </c:pt>
                <c:pt idx="15">
                  <c:v>16983</c:v>
                </c:pt>
                <c:pt idx="16">
                  <c:v>16986</c:v>
                </c:pt>
                <c:pt idx="17">
                  <c:v>17850</c:v>
                </c:pt>
                <c:pt idx="18">
                  <c:v>17549</c:v>
                </c:pt>
                <c:pt idx="19">
                  <c:v>17184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CB-4D46-AAF9-CA3E03D99BE9}"/>
            </c:ext>
          </c:extLst>
        </c:ser>
        <c:ser>
          <c:idx val="2"/>
          <c:order val="2"/>
          <c:tx>
            <c:strRef>
              <c:f>'206_13xy_2022'!$H$4</c:f>
              <c:strCache>
                <c:ptCount val="1"/>
                <c:pt idx="0">
                  <c:v>Elinkeinotoiminnan ja tulolähteen velat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'206_13xy_2022'!$C$5:$D$24</c:f>
              <c:strCache>
                <c:ptCount val="20"/>
                <c:pt idx="0">
                  <c:v>Uusimaa</c:v>
                </c:pt>
                <c:pt idx="1">
                  <c:v>Ahvenanmaa - Åland</c:v>
                </c:pt>
                <c:pt idx="2">
                  <c:v>Yhteensä</c:v>
                </c:pt>
                <c:pt idx="3">
                  <c:v>Pirkanmaa</c:v>
                </c:pt>
                <c:pt idx="4">
                  <c:v>Varsinais-Suomi</c:v>
                </c:pt>
                <c:pt idx="5">
                  <c:v>Pohjanmaa</c:v>
                </c:pt>
                <c:pt idx="6">
                  <c:v>Etelä-Pohjanmaa</c:v>
                </c:pt>
                <c:pt idx="7">
                  <c:v>Pohjois-Pohjanmaa</c:v>
                </c:pt>
                <c:pt idx="8">
                  <c:v>Keski-Pohjanmaa</c:v>
                </c:pt>
                <c:pt idx="9">
                  <c:v>Keski-Suomi</c:v>
                </c:pt>
                <c:pt idx="10">
                  <c:v>Pohjois-Savo</c:v>
                </c:pt>
                <c:pt idx="11">
                  <c:v>Kanta-Häme</c:v>
                </c:pt>
                <c:pt idx="12">
                  <c:v>Päijät-Häme</c:v>
                </c:pt>
                <c:pt idx="13">
                  <c:v>Satakunta</c:v>
                </c:pt>
                <c:pt idx="14">
                  <c:v>Lappi</c:v>
                </c:pt>
                <c:pt idx="15">
                  <c:v>Pohjois-Karjala</c:v>
                </c:pt>
                <c:pt idx="16">
                  <c:v>Etelä-Karjala</c:v>
                </c:pt>
                <c:pt idx="17">
                  <c:v>Etelä-Savo</c:v>
                </c:pt>
                <c:pt idx="18">
                  <c:v>Kainuu</c:v>
                </c:pt>
                <c:pt idx="19">
                  <c:v>Kymenlaakso</c:v>
                </c:pt>
              </c:strCache>
            </c:strRef>
          </c:cat>
          <c:val>
            <c:numRef>
              <c:f>'206_13xy_2022'!$H$5:$H$24</c:f>
              <c:numCache>
                <c:formatCode>0</c:formatCode>
                <c:ptCount val="20"/>
                <c:pt idx="0">
                  <c:v>7514</c:v>
                </c:pt>
                <c:pt idx="1">
                  <c:v>4344</c:v>
                </c:pt>
                <c:pt idx="2">
                  <c:v>6327</c:v>
                </c:pt>
                <c:pt idx="3">
                  <c:v>5877</c:v>
                </c:pt>
                <c:pt idx="4">
                  <c:v>6528</c:v>
                </c:pt>
                <c:pt idx="5">
                  <c:v>5648</c:v>
                </c:pt>
                <c:pt idx="6">
                  <c:v>8974</c:v>
                </c:pt>
                <c:pt idx="7">
                  <c:v>5821</c:v>
                </c:pt>
                <c:pt idx="8">
                  <c:v>7325</c:v>
                </c:pt>
                <c:pt idx="9">
                  <c:v>6482</c:v>
                </c:pt>
                <c:pt idx="10">
                  <c:v>5740</c:v>
                </c:pt>
                <c:pt idx="11">
                  <c:v>4566</c:v>
                </c:pt>
                <c:pt idx="12">
                  <c:v>5035</c:v>
                </c:pt>
                <c:pt idx="13">
                  <c:v>6202</c:v>
                </c:pt>
                <c:pt idx="14">
                  <c:v>4091</c:v>
                </c:pt>
                <c:pt idx="15">
                  <c:v>5044</c:v>
                </c:pt>
                <c:pt idx="16">
                  <c:v>4236</c:v>
                </c:pt>
                <c:pt idx="17">
                  <c:v>6609</c:v>
                </c:pt>
                <c:pt idx="18">
                  <c:v>4311</c:v>
                </c:pt>
                <c:pt idx="19">
                  <c:v>3504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CB-4D46-AAF9-CA3E03D99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1480719"/>
        <c:axId val="1163294239"/>
      </c:barChart>
      <c:catAx>
        <c:axId val="1321480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63294239"/>
        <c:crosses val="autoZero"/>
        <c:auto val="1"/>
        <c:lblAlgn val="ctr"/>
        <c:lblOffset val="100"/>
        <c:noMultiLvlLbl val="0"/>
      </c:catAx>
      <c:valAx>
        <c:axId val="116329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Euroa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21480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Asuntokuntien osuudet velkaluokittain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'206_13y4_2022'!$C$11:$C$16</c:f>
              <c:strCache>
                <c:ptCount val="6"/>
                <c:pt idx="0">
                  <c:v>&lt; 50 000</c:v>
                </c:pt>
                <c:pt idx="1">
                  <c:v>50 000-99 999</c:v>
                </c:pt>
                <c:pt idx="2">
                  <c:v>100 000-149 999</c:v>
                </c:pt>
                <c:pt idx="3">
                  <c:v>150 000-199 999</c:v>
                </c:pt>
                <c:pt idx="4">
                  <c:v>200 000-299 999</c:v>
                </c:pt>
                <c:pt idx="5">
                  <c:v>300 000-</c:v>
                </c:pt>
              </c:strCache>
            </c:strRef>
          </c:cat>
          <c:val>
            <c:numRef>
              <c:f>'206_13y4_2022'!$H$11:$H$16</c:f>
              <c:numCache>
                <c:formatCode>0.0</c:formatCode>
                <c:ptCount val="6"/>
                <c:pt idx="0">
                  <c:v>24.769895695268829</c:v>
                </c:pt>
                <c:pt idx="1">
                  <c:v>23.362415720624679</c:v>
                </c:pt>
                <c:pt idx="2">
                  <c:v>18.407883363107246</c:v>
                </c:pt>
                <c:pt idx="3">
                  <c:v>12.490289863424191</c:v>
                </c:pt>
                <c:pt idx="4">
                  <c:v>12.76390249524578</c:v>
                </c:pt>
                <c:pt idx="5">
                  <c:v>8.2056128623292803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1-4925-B5FB-945E99614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2551760"/>
        <c:axId val="1532559440"/>
      </c:barChart>
      <c:catAx>
        <c:axId val="1532551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Velkaluokka, euroa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32559440"/>
        <c:crosses val="autoZero"/>
        <c:auto val="1"/>
        <c:lblAlgn val="ctr"/>
        <c:lblOffset val="100"/>
        <c:tickLblSkip val="1"/>
        <c:noMultiLvlLbl val="0"/>
      </c:catAx>
      <c:valAx>
        <c:axId val="153255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3255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Asuntovelallisten kotitalouksien osuudet asuntovelan korkoluokan suhteen vuonna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'206_13y6_2022'!$W$13:$W$19</c:f>
              <c:strCache>
                <c:ptCount val="7"/>
                <c:pt idx="0">
                  <c:v>&lt;1000</c:v>
                </c:pt>
                <c:pt idx="1">
                  <c:v>1000-1999</c:v>
                </c:pt>
                <c:pt idx="2">
                  <c:v>2000-3000</c:v>
                </c:pt>
                <c:pt idx="3">
                  <c:v>3000-3999</c:v>
                </c:pt>
                <c:pt idx="4">
                  <c:v>4000-4999</c:v>
                </c:pt>
                <c:pt idx="5">
                  <c:v>&gt;5000</c:v>
                </c:pt>
                <c:pt idx="6">
                  <c:v>ei korkoja</c:v>
                </c:pt>
              </c:strCache>
            </c:strRef>
          </c:cat>
          <c:val>
            <c:numRef>
              <c:f>'206_13y6_2022'!$X$13:$X$19</c:f>
              <c:numCache>
                <c:formatCode>0.0</c:formatCode>
                <c:ptCount val="7"/>
                <c:pt idx="0">
                  <c:v>49.285541404944389</c:v>
                </c:pt>
                <c:pt idx="1">
                  <c:v>27.324151443554427</c:v>
                </c:pt>
                <c:pt idx="2">
                  <c:v>11.561574367544516</c:v>
                </c:pt>
                <c:pt idx="3">
                  <c:v>4.8244107647092722</c:v>
                </c:pt>
                <c:pt idx="4">
                  <c:v>7.0095084423442628</c:v>
                </c:pt>
                <c:pt idx="5">
                  <c:v>3.0439693424768053</c:v>
                </c:pt>
                <c:pt idx="6">
                  <c:v>1.7752549991355961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F-4A8A-B488-AE7CE3841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685183"/>
        <c:axId val="1311700735"/>
      </c:barChart>
      <c:catAx>
        <c:axId val="13116851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Korkoluokka, euroa vuodessa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11700735"/>
        <c:crosses val="autoZero"/>
        <c:auto val="1"/>
        <c:lblAlgn val="ctr"/>
        <c:lblOffset val="100"/>
        <c:noMultiLvlLbl val="0"/>
      </c:catAx>
      <c:valAx>
        <c:axId val="1311700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11685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DEB97C-9902-4E44-9E91-CB9B00CB9A50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D69C33-5DEC-4BEA-8612-18D8042A98AA}">
      <dgm:prSet custT="1"/>
      <dgm:spPr/>
      <dgm:t>
        <a:bodyPr/>
        <a:lstStyle/>
        <a:p>
          <a:r>
            <a:rPr lang="fi-FI" sz="1400" dirty="0"/>
            <a:t>Tutkimuksessa ennustetaan kotitalouksien asumismenojen kehitystä. </a:t>
          </a:r>
          <a:endParaRPr lang="en-US" sz="1400" dirty="0"/>
        </a:p>
      </dgm:t>
    </dgm:pt>
    <dgm:pt modelId="{86B2C175-60DB-455D-B49F-7566D680CE4F}" type="parTrans" cxnId="{B1D2DBD3-A0E0-4205-AAB4-9CE8155DB37C}">
      <dgm:prSet/>
      <dgm:spPr/>
      <dgm:t>
        <a:bodyPr/>
        <a:lstStyle/>
        <a:p>
          <a:endParaRPr lang="en-US"/>
        </a:p>
      </dgm:t>
    </dgm:pt>
    <dgm:pt modelId="{F2C4972E-1C4B-4AEC-934E-A410789855D0}" type="sibTrans" cxnId="{B1D2DBD3-A0E0-4205-AAB4-9CE8155DB37C}">
      <dgm:prSet/>
      <dgm:spPr/>
      <dgm:t>
        <a:bodyPr/>
        <a:lstStyle/>
        <a:p>
          <a:endParaRPr lang="en-US"/>
        </a:p>
      </dgm:t>
    </dgm:pt>
    <dgm:pt modelId="{C635F759-0E6F-4E68-9602-AE4FB2AC5442}">
      <dgm:prSet custT="1"/>
      <dgm:spPr/>
      <dgm:t>
        <a:bodyPr/>
        <a:lstStyle/>
        <a:p>
          <a:r>
            <a:rPr lang="fi-FI" sz="1400" dirty="0"/>
            <a:t>Ennusteperiodina on kolme vuotta 2023–2025.</a:t>
          </a:r>
          <a:endParaRPr lang="en-US" sz="1400" dirty="0"/>
        </a:p>
      </dgm:t>
    </dgm:pt>
    <dgm:pt modelId="{809FB4E5-16F3-4F66-9F3C-CD32E7AF46B6}" type="parTrans" cxnId="{3423546C-DAB5-4342-97AD-E1C8ED809F1B}">
      <dgm:prSet/>
      <dgm:spPr/>
      <dgm:t>
        <a:bodyPr/>
        <a:lstStyle/>
        <a:p>
          <a:endParaRPr lang="en-US"/>
        </a:p>
      </dgm:t>
    </dgm:pt>
    <dgm:pt modelId="{52435800-FFE7-49FB-8897-26A687274B3A}" type="sibTrans" cxnId="{3423546C-DAB5-4342-97AD-E1C8ED809F1B}">
      <dgm:prSet/>
      <dgm:spPr/>
      <dgm:t>
        <a:bodyPr/>
        <a:lstStyle/>
        <a:p>
          <a:endParaRPr lang="en-US"/>
        </a:p>
      </dgm:t>
    </dgm:pt>
    <dgm:pt modelId="{2C2D97A9-3838-4855-B0B1-BB236DA4548C}">
      <dgm:prSet custT="1"/>
      <dgm:spPr/>
      <dgm:t>
        <a:bodyPr/>
        <a:lstStyle/>
        <a:p>
          <a:r>
            <a:rPr lang="fi-FI" sz="1400" dirty="0"/>
            <a:t>Asumismenoja tarkastellaan kotitalouksien tyypin, asumismuotojen ja kaupunkien suhteen. </a:t>
          </a:r>
          <a:endParaRPr lang="en-US" sz="1400" dirty="0"/>
        </a:p>
      </dgm:t>
    </dgm:pt>
    <dgm:pt modelId="{AD7839A4-31FE-4DA0-B9B3-563A94567764}" type="parTrans" cxnId="{B05221EE-97CD-478A-8D44-2500C4F65984}">
      <dgm:prSet/>
      <dgm:spPr/>
      <dgm:t>
        <a:bodyPr/>
        <a:lstStyle/>
        <a:p>
          <a:endParaRPr lang="en-US"/>
        </a:p>
      </dgm:t>
    </dgm:pt>
    <dgm:pt modelId="{8DC0F13E-9A8B-4289-AEA6-20CDB623CE97}" type="sibTrans" cxnId="{B05221EE-97CD-478A-8D44-2500C4F65984}">
      <dgm:prSet/>
      <dgm:spPr/>
      <dgm:t>
        <a:bodyPr/>
        <a:lstStyle/>
        <a:p>
          <a:endParaRPr lang="en-US"/>
        </a:p>
      </dgm:t>
    </dgm:pt>
    <dgm:pt modelId="{69526EF9-F69D-4FC8-8723-BFCCFD1FED4C}">
      <dgm:prSet custT="1"/>
      <dgm:spPr/>
      <dgm:t>
        <a:bodyPr/>
        <a:lstStyle/>
        <a:p>
          <a:r>
            <a:rPr lang="fi-FI" sz="1400" dirty="0"/>
            <a:t>Laskelmat kuvaavat, kuinka paljon kotitalouksilla kuluu rahaa asumiseen kokonaisuudessaan lainanlyhennykset mukaan lukien.</a:t>
          </a:r>
          <a:endParaRPr lang="en-US" sz="1400" dirty="0"/>
        </a:p>
      </dgm:t>
    </dgm:pt>
    <dgm:pt modelId="{FE239949-97F0-44B5-B056-BDD5CC8DEBB0}" type="parTrans" cxnId="{AD9D3DAB-38A1-445A-9630-A8158C79452F}">
      <dgm:prSet/>
      <dgm:spPr/>
      <dgm:t>
        <a:bodyPr/>
        <a:lstStyle/>
        <a:p>
          <a:endParaRPr lang="en-US"/>
        </a:p>
      </dgm:t>
    </dgm:pt>
    <dgm:pt modelId="{D09DC5D5-0163-4642-B7FC-318A44A5F738}" type="sibTrans" cxnId="{AD9D3DAB-38A1-445A-9630-A8158C79452F}">
      <dgm:prSet/>
      <dgm:spPr/>
      <dgm:t>
        <a:bodyPr/>
        <a:lstStyle/>
        <a:p>
          <a:endParaRPr lang="en-US"/>
        </a:p>
      </dgm:t>
    </dgm:pt>
    <dgm:pt modelId="{BC881C36-B3DC-4988-8A0B-43A042B3E8FF}" type="pres">
      <dgm:prSet presAssocID="{81DEB97C-9902-4E44-9E91-CB9B00CB9A50}" presName="root" presStyleCnt="0">
        <dgm:presLayoutVars>
          <dgm:dir/>
          <dgm:resizeHandles val="exact"/>
        </dgm:presLayoutVars>
      </dgm:prSet>
      <dgm:spPr/>
    </dgm:pt>
    <dgm:pt modelId="{B03E044C-43D9-455C-AAD7-29DEDBBFF2A3}" type="pres">
      <dgm:prSet presAssocID="{81DEB97C-9902-4E44-9E91-CB9B00CB9A50}" presName="container" presStyleCnt="0">
        <dgm:presLayoutVars>
          <dgm:dir/>
          <dgm:resizeHandles val="exact"/>
        </dgm:presLayoutVars>
      </dgm:prSet>
      <dgm:spPr/>
    </dgm:pt>
    <dgm:pt modelId="{EBB02B51-E9A9-44E3-862F-4A29A74D6EE0}" type="pres">
      <dgm:prSet presAssocID="{35D69C33-5DEC-4BEA-8612-18D8042A98AA}" presName="compNode" presStyleCnt="0"/>
      <dgm:spPr/>
    </dgm:pt>
    <dgm:pt modelId="{26E72911-B5DD-43C9-8B96-431688A7B0F3}" type="pres">
      <dgm:prSet presAssocID="{35D69C33-5DEC-4BEA-8612-18D8042A98AA}" presName="iconBgRect" presStyleLbl="bgShp" presStyleIdx="0" presStyleCnt="4"/>
      <dgm:spPr>
        <a:solidFill>
          <a:srgbClr val="CBDCCF"/>
        </a:solidFill>
      </dgm:spPr>
    </dgm:pt>
    <dgm:pt modelId="{262711CA-9436-4B13-B51C-91CF0AAF0649}" type="pres">
      <dgm:prSet presAssocID="{35D69C33-5DEC-4BEA-8612-18D8042A98A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he ja poika tasaisella täytöllä"/>
        </a:ext>
      </dgm:extLst>
    </dgm:pt>
    <dgm:pt modelId="{60A7D2E2-4302-4AC1-84F9-55041FAF9354}" type="pres">
      <dgm:prSet presAssocID="{35D69C33-5DEC-4BEA-8612-18D8042A98AA}" presName="spaceRect" presStyleCnt="0"/>
      <dgm:spPr/>
    </dgm:pt>
    <dgm:pt modelId="{CFC1D7DC-193B-4F37-ADE9-937377DAEA11}" type="pres">
      <dgm:prSet presAssocID="{35D69C33-5DEC-4BEA-8612-18D8042A98AA}" presName="textRect" presStyleLbl="revTx" presStyleIdx="0" presStyleCnt="4">
        <dgm:presLayoutVars>
          <dgm:chMax val="1"/>
          <dgm:chPref val="1"/>
        </dgm:presLayoutVars>
      </dgm:prSet>
      <dgm:spPr/>
    </dgm:pt>
    <dgm:pt modelId="{4BB38744-B5D2-4FC5-9C1D-CB22970E42D1}" type="pres">
      <dgm:prSet presAssocID="{F2C4972E-1C4B-4AEC-934E-A410789855D0}" presName="sibTrans" presStyleLbl="sibTrans2D1" presStyleIdx="0" presStyleCnt="0"/>
      <dgm:spPr/>
    </dgm:pt>
    <dgm:pt modelId="{23F72A45-36D3-469D-8E97-71C11D1D2547}" type="pres">
      <dgm:prSet presAssocID="{C635F759-0E6F-4E68-9602-AE4FB2AC5442}" presName="compNode" presStyleCnt="0"/>
      <dgm:spPr/>
    </dgm:pt>
    <dgm:pt modelId="{2609E9F2-CBF9-4EA4-A33B-7FE5075628F4}" type="pres">
      <dgm:prSet presAssocID="{C635F759-0E6F-4E68-9602-AE4FB2AC5442}" presName="iconBgRect" presStyleLbl="bgShp" presStyleIdx="1" presStyleCnt="4"/>
      <dgm:spPr>
        <a:solidFill>
          <a:srgbClr val="CBDCCF"/>
        </a:solidFill>
      </dgm:spPr>
    </dgm:pt>
    <dgm:pt modelId="{1A145764-DC8C-4DE4-99B9-12BCA3560F44}" type="pres">
      <dgm:prSet presAssocID="{C635F759-0E6F-4E68-9602-AE4FB2AC544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ppele"/>
        </a:ext>
      </dgm:extLst>
    </dgm:pt>
    <dgm:pt modelId="{74101DBD-DB43-417F-9A12-E982BB60D9A8}" type="pres">
      <dgm:prSet presAssocID="{C635F759-0E6F-4E68-9602-AE4FB2AC5442}" presName="spaceRect" presStyleCnt="0"/>
      <dgm:spPr/>
    </dgm:pt>
    <dgm:pt modelId="{A59E959A-C28C-403C-B1E7-7EB2AF867A90}" type="pres">
      <dgm:prSet presAssocID="{C635F759-0E6F-4E68-9602-AE4FB2AC5442}" presName="textRect" presStyleLbl="revTx" presStyleIdx="1" presStyleCnt="4">
        <dgm:presLayoutVars>
          <dgm:chMax val="1"/>
          <dgm:chPref val="1"/>
        </dgm:presLayoutVars>
      </dgm:prSet>
      <dgm:spPr/>
    </dgm:pt>
    <dgm:pt modelId="{F6AC889C-3838-4F11-9A9E-38F461D06326}" type="pres">
      <dgm:prSet presAssocID="{52435800-FFE7-49FB-8897-26A687274B3A}" presName="sibTrans" presStyleLbl="sibTrans2D1" presStyleIdx="0" presStyleCnt="0"/>
      <dgm:spPr/>
    </dgm:pt>
    <dgm:pt modelId="{72AAAA2B-FA35-4B8B-AC24-15C3A20E270D}" type="pres">
      <dgm:prSet presAssocID="{2C2D97A9-3838-4855-B0B1-BB236DA4548C}" presName="compNode" presStyleCnt="0"/>
      <dgm:spPr/>
    </dgm:pt>
    <dgm:pt modelId="{F71AA79A-DA3E-491F-8804-89B2500D7514}" type="pres">
      <dgm:prSet presAssocID="{2C2D97A9-3838-4855-B0B1-BB236DA4548C}" presName="iconBgRect" presStyleLbl="bgShp" presStyleIdx="2" presStyleCnt="4"/>
      <dgm:spPr>
        <a:solidFill>
          <a:srgbClr val="CBDCCF"/>
        </a:solidFill>
      </dgm:spPr>
    </dgm:pt>
    <dgm:pt modelId="{3B6C4D75-F56A-4B21-9F0E-6E1EC790F4A8}" type="pres">
      <dgm:prSet presAssocID="{2C2D97A9-3838-4855-B0B1-BB236DA4548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8A27D8A7-1923-4DC5-8F2E-1724CB0FA580}" type="pres">
      <dgm:prSet presAssocID="{2C2D97A9-3838-4855-B0B1-BB236DA4548C}" presName="spaceRect" presStyleCnt="0"/>
      <dgm:spPr/>
    </dgm:pt>
    <dgm:pt modelId="{B1D69FA9-5E52-45D7-A0C0-690051C3C5B3}" type="pres">
      <dgm:prSet presAssocID="{2C2D97A9-3838-4855-B0B1-BB236DA4548C}" presName="textRect" presStyleLbl="revTx" presStyleIdx="2" presStyleCnt="4">
        <dgm:presLayoutVars>
          <dgm:chMax val="1"/>
          <dgm:chPref val="1"/>
        </dgm:presLayoutVars>
      </dgm:prSet>
      <dgm:spPr/>
    </dgm:pt>
    <dgm:pt modelId="{99D03ED0-4BE0-49F1-A1A9-54A608E4DB90}" type="pres">
      <dgm:prSet presAssocID="{8DC0F13E-9A8B-4289-AEA6-20CDB623CE97}" presName="sibTrans" presStyleLbl="sibTrans2D1" presStyleIdx="0" presStyleCnt="0"/>
      <dgm:spPr/>
    </dgm:pt>
    <dgm:pt modelId="{031EEEFE-834D-442E-BD2D-B3224E324DF3}" type="pres">
      <dgm:prSet presAssocID="{69526EF9-F69D-4FC8-8723-BFCCFD1FED4C}" presName="compNode" presStyleCnt="0"/>
      <dgm:spPr/>
    </dgm:pt>
    <dgm:pt modelId="{1A244378-AA1A-49B1-B7B6-2A7B3239570E}" type="pres">
      <dgm:prSet presAssocID="{69526EF9-F69D-4FC8-8723-BFCCFD1FED4C}" presName="iconBgRect" presStyleLbl="bgShp" presStyleIdx="3" presStyleCnt="4"/>
      <dgm:spPr>
        <a:solidFill>
          <a:srgbClr val="CBDCCF"/>
        </a:solidFill>
      </dgm:spPr>
    </dgm:pt>
    <dgm:pt modelId="{E44D11D5-E482-47AB-A45F-6345C14136EC}" type="pres">
      <dgm:prSet presAssocID="{69526EF9-F69D-4FC8-8723-BFCCFD1FED4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skin"/>
        </a:ext>
      </dgm:extLst>
    </dgm:pt>
    <dgm:pt modelId="{2CF54EF7-9516-4D0C-AEB3-B85310FB4A30}" type="pres">
      <dgm:prSet presAssocID="{69526EF9-F69D-4FC8-8723-BFCCFD1FED4C}" presName="spaceRect" presStyleCnt="0"/>
      <dgm:spPr/>
    </dgm:pt>
    <dgm:pt modelId="{49C53879-E6B3-4F1D-87A7-C6E874333B8F}" type="pres">
      <dgm:prSet presAssocID="{69526EF9-F69D-4FC8-8723-BFCCFD1FED4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C6D9213-C3C3-4870-937A-285D60824F93}" type="presOf" srcId="{8DC0F13E-9A8B-4289-AEA6-20CDB623CE97}" destId="{99D03ED0-4BE0-49F1-A1A9-54A608E4DB90}" srcOrd="0" destOrd="0" presId="urn:microsoft.com/office/officeart/2018/2/layout/IconCircleList"/>
    <dgm:cxn modelId="{2DA2FB17-3B74-4444-96E9-4543F35E226E}" type="presOf" srcId="{F2C4972E-1C4B-4AEC-934E-A410789855D0}" destId="{4BB38744-B5D2-4FC5-9C1D-CB22970E42D1}" srcOrd="0" destOrd="0" presId="urn:microsoft.com/office/officeart/2018/2/layout/IconCircleList"/>
    <dgm:cxn modelId="{D5D2C21F-6894-4E80-AC30-6236A52FF1EA}" type="presOf" srcId="{35D69C33-5DEC-4BEA-8612-18D8042A98AA}" destId="{CFC1D7DC-193B-4F37-ADE9-937377DAEA11}" srcOrd="0" destOrd="0" presId="urn:microsoft.com/office/officeart/2018/2/layout/IconCircleList"/>
    <dgm:cxn modelId="{4B1D005E-818D-4608-9F0D-9CCAF35874AD}" type="presOf" srcId="{69526EF9-F69D-4FC8-8723-BFCCFD1FED4C}" destId="{49C53879-E6B3-4F1D-87A7-C6E874333B8F}" srcOrd="0" destOrd="0" presId="urn:microsoft.com/office/officeart/2018/2/layout/IconCircleList"/>
    <dgm:cxn modelId="{2A7A174C-9A90-40C5-9BE7-6E8F1EFC0BA0}" type="presOf" srcId="{2C2D97A9-3838-4855-B0B1-BB236DA4548C}" destId="{B1D69FA9-5E52-45D7-A0C0-690051C3C5B3}" srcOrd="0" destOrd="0" presId="urn:microsoft.com/office/officeart/2018/2/layout/IconCircleList"/>
    <dgm:cxn modelId="{3423546C-DAB5-4342-97AD-E1C8ED809F1B}" srcId="{81DEB97C-9902-4E44-9E91-CB9B00CB9A50}" destId="{C635F759-0E6F-4E68-9602-AE4FB2AC5442}" srcOrd="1" destOrd="0" parTransId="{809FB4E5-16F3-4F66-9F3C-CD32E7AF46B6}" sibTransId="{52435800-FFE7-49FB-8897-26A687274B3A}"/>
    <dgm:cxn modelId="{81722883-B431-444C-A19A-8B565ED65542}" type="presOf" srcId="{C635F759-0E6F-4E68-9602-AE4FB2AC5442}" destId="{A59E959A-C28C-403C-B1E7-7EB2AF867A90}" srcOrd="0" destOrd="0" presId="urn:microsoft.com/office/officeart/2018/2/layout/IconCircleList"/>
    <dgm:cxn modelId="{A6D96A9F-7C50-4F21-9B12-52AF099D084E}" type="presOf" srcId="{81DEB97C-9902-4E44-9E91-CB9B00CB9A50}" destId="{BC881C36-B3DC-4988-8A0B-43A042B3E8FF}" srcOrd="0" destOrd="0" presId="urn:microsoft.com/office/officeart/2018/2/layout/IconCircleList"/>
    <dgm:cxn modelId="{AD9D3DAB-38A1-445A-9630-A8158C79452F}" srcId="{81DEB97C-9902-4E44-9E91-CB9B00CB9A50}" destId="{69526EF9-F69D-4FC8-8723-BFCCFD1FED4C}" srcOrd="3" destOrd="0" parTransId="{FE239949-97F0-44B5-B056-BDD5CC8DEBB0}" sibTransId="{D09DC5D5-0163-4642-B7FC-318A44A5F738}"/>
    <dgm:cxn modelId="{B1D2DBD3-A0E0-4205-AAB4-9CE8155DB37C}" srcId="{81DEB97C-9902-4E44-9E91-CB9B00CB9A50}" destId="{35D69C33-5DEC-4BEA-8612-18D8042A98AA}" srcOrd="0" destOrd="0" parTransId="{86B2C175-60DB-455D-B49F-7566D680CE4F}" sibTransId="{F2C4972E-1C4B-4AEC-934E-A410789855D0}"/>
    <dgm:cxn modelId="{629605E2-962B-4FC2-BFA8-8A416E6F904B}" type="presOf" srcId="{52435800-FFE7-49FB-8897-26A687274B3A}" destId="{F6AC889C-3838-4F11-9A9E-38F461D06326}" srcOrd="0" destOrd="0" presId="urn:microsoft.com/office/officeart/2018/2/layout/IconCircleList"/>
    <dgm:cxn modelId="{B05221EE-97CD-478A-8D44-2500C4F65984}" srcId="{81DEB97C-9902-4E44-9E91-CB9B00CB9A50}" destId="{2C2D97A9-3838-4855-B0B1-BB236DA4548C}" srcOrd="2" destOrd="0" parTransId="{AD7839A4-31FE-4DA0-B9B3-563A94567764}" sibTransId="{8DC0F13E-9A8B-4289-AEA6-20CDB623CE97}"/>
    <dgm:cxn modelId="{F919D08F-7320-4F22-A567-634AE68ADFBC}" type="presParOf" srcId="{BC881C36-B3DC-4988-8A0B-43A042B3E8FF}" destId="{B03E044C-43D9-455C-AAD7-29DEDBBFF2A3}" srcOrd="0" destOrd="0" presId="urn:microsoft.com/office/officeart/2018/2/layout/IconCircleList"/>
    <dgm:cxn modelId="{2F16DFB9-9213-4354-823A-3ED200DCEABA}" type="presParOf" srcId="{B03E044C-43D9-455C-AAD7-29DEDBBFF2A3}" destId="{EBB02B51-E9A9-44E3-862F-4A29A74D6EE0}" srcOrd="0" destOrd="0" presId="urn:microsoft.com/office/officeart/2018/2/layout/IconCircleList"/>
    <dgm:cxn modelId="{4681B4B1-4990-4368-B269-D63AF1C8DB6E}" type="presParOf" srcId="{EBB02B51-E9A9-44E3-862F-4A29A74D6EE0}" destId="{26E72911-B5DD-43C9-8B96-431688A7B0F3}" srcOrd="0" destOrd="0" presId="urn:microsoft.com/office/officeart/2018/2/layout/IconCircleList"/>
    <dgm:cxn modelId="{67FE77F2-A86A-463A-AD59-FDDDEF3B193E}" type="presParOf" srcId="{EBB02B51-E9A9-44E3-862F-4A29A74D6EE0}" destId="{262711CA-9436-4B13-B51C-91CF0AAF0649}" srcOrd="1" destOrd="0" presId="urn:microsoft.com/office/officeart/2018/2/layout/IconCircleList"/>
    <dgm:cxn modelId="{E38316AB-D99C-459C-9F7B-D0949AB9ABBF}" type="presParOf" srcId="{EBB02B51-E9A9-44E3-862F-4A29A74D6EE0}" destId="{60A7D2E2-4302-4AC1-84F9-55041FAF9354}" srcOrd="2" destOrd="0" presId="urn:microsoft.com/office/officeart/2018/2/layout/IconCircleList"/>
    <dgm:cxn modelId="{EAC10700-9C68-4B81-A28A-6ACE23BCDB14}" type="presParOf" srcId="{EBB02B51-E9A9-44E3-862F-4A29A74D6EE0}" destId="{CFC1D7DC-193B-4F37-ADE9-937377DAEA11}" srcOrd="3" destOrd="0" presId="urn:microsoft.com/office/officeart/2018/2/layout/IconCircleList"/>
    <dgm:cxn modelId="{87302D9F-0651-460B-B757-45E0AB17A694}" type="presParOf" srcId="{B03E044C-43D9-455C-AAD7-29DEDBBFF2A3}" destId="{4BB38744-B5D2-4FC5-9C1D-CB22970E42D1}" srcOrd="1" destOrd="0" presId="urn:microsoft.com/office/officeart/2018/2/layout/IconCircleList"/>
    <dgm:cxn modelId="{CCDBB6C5-273E-4C24-A8C4-97252D0D4151}" type="presParOf" srcId="{B03E044C-43D9-455C-AAD7-29DEDBBFF2A3}" destId="{23F72A45-36D3-469D-8E97-71C11D1D2547}" srcOrd="2" destOrd="0" presId="urn:microsoft.com/office/officeart/2018/2/layout/IconCircleList"/>
    <dgm:cxn modelId="{A6987150-A149-49B5-A45D-AF67C1803D20}" type="presParOf" srcId="{23F72A45-36D3-469D-8E97-71C11D1D2547}" destId="{2609E9F2-CBF9-4EA4-A33B-7FE5075628F4}" srcOrd="0" destOrd="0" presId="urn:microsoft.com/office/officeart/2018/2/layout/IconCircleList"/>
    <dgm:cxn modelId="{5DA8AF38-2E48-4119-ACF5-5AD956A8FA8E}" type="presParOf" srcId="{23F72A45-36D3-469D-8E97-71C11D1D2547}" destId="{1A145764-DC8C-4DE4-99B9-12BCA3560F44}" srcOrd="1" destOrd="0" presId="urn:microsoft.com/office/officeart/2018/2/layout/IconCircleList"/>
    <dgm:cxn modelId="{AAFC0DFD-CF9F-4234-8AB2-1DE2326CE8E0}" type="presParOf" srcId="{23F72A45-36D3-469D-8E97-71C11D1D2547}" destId="{74101DBD-DB43-417F-9A12-E982BB60D9A8}" srcOrd="2" destOrd="0" presId="urn:microsoft.com/office/officeart/2018/2/layout/IconCircleList"/>
    <dgm:cxn modelId="{809AB3CB-5443-4EC7-B5AE-45C787BE896D}" type="presParOf" srcId="{23F72A45-36D3-469D-8E97-71C11D1D2547}" destId="{A59E959A-C28C-403C-B1E7-7EB2AF867A90}" srcOrd="3" destOrd="0" presId="urn:microsoft.com/office/officeart/2018/2/layout/IconCircleList"/>
    <dgm:cxn modelId="{AA0E77FA-72F8-4C6B-B6B4-E6ACF53D4EEA}" type="presParOf" srcId="{B03E044C-43D9-455C-AAD7-29DEDBBFF2A3}" destId="{F6AC889C-3838-4F11-9A9E-38F461D06326}" srcOrd="3" destOrd="0" presId="urn:microsoft.com/office/officeart/2018/2/layout/IconCircleList"/>
    <dgm:cxn modelId="{B6E8F8A8-77F6-4087-A2D4-EA795CC4B824}" type="presParOf" srcId="{B03E044C-43D9-455C-AAD7-29DEDBBFF2A3}" destId="{72AAAA2B-FA35-4B8B-AC24-15C3A20E270D}" srcOrd="4" destOrd="0" presId="urn:microsoft.com/office/officeart/2018/2/layout/IconCircleList"/>
    <dgm:cxn modelId="{4FD97300-84F1-4720-992D-95965AED99F5}" type="presParOf" srcId="{72AAAA2B-FA35-4B8B-AC24-15C3A20E270D}" destId="{F71AA79A-DA3E-491F-8804-89B2500D7514}" srcOrd="0" destOrd="0" presId="urn:microsoft.com/office/officeart/2018/2/layout/IconCircleList"/>
    <dgm:cxn modelId="{2FE9E153-10DE-426F-AF86-E8D09BA7ABBF}" type="presParOf" srcId="{72AAAA2B-FA35-4B8B-AC24-15C3A20E270D}" destId="{3B6C4D75-F56A-4B21-9F0E-6E1EC790F4A8}" srcOrd="1" destOrd="0" presId="urn:microsoft.com/office/officeart/2018/2/layout/IconCircleList"/>
    <dgm:cxn modelId="{397D1C09-E9DE-442C-93B6-A569D33CC657}" type="presParOf" srcId="{72AAAA2B-FA35-4B8B-AC24-15C3A20E270D}" destId="{8A27D8A7-1923-4DC5-8F2E-1724CB0FA580}" srcOrd="2" destOrd="0" presId="urn:microsoft.com/office/officeart/2018/2/layout/IconCircleList"/>
    <dgm:cxn modelId="{D33B972A-DFCD-42B6-8605-6EFBE9F388B7}" type="presParOf" srcId="{72AAAA2B-FA35-4B8B-AC24-15C3A20E270D}" destId="{B1D69FA9-5E52-45D7-A0C0-690051C3C5B3}" srcOrd="3" destOrd="0" presId="urn:microsoft.com/office/officeart/2018/2/layout/IconCircleList"/>
    <dgm:cxn modelId="{24C39F04-325E-4A7D-B7DE-2B1DC9E28101}" type="presParOf" srcId="{B03E044C-43D9-455C-AAD7-29DEDBBFF2A3}" destId="{99D03ED0-4BE0-49F1-A1A9-54A608E4DB90}" srcOrd="5" destOrd="0" presId="urn:microsoft.com/office/officeart/2018/2/layout/IconCircleList"/>
    <dgm:cxn modelId="{AF4FC659-8B73-4FC3-A6B2-96CC14BDE27A}" type="presParOf" srcId="{B03E044C-43D9-455C-AAD7-29DEDBBFF2A3}" destId="{031EEEFE-834D-442E-BD2D-B3224E324DF3}" srcOrd="6" destOrd="0" presId="urn:microsoft.com/office/officeart/2018/2/layout/IconCircleList"/>
    <dgm:cxn modelId="{E3EC0444-35CD-4E8B-B1CE-5B18F33FAD65}" type="presParOf" srcId="{031EEEFE-834D-442E-BD2D-B3224E324DF3}" destId="{1A244378-AA1A-49B1-B7B6-2A7B3239570E}" srcOrd="0" destOrd="0" presId="urn:microsoft.com/office/officeart/2018/2/layout/IconCircleList"/>
    <dgm:cxn modelId="{D085E5BF-E8B8-4B06-B4D6-5F5EBF42D1D8}" type="presParOf" srcId="{031EEEFE-834D-442E-BD2D-B3224E324DF3}" destId="{E44D11D5-E482-47AB-A45F-6345C14136EC}" srcOrd="1" destOrd="0" presId="urn:microsoft.com/office/officeart/2018/2/layout/IconCircleList"/>
    <dgm:cxn modelId="{DD512EE0-7ADF-4B2D-9AAF-A6EB73527256}" type="presParOf" srcId="{031EEEFE-834D-442E-BD2D-B3224E324DF3}" destId="{2CF54EF7-9516-4D0C-AEB3-B85310FB4A30}" srcOrd="2" destOrd="0" presId="urn:microsoft.com/office/officeart/2018/2/layout/IconCircleList"/>
    <dgm:cxn modelId="{715B2000-FA16-436B-A4CE-F6592060870E}" type="presParOf" srcId="{031EEEFE-834D-442E-BD2D-B3224E324DF3}" destId="{49C53879-E6B3-4F1D-87A7-C6E874333B8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61100B-8E02-467D-BAF6-4781881CA9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B1D44E2-5B9B-4A40-A421-007982A9B8BE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</a:rPr>
            <a:t>Työllisyystaso</a:t>
          </a:r>
          <a:r>
            <a:rPr lang="en-US" sz="1400" dirty="0">
              <a:solidFill>
                <a:schemeClr val="tx1"/>
              </a:solidFill>
            </a:rPr>
            <a:t> on </a:t>
          </a:r>
          <a:r>
            <a:rPr lang="en-US" sz="1400" dirty="0" err="1">
              <a:solidFill>
                <a:schemeClr val="tx1"/>
              </a:solidFill>
            </a:rPr>
            <a:t>pitänyt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pintansa</a:t>
          </a:r>
          <a:r>
            <a:rPr lang="en-US" sz="1400" dirty="0">
              <a:solidFill>
                <a:schemeClr val="tx1"/>
              </a:solidFill>
            </a:rPr>
            <a:t>, </a:t>
          </a:r>
          <a:r>
            <a:rPr lang="en-US" sz="1400" dirty="0" err="1">
              <a:solidFill>
                <a:schemeClr val="tx1"/>
              </a:solidFill>
            </a:rPr>
            <a:t>vaikka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talouden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yllä</a:t>
          </a:r>
          <a:r>
            <a:rPr lang="en-US" sz="1400" dirty="0">
              <a:solidFill>
                <a:schemeClr val="tx1"/>
              </a:solidFill>
            </a:rPr>
            <a:t> on </a:t>
          </a:r>
          <a:r>
            <a:rPr lang="en-US" sz="1400" dirty="0" err="1">
              <a:solidFill>
                <a:schemeClr val="tx1"/>
              </a:solidFill>
            </a:rPr>
            <a:t>ollut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synkkiä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pilviä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Venäjän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hyökättyä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Ukrainaan</a:t>
          </a:r>
          <a:r>
            <a:rPr lang="en-US" sz="1400" dirty="0">
              <a:solidFill>
                <a:schemeClr val="tx1"/>
              </a:solidFill>
            </a:rPr>
            <a:t>, </a:t>
          </a:r>
          <a:r>
            <a:rPr lang="en-US" sz="1400" dirty="0" err="1">
              <a:solidFill>
                <a:schemeClr val="tx1"/>
              </a:solidFill>
            </a:rPr>
            <a:t>eikä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talousluvut</a:t>
          </a:r>
          <a:r>
            <a:rPr lang="en-US" sz="1400" dirty="0">
              <a:solidFill>
                <a:schemeClr val="tx1"/>
              </a:solidFill>
            </a:rPr>
            <a:t> ole </a:t>
          </a:r>
          <a:r>
            <a:rPr lang="en-US" sz="1400" dirty="0" err="1">
              <a:solidFill>
                <a:schemeClr val="tx1"/>
              </a:solidFill>
            </a:rPr>
            <a:t>olleet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erityisen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positiivisia</a:t>
          </a:r>
          <a:r>
            <a:rPr lang="en-US" sz="1400" dirty="0">
              <a:solidFill>
                <a:schemeClr val="tx1"/>
              </a:solidFill>
            </a:rPr>
            <a:t>.</a:t>
          </a:r>
          <a:endParaRPr lang="fi-FI" sz="1400" dirty="0">
            <a:solidFill>
              <a:schemeClr val="tx1"/>
            </a:solidFill>
          </a:endParaRPr>
        </a:p>
      </dgm:t>
    </dgm:pt>
    <dgm:pt modelId="{A836051F-0ECC-4B1D-8399-D3AEEB20FDDE}" type="parTrans" cxnId="{F5A423E0-9DFE-4316-95BD-948C839EC3F9}">
      <dgm:prSet/>
      <dgm:spPr/>
      <dgm:t>
        <a:bodyPr/>
        <a:lstStyle/>
        <a:p>
          <a:endParaRPr lang="fi-FI"/>
        </a:p>
      </dgm:t>
    </dgm:pt>
    <dgm:pt modelId="{F1F5F4E1-2F18-409E-85A6-45FC3D52AE2B}" type="sibTrans" cxnId="{F5A423E0-9DFE-4316-95BD-948C839EC3F9}">
      <dgm:prSet/>
      <dgm:spPr/>
      <dgm:t>
        <a:bodyPr/>
        <a:lstStyle/>
        <a:p>
          <a:endParaRPr lang="fi-FI"/>
        </a:p>
      </dgm:t>
    </dgm:pt>
    <dgm:pt modelId="{E671E596-91CD-41BB-9033-B635B89BBAA2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</a:rPr>
            <a:t>Verrattain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hyvänä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pysynyt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työllisyystilanne</a:t>
          </a:r>
          <a:r>
            <a:rPr lang="en-US" sz="1400" dirty="0">
              <a:solidFill>
                <a:schemeClr val="tx1"/>
              </a:solidFill>
            </a:rPr>
            <a:t> ja </a:t>
          </a:r>
          <a:r>
            <a:rPr lang="en-US" sz="1400" dirty="0" err="1">
              <a:solidFill>
                <a:schemeClr val="tx1"/>
              </a:solidFill>
            </a:rPr>
            <a:t>osaajapula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ovat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mahdollistaneet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reippaat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palkan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korotukset</a:t>
          </a:r>
          <a:r>
            <a:rPr lang="en-US" sz="1400" dirty="0">
              <a:solidFill>
                <a:schemeClr val="tx1"/>
              </a:solidFill>
            </a:rPr>
            <a:t>.</a:t>
          </a:r>
          <a:endParaRPr lang="fi-FI" sz="1400" dirty="0">
            <a:solidFill>
              <a:schemeClr val="tx1"/>
            </a:solidFill>
          </a:endParaRPr>
        </a:p>
      </dgm:t>
    </dgm:pt>
    <dgm:pt modelId="{F34ADAE8-45CE-49D3-9739-8BD64D3B6DA6}" type="parTrans" cxnId="{A14DB923-F916-4E19-A26D-AFF38DF97D77}">
      <dgm:prSet/>
      <dgm:spPr/>
      <dgm:t>
        <a:bodyPr/>
        <a:lstStyle/>
        <a:p>
          <a:endParaRPr lang="fi-FI"/>
        </a:p>
      </dgm:t>
    </dgm:pt>
    <dgm:pt modelId="{1B4A8526-C8B0-4ADB-85AA-59961C681CB5}" type="sibTrans" cxnId="{A14DB923-F916-4E19-A26D-AFF38DF97D77}">
      <dgm:prSet/>
      <dgm:spPr/>
      <dgm:t>
        <a:bodyPr/>
        <a:lstStyle/>
        <a:p>
          <a:endParaRPr lang="fi-FI"/>
        </a:p>
      </dgm:t>
    </dgm:pt>
    <dgm:pt modelId="{EC5D7346-91AC-4A35-873E-A0D086FBD1B4}">
      <dgm:prSet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</a:rPr>
            <a:t>Myöskään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työttömyys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ei</a:t>
          </a:r>
          <a:r>
            <a:rPr lang="en-US" sz="1400" dirty="0">
              <a:solidFill>
                <a:schemeClr val="tx1"/>
              </a:solidFill>
            </a:rPr>
            <a:t> ole </a:t>
          </a:r>
          <a:r>
            <a:rPr lang="en-US" sz="1400" dirty="0" err="1">
              <a:solidFill>
                <a:schemeClr val="tx1"/>
              </a:solidFill>
            </a:rPr>
            <a:t>kasvanut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voimakkaasti</a:t>
          </a:r>
          <a:r>
            <a:rPr lang="en-US" sz="1400" dirty="0">
              <a:solidFill>
                <a:schemeClr val="tx1"/>
              </a:solidFill>
            </a:rPr>
            <a:t>.</a:t>
          </a:r>
          <a:endParaRPr lang="fi-FI" sz="1400" dirty="0">
            <a:solidFill>
              <a:schemeClr val="tx1"/>
            </a:solidFill>
          </a:endParaRPr>
        </a:p>
      </dgm:t>
    </dgm:pt>
    <dgm:pt modelId="{39383349-935E-4D00-8E4A-7ADC61E895F4}" type="parTrans" cxnId="{F748A5BA-112A-469A-8AA3-23F32A461A3E}">
      <dgm:prSet/>
      <dgm:spPr/>
      <dgm:t>
        <a:bodyPr/>
        <a:lstStyle/>
        <a:p>
          <a:endParaRPr lang="fi-FI"/>
        </a:p>
      </dgm:t>
    </dgm:pt>
    <dgm:pt modelId="{20DA6D7C-349D-4C30-8E1B-2C556E74B8E4}" type="sibTrans" cxnId="{F748A5BA-112A-469A-8AA3-23F32A461A3E}">
      <dgm:prSet/>
      <dgm:spPr/>
      <dgm:t>
        <a:bodyPr/>
        <a:lstStyle/>
        <a:p>
          <a:endParaRPr lang="fi-FI"/>
        </a:p>
      </dgm:t>
    </dgm:pt>
    <dgm:pt modelId="{A3F35588-CC8E-49DA-A22A-7D0A745E2229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</a:rPr>
            <a:t>Yritykset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ovat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ainakin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toistaiseksi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selvinneet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melko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hyvin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haastavista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ajoista</a:t>
          </a:r>
          <a:r>
            <a:rPr lang="en-US" sz="1400" dirty="0">
              <a:solidFill>
                <a:schemeClr val="tx1"/>
              </a:solidFill>
            </a:rPr>
            <a:t>. </a:t>
          </a:r>
          <a:endParaRPr lang="fi-FI" sz="1400" dirty="0">
            <a:solidFill>
              <a:schemeClr val="tx1"/>
            </a:solidFill>
          </a:endParaRPr>
        </a:p>
      </dgm:t>
    </dgm:pt>
    <dgm:pt modelId="{AFAF5DD5-B473-4C48-A5CB-2AC750EC1F01}" type="sibTrans" cxnId="{BC91DAE5-CC3D-480C-9B77-5773A35628B4}">
      <dgm:prSet/>
      <dgm:spPr/>
      <dgm:t>
        <a:bodyPr/>
        <a:lstStyle/>
        <a:p>
          <a:endParaRPr lang="fi-FI"/>
        </a:p>
      </dgm:t>
    </dgm:pt>
    <dgm:pt modelId="{36AFB947-0785-40D3-B1C1-C3E9D57979C6}" type="parTrans" cxnId="{BC91DAE5-CC3D-480C-9B77-5773A35628B4}">
      <dgm:prSet/>
      <dgm:spPr/>
      <dgm:t>
        <a:bodyPr/>
        <a:lstStyle/>
        <a:p>
          <a:endParaRPr lang="fi-FI"/>
        </a:p>
      </dgm:t>
    </dgm:pt>
    <dgm:pt modelId="{6E316218-2427-4083-AE1F-EC1E246CCFF7}" type="pres">
      <dgm:prSet presAssocID="{D961100B-8E02-467D-BAF6-4781881CA9C2}" presName="linear" presStyleCnt="0">
        <dgm:presLayoutVars>
          <dgm:animLvl val="lvl"/>
          <dgm:resizeHandles val="exact"/>
        </dgm:presLayoutVars>
      </dgm:prSet>
      <dgm:spPr/>
    </dgm:pt>
    <dgm:pt modelId="{191962DA-7B64-45C9-9489-30CDFA7E5C6E}" type="pres">
      <dgm:prSet presAssocID="{0B1D44E2-5B9B-4A40-A421-007982A9B8B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DECF6A3-4B7A-4EDE-AA2D-05F5DD7DB070}" type="pres">
      <dgm:prSet presAssocID="{F1F5F4E1-2F18-409E-85A6-45FC3D52AE2B}" presName="spacer" presStyleCnt="0"/>
      <dgm:spPr/>
    </dgm:pt>
    <dgm:pt modelId="{C860C73E-515B-4BCE-8FFC-1091A5FA587B}" type="pres">
      <dgm:prSet presAssocID="{EC5D7346-91AC-4A35-873E-A0D086FBD1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4E9195B-28E5-446C-B43D-CD9C46B371BB}" type="pres">
      <dgm:prSet presAssocID="{20DA6D7C-349D-4C30-8E1B-2C556E74B8E4}" presName="spacer" presStyleCnt="0"/>
      <dgm:spPr/>
    </dgm:pt>
    <dgm:pt modelId="{6C28D375-BD4F-47B2-BF69-771CDCDCFB38}" type="pres">
      <dgm:prSet presAssocID="{A3F35588-CC8E-49DA-A22A-7D0A745E222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E0712A-E5C6-4C19-964E-5133D8B0341A}" type="pres">
      <dgm:prSet presAssocID="{AFAF5DD5-B473-4C48-A5CB-2AC750EC1F01}" presName="spacer" presStyleCnt="0"/>
      <dgm:spPr/>
    </dgm:pt>
    <dgm:pt modelId="{C6269351-3D96-4E6B-BC2B-EE5542D5BFDE}" type="pres">
      <dgm:prSet presAssocID="{E671E596-91CD-41BB-9033-B635B89BBAA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14DB923-F916-4E19-A26D-AFF38DF97D77}" srcId="{D961100B-8E02-467D-BAF6-4781881CA9C2}" destId="{E671E596-91CD-41BB-9033-B635B89BBAA2}" srcOrd="3" destOrd="0" parTransId="{F34ADAE8-45CE-49D3-9739-8BD64D3B6DA6}" sibTransId="{1B4A8526-C8B0-4ADB-85AA-59961C681CB5}"/>
    <dgm:cxn modelId="{8C29DA2B-6C68-4C70-80EA-B3CE65EAEE41}" type="presOf" srcId="{A3F35588-CC8E-49DA-A22A-7D0A745E2229}" destId="{6C28D375-BD4F-47B2-BF69-771CDCDCFB38}" srcOrd="0" destOrd="0" presId="urn:microsoft.com/office/officeart/2005/8/layout/vList2"/>
    <dgm:cxn modelId="{086CBB38-EC2B-4890-A077-7E27809A8AC9}" type="presOf" srcId="{0B1D44E2-5B9B-4A40-A421-007982A9B8BE}" destId="{191962DA-7B64-45C9-9489-30CDFA7E5C6E}" srcOrd="0" destOrd="0" presId="urn:microsoft.com/office/officeart/2005/8/layout/vList2"/>
    <dgm:cxn modelId="{207CF58E-0E4C-4E18-9272-592E521555E9}" type="presOf" srcId="{E671E596-91CD-41BB-9033-B635B89BBAA2}" destId="{C6269351-3D96-4E6B-BC2B-EE5542D5BFDE}" srcOrd="0" destOrd="0" presId="urn:microsoft.com/office/officeart/2005/8/layout/vList2"/>
    <dgm:cxn modelId="{F748A5BA-112A-469A-8AA3-23F32A461A3E}" srcId="{D961100B-8E02-467D-BAF6-4781881CA9C2}" destId="{EC5D7346-91AC-4A35-873E-A0D086FBD1B4}" srcOrd="1" destOrd="0" parTransId="{39383349-935E-4D00-8E4A-7ADC61E895F4}" sibTransId="{20DA6D7C-349D-4C30-8E1B-2C556E74B8E4}"/>
    <dgm:cxn modelId="{F5A423E0-9DFE-4316-95BD-948C839EC3F9}" srcId="{D961100B-8E02-467D-BAF6-4781881CA9C2}" destId="{0B1D44E2-5B9B-4A40-A421-007982A9B8BE}" srcOrd="0" destOrd="0" parTransId="{A836051F-0ECC-4B1D-8399-D3AEEB20FDDE}" sibTransId="{F1F5F4E1-2F18-409E-85A6-45FC3D52AE2B}"/>
    <dgm:cxn modelId="{BC91DAE5-CC3D-480C-9B77-5773A35628B4}" srcId="{D961100B-8E02-467D-BAF6-4781881CA9C2}" destId="{A3F35588-CC8E-49DA-A22A-7D0A745E2229}" srcOrd="2" destOrd="0" parTransId="{36AFB947-0785-40D3-B1C1-C3E9D57979C6}" sibTransId="{AFAF5DD5-B473-4C48-A5CB-2AC750EC1F01}"/>
    <dgm:cxn modelId="{B819E0ED-488F-4646-ADB3-FD42FF073B4D}" type="presOf" srcId="{EC5D7346-91AC-4A35-873E-A0D086FBD1B4}" destId="{C860C73E-515B-4BCE-8FFC-1091A5FA587B}" srcOrd="0" destOrd="0" presId="urn:microsoft.com/office/officeart/2005/8/layout/vList2"/>
    <dgm:cxn modelId="{AFD453F4-3373-4D4A-9A88-B4E0C57797C7}" type="presOf" srcId="{D961100B-8E02-467D-BAF6-4781881CA9C2}" destId="{6E316218-2427-4083-AE1F-EC1E246CCFF7}" srcOrd="0" destOrd="0" presId="urn:microsoft.com/office/officeart/2005/8/layout/vList2"/>
    <dgm:cxn modelId="{1B0E6991-0A59-47EC-B58B-806C5C942D27}" type="presParOf" srcId="{6E316218-2427-4083-AE1F-EC1E246CCFF7}" destId="{191962DA-7B64-45C9-9489-30CDFA7E5C6E}" srcOrd="0" destOrd="0" presId="urn:microsoft.com/office/officeart/2005/8/layout/vList2"/>
    <dgm:cxn modelId="{C9424740-93AB-49A9-99B7-06C5A23AE670}" type="presParOf" srcId="{6E316218-2427-4083-AE1F-EC1E246CCFF7}" destId="{ADECF6A3-4B7A-4EDE-AA2D-05F5DD7DB070}" srcOrd="1" destOrd="0" presId="urn:microsoft.com/office/officeart/2005/8/layout/vList2"/>
    <dgm:cxn modelId="{4B125CEE-B7C3-40D7-BD03-2EA3354179AC}" type="presParOf" srcId="{6E316218-2427-4083-AE1F-EC1E246CCFF7}" destId="{C860C73E-515B-4BCE-8FFC-1091A5FA587B}" srcOrd="2" destOrd="0" presId="urn:microsoft.com/office/officeart/2005/8/layout/vList2"/>
    <dgm:cxn modelId="{4912D890-F57F-4E8C-847D-CC4DA7F1B79E}" type="presParOf" srcId="{6E316218-2427-4083-AE1F-EC1E246CCFF7}" destId="{D4E9195B-28E5-446C-B43D-CD9C46B371BB}" srcOrd="3" destOrd="0" presId="urn:microsoft.com/office/officeart/2005/8/layout/vList2"/>
    <dgm:cxn modelId="{ED53F729-CEC0-42EE-AD70-3A0CA1B6A756}" type="presParOf" srcId="{6E316218-2427-4083-AE1F-EC1E246CCFF7}" destId="{6C28D375-BD4F-47B2-BF69-771CDCDCFB38}" srcOrd="4" destOrd="0" presId="urn:microsoft.com/office/officeart/2005/8/layout/vList2"/>
    <dgm:cxn modelId="{B48DABB8-BC7F-4347-B4EB-30F7FB7694ED}" type="presParOf" srcId="{6E316218-2427-4083-AE1F-EC1E246CCFF7}" destId="{9BE0712A-E5C6-4C19-964E-5133D8B0341A}" srcOrd="5" destOrd="0" presId="urn:microsoft.com/office/officeart/2005/8/layout/vList2"/>
    <dgm:cxn modelId="{DBEB1C1B-B453-4A6F-A5B0-E9C3913C6614}" type="presParOf" srcId="{6E316218-2427-4083-AE1F-EC1E246CCFF7}" destId="{C6269351-3D96-4E6B-BC2B-EE5542D5BFDE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61100B-8E02-467D-BAF6-4781881CA9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B1D44E2-5B9B-4A40-A421-007982A9B8BE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</a:rPr>
            <a:t>Asuntolainojen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korot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pitävät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tällä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hetkellä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kuluttajahintojen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nousua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yllä</a:t>
          </a:r>
          <a:r>
            <a:rPr lang="en-US" sz="1400" dirty="0">
              <a:solidFill>
                <a:schemeClr val="tx1"/>
              </a:solidFill>
            </a:rPr>
            <a:t>.</a:t>
          </a:r>
          <a:endParaRPr lang="fi-FI" sz="1400" dirty="0">
            <a:solidFill>
              <a:schemeClr val="tx1"/>
            </a:solidFill>
          </a:endParaRPr>
        </a:p>
      </dgm:t>
    </dgm:pt>
    <dgm:pt modelId="{A836051F-0ECC-4B1D-8399-D3AEEB20FDDE}" type="parTrans" cxnId="{F5A423E0-9DFE-4316-95BD-948C839EC3F9}">
      <dgm:prSet/>
      <dgm:spPr/>
      <dgm:t>
        <a:bodyPr/>
        <a:lstStyle/>
        <a:p>
          <a:endParaRPr lang="fi-FI"/>
        </a:p>
      </dgm:t>
    </dgm:pt>
    <dgm:pt modelId="{F1F5F4E1-2F18-409E-85A6-45FC3D52AE2B}" type="sibTrans" cxnId="{F5A423E0-9DFE-4316-95BD-948C839EC3F9}">
      <dgm:prSet/>
      <dgm:spPr/>
      <dgm:t>
        <a:bodyPr/>
        <a:lstStyle/>
        <a:p>
          <a:endParaRPr lang="fi-FI"/>
        </a:p>
      </dgm:t>
    </dgm:pt>
    <dgm:pt modelId="{E671E596-91CD-41BB-9033-B635B89BBAA2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12 </a:t>
          </a:r>
          <a:r>
            <a:rPr lang="en-US" sz="1400" dirty="0" err="1">
              <a:solidFill>
                <a:schemeClr val="tx1"/>
              </a:solidFill>
            </a:rPr>
            <a:t>kuukauden</a:t>
          </a:r>
          <a:r>
            <a:rPr lang="en-US" sz="1400" dirty="0">
              <a:solidFill>
                <a:schemeClr val="tx1"/>
              </a:solidFill>
            </a:rPr>
            <a:t> Euribor </a:t>
          </a:r>
          <a:r>
            <a:rPr lang="en-US" sz="1400" dirty="0" err="1">
              <a:solidFill>
                <a:schemeClr val="tx1"/>
              </a:solidFill>
            </a:rPr>
            <a:t>tarkistuu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ylöspäin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vielä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ainakin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ensi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kevääseen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asti</a:t>
          </a:r>
          <a:r>
            <a:rPr lang="en-US" sz="1400" dirty="0">
              <a:solidFill>
                <a:schemeClr val="tx1"/>
              </a:solidFill>
            </a:rPr>
            <a:t>.</a:t>
          </a:r>
          <a:endParaRPr lang="fi-FI" sz="1400" dirty="0">
            <a:solidFill>
              <a:schemeClr val="tx1"/>
            </a:solidFill>
          </a:endParaRPr>
        </a:p>
      </dgm:t>
    </dgm:pt>
    <dgm:pt modelId="{F34ADAE8-45CE-49D3-9739-8BD64D3B6DA6}" type="parTrans" cxnId="{A14DB923-F916-4E19-A26D-AFF38DF97D77}">
      <dgm:prSet/>
      <dgm:spPr/>
      <dgm:t>
        <a:bodyPr/>
        <a:lstStyle/>
        <a:p>
          <a:endParaRPr lang="fi-FI"/>
        </a:p>
      </dgm:t>
    </dgm:pt>
    <dgm:pt modelId="{1B4A8526-C8B0-4ADB-85AA-59961C681CB5}" type="sibTrans" cxnId="{A14DB923-F916-4E19-A26D-AFF38DF97D77}">
      <dgm:prSet/>
      <dgm:spPr/>
      <dgm:t>
        <a:bodyPr/>
        <a:lstStyle/>
        <a:p>
          <a:endParaRPr lang="fi-FI"/>
        </a:p>
      </dgm:t>
    </dgm:pt>
    <dgm:pt modelId="{EC5D7346-91AC-4A35-873E-A0D086FBD1B4}">
      <dgm:prSet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</a:rPr>
            <a:t>Yhdenmukaistettu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kuluttajahintaindeksi</a:t>
          </a:r>
          <a:r>
            <a:rPr lang="en-US" sz="1400" dirty="0">
              <a:solidFill>
                <a:schemeClr val="tx1"/>
              </a:solidFill>
            </a:rPr>
            <a:t>, </a:t>
          </a:r>
          <a:r>
            <a:rPr lang="en-US" sz="1400" dirty="0" err="1">
              <a:solidFill>
                <a:schemeClr val="tx1"/>
              </a:solidFill>
            </a:rPr>
            <a:t>joka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ei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huomioi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muun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muassa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asuntolainojen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korkoja</a:t>
          </a:r>
          <a:r>
            <a:rPr lang="en-US" sz="1400" dirty="0">
              <a:solidFill>
                <a:schemeClr val="tx1"/>
              </a:solidFill>
            </a:rPr>
            <a:t>, on </a:t>
          </a:r>
          <a:r>
            <a:rPr lang="en-US" sz="1400" dirty="0" err="1">
              <a:solidFill>
                <a:schemeClr val="tx1"/>
              </a:solidFill>
            </a:rPr>
            <a:t>laskenut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reippaammin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tämän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vuoden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aikana</a:t>
          </a:r>
          <a:r>
            <a:rPr lang="en-US" sz="1400" dirty="0">
              <a:solidFill>
                <a:schemeClr val="tx1"/>
              </a:solidFill>
            </a:rPr>
            <a:t>.</a:t>
          </a:r>
          <a:endParaRPr lang="fi-FI" sz="1400" dirty="0">
            <a:solidFill>
              <a:schemeClr val="tx1"/>
            </a:solidFill>
          </a:endParaRPr>
        </a:p>
      </dgm:t>
    </dgm:pt>
    <dgm:pt modelId="{39383349-935E-4D00-8E4A-7ADC61E895F4}" type="parTrans" cxnId="{F748A5BA-112A-469A-8AA3-23F32A461A3E}">
      <dgm:prSet/>
      <dgm:spPr/>
      <dgm:t>
        <a:bodyPr/>
        <a:lstStyle/>
        <a:p>
          <a:endParaRPr lang="fi-FI"/>
        </a:p>
      </dgm:t>
    </dgm:pt>
    <dgm:pt modelId="{20DA6D7C-349D-4C30-8E1B-2C556E74B8E4}" type="sibTrans" cxnId="{F748A5BA-112A-469A-8AA3-23F32A461A3E}">
      <dgm:prSet/>
      <dgm:spPr/>
      <dgm:t>
        <a:bodyPr/>
        <a:lstStyle/>
        <a:p>
          <a:endParaRPr lang="fi-FI"/>
        </a:p>
      </dgm:t>
    </dgm:pt>
    <dgm:pt modelId="{A3F35588-CC8E-49DA-A22A-7D0A745E2229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</a:rPr>
            <a:t>Korkotason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ennustetaan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vielä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hieman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kasvavan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tämän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vuoden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aikana</a:t>
          </a:r>
          <a:r>
            <a:rPr lang="en-US" sz="1400" dirty="0">
              <a:solidFill>
                <a:schemeClr val="tx1"/>
              </a:solidFill>
            </a:rPr>
            <a:t>.</a:t>
          </a:r>
          <a:endParaRPr lang="fi-FI" sz="1400" dirty="0">
            <a:solidFill>
              <a:schemeClr val="tx1"/>
            </a:solidFill>
          </a:endParaRPr>
        </a:p>
      </dgm:t>
    </dgm:pt>
    <dgm:pt modelId="{AFAF5DD5-B473-4C48-A5CB-2AC750EC1F01}" type="sibTrans" cxnId="{BC91DAE5-CC3D-480C-9B77-5773A35628B4}">
      <dgm:prSet/>
      <dgm:spPr/>
      <dgm:t>
        <a:bodyPr/>
        <a:lstStyle/>
        <a:p>
          <a:endParaRPr lang="fi-FI"/>
        </a:p>
      </dgm:t>
    </dgm:pt>
    <dgm:pt modelId="{36AFB947-0785-40D3-B1C1-C3E9D57979C6}" type="parTrans" cxnId="{BC91DAE5-CC3D-480C-9B77-5773A35628B4}">
      <dgm:prSet/>
      <dgm:spPr/>
      <dgm:t>
        <a:bodyPr/>
        <a:lstStyle/>
        <a:p>
          <a:endParaRPr lang="fi-FI"/>
        </a:p>
      </dgm:t>
    </dgm:pt>
    <dgm:pt modelId="{6E316218-2427-4083-AE1F-EC1E246CCFF7}" type="pres">
      <dgm:prSet presAssocID="{D961100B-8E02-467D-BAF6-4781881CA9C2}" presName="linear" presStyleCnt="0">
        <dgm:presLayoutVars>
          <dgm:animLvl val="lvl"/>
          <dgm:resizeHandles val="exact"/>
        </dgm:presLayoutVars>
      </dgm:prSet>
      <dgm:spPr/>
    </dgm:pt>
    <dgm:pt modelId="{191962DA-7B64-45C9-9489-30CDFA7E5C6E}" type="pres">
      <dgm:prSet presAssocID="{0B1D44E2-5B9B-4A40-A421-007982A9B8B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DECF6A3-4B7A-4EDE-AA2D-05F5DD7DB070}" type="pres">
      <dgm:prSet presAssocID="{F1F5F4E1-2F18-409E-85A6-45FC3D52AE2B}" presName="spacer" presStyleCnt="0"/>
      <dgm:spPr/>
    </dgm:pt>
    <dgm:pt modelId="{C860C73E-515B-4BCE-8FFC-1091A5FA587B}" type="pres">
      <dgm:prSet presAssocID="{EC5D7346-91AC-4A35-873E-A0D086FBD1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4E9195B-28E5-446C-B43D-CD9C46B371BB}" type="pres">
      <dgm:prSet presAssocID="{20DA6D7C-349D-4C30-8E1B-2C556E74B8E4}" presName="spacer" presStyleCnt="0"/>
      <dgm:spPr/>
    </dgm:pt>
    <dgm:pt modelId="{6C28D375-BD4F-47B2-BF69-771CDCDCFB38}" type="pres">
      <dgm:prSet presAssocID="{A3F35588-CC8E-49DA-A22A-7D0A745E222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E0712A-E5C6-4C19-964E-5133D8B0341A}" type="pres">
      <dgm:prSet presAssocID="{AFAF5DD5-B473-4C48-A5CB-2AC750EC1F01}" presName="spacer" presStyleCnt="0"/>
      <dgm:spPr/>
    </dgm:pt>
    <dgm:pt modelId="{C6269351-3D96-4E6B-BC2B-EE5542D5BFDE}" type="pres">
      <dgm:prSet presAssocID="{E671E596-91CD-41BB-9033-B635B89BBAA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14DB923-F916-4E19-A26D-AFF38DF97D77}" srcId="{D961100B-8E02-467D-BAF6-4781881CA9C2}" destId="{E671E596-91CD-41BB-9033-B635B89BBAA2}" srcOrd="3" destOrd="0" parTransId="{F34ADAE8-45CE-49D3-9739-8BD64D3B6DA6}" sibTransId="{1B4A8526-C8B0-4ADB-85AA-59961C681CB5}"/>
    <dgm:cxn modelId="{8C29DA2B-6C68-4C70-80EA-B3CE65EAEE41}" type="presOf" srcId="{A3F35588-CC8E-49DA-A22A-7D0A745E2229}" destId="{6C28D375-BD4F-47B2-BF69-771CDCDCFB38}" srcOrd="0" destOrd="0" presId="urn:microsoft.com/office/officeart/2005/8/layout/vList2"/>
    <dgm:cxn modelId="{086CBB38-EC2B-4890-A077-7E27809A8AC9}" type="presOf" srcId="{0B1D44E2-5B9B-4A40-A421-007982A9B8BE}" destId="{191962DA-7B64-45C9-9489-30CDFA7E5C6E}" srcOrd="0" destOrd="0" presId="urn:microsoft.com/office/officeart/2005/8/layout/vList2"/>
    <dgm:cxn modelId="{207CF58E-0E4C-4E18-9272-592E521555E9}" type="presOf" srcId="{E671E596-91CD-41BB-9033-B635B89BBAA2}" destId="{C6269351-3D96-4E6B-BC2B-EE5542D5BFDE}" srcOrd="0" destOrd="0" presId="urn:microsoft.com/office/officeart/2005/8/layout/vList2"/>
    <dgm:cxn modelId="{F748A5BA-112A-469A-8AA3-23F32A461A3E}" srcId="{D961100B-8E02-467D-BAF6-4781881CA9C2}" destId="{EC5D7346-91AC-4A35-873E-A0D086FBD1B4}" srcOrd="1" destOrd="0" parTransId="{39383349-935E-4D00-8E4A-7ADC61E895F4}" sibTransId="{20DA6D7C-349D-4C30-8E1B-2C556E74B8E4}"/>
    <dgm:cxn modelId="{F5A423E0-9DFE-4316-95BD-948C839EC3F9}" srcId="{D961100B-8E02-467D-BAF6-4781881CA9C2}" destId="{0B1D44E2-5B9B-4A40-A421-007982A9B8BE}" srcOrd="0" destOrd="0" parTransId="{A836051F-0ECC-4B1D-8399-D3AEEB20FDDE}" sibTransId="{F1F5F4E1-2F18-409E-85A6-45FC3D52AE2B}"/>
    <dgm:cxn modelId="{BC91DAE5-CC3D-480C-9B77-5773A35628B4}" srcId="{D961100B-8E02-467D-BAF6-4781881CA9C2}" destId="{A3F35588-CC8E-49DA-A22A-7D0A745E2229}" srcOrd="2" destOrd="0" parTransId="{36AFB947-0785-40D3-B1C1-C3E9D57979C6}" sibTransId="{AFAF5DD5-B473-4C48-A5CB-2AC750EC1F01}"/>
    <dgm:cxn modelId="{B819E0ED-488F-4646-ADB3-FD42FF073B4D}" type="presOf" srcId="{EC5D7346-91AC-4A35-873E-A0D086FBD1B4}" destId="{C860C73E-515B-4BCE-8FFC-1091A5FA587B}" srcOrd="0" destOrd="0" presId="urn:microsoft.com/office/officeart/2005/8/layout/vList2"/>
    <dgm:cxn modelId="{AFD453F4-3373-4D4A-9A88-B4E0C57797C7}" type="presOf" srcId="{D961100B-8E02-467D-BAF6-4781881CA9C2}" destId="{6E316218-2427-4083-AE1F-EC1E246CCFF7}" srcOrd="0" destOrd="0" presId="urn:microsoft.com/office/officeart/2005/8/layout/vList2"/>
    <dgm:cxn modelId="{1B0E6991-0A59-47EC-B58B-806C5C942D27}" type="presParOf" srcId="{6E316218-2427-4083-AE1F-EC1E246CCFF7}" destId="{191962DA-7B64-45C9-9489-30CDFA7E5C6E}" srcOrd="0" destOrd="0" presId="urn:microsoft.com/office/officeart/2005/8/layout/vList2"/>
    <dgm:cxn modelId="{C9424740-93AB-49A9-99B7-06C5A23AE670}" type="presParOf" srcId="{6E316218-2427-4083-AE1F-EC1E246CCFF7}" destId="{ADECF6A3-4B7A-4EDE-AA2D-05F5DD7DB070}" srcOrd="1" destOrd="0" presId="urn:microsoft.com/office/officeart/2005/8/layout/vList2"/>
    <dgm:cxn modelId="{4B125CEE-B7C3-40D7-BD03-2EA3354179AC}" type="presParOf" srcId="{6E316218-2427-4083-AE1F-EC1E246CCFF7}" destId="{C860C73E-515B-4BCE-8FFC-1091A5FA587B}" srcOrd="2" destOrd="0" presId="urn:microsoft.com/office/officeart/2005/8/layout/vList2"/>
    <dgm:cxn modelId="{4912D890-F57F-4E8C-847D-CC4DA7F1B79E}" type="presParOf" srcId="{6E316218-2427-4083-AE1F-EC1E246CCFF7}" destId="{D4E9195B-28E5-446C-B43D-CD9C46B371BB}" srcOrd="3" destOrd="0" presId="urn:microsoft.com/office/officeart/2005/8/layout/vList2"/>
    <dgm:cxn modelId="{ED53F729-CEC0-42EE-AD70-3A0CA1B6A756}" type="presParOf" srcId="{6E316218-2427-4083-AE1F-EC1E246CCFF7}" destId="{6C28D375-BD4F-47B2-BF69-771CDCDCFB38}" srcOrd="4" destOrd="0" presId="urn:microsoft.com/office/officeart/2005/8/layout/vList2"/>
    <dgm:cxn modelId="{B48DABB8-BC7F-4347-B4EB-30F7FB7694ED}" type="presParOf" srcId="{6E316218-2427-4083-AE1F-EC1E246CCFF7}" destId="{9BE0712A-E5C6-4C19-964E-5133D8B0341A}" srcOrd="5" destOrd="0" presId="urn:microsoft.com/office/officeart/2005/8/layout/vList2"/>
    <dgm:cxn modelId="{DBEB1C1B-B453-4A6F-A5B0-E9C3913C6614}" type="presParOf" srcId="{6E316218-2427-4083-AE1F-EC1E246CCFF7}" destId="{C6269351-3D96-4E6B-BC2B-EE5542D5BFDE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8C031B-1E19-486F-8655-4A90F2B5E9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4A660-07D5-4332-9EB5-CD9667EE45C3}">
      <dgm:prSet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Vastaavaa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energian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hintashokkia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ei</a:t>
          </a:r>
          <a:r>
            <a:rPr lang="en-US" sz="2000" dirty="0">
              <a:solidFill>
                <a:schemeClr val="tx1"/>
              </a:solidFill>
            </a:rPr>
            <a:t> ole </a:t>
          </a:r>
          <a:r>
            <a:rPr lang="en-US" sz="2000" dirty="0" err="1">
              <a:solidFill>
                <a:schemeClr val="tx1"/>
              </a:solidFill>
            </a:rPr>
            <a:t>juuri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nyt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nähtävissä</a:t>
          </a:r>
          <a:r>
            <a:rPr lang="en-US" sz="2000" dirty="0">
              <a:solidFill>
                <a:schemeClr val="tx1"/>
              </a:solidFill>
            </a:rPr>
            <a:t>.</a:t>
          </a:r>
        </a:p>
      </dgm:t>
    </dgm:pt>
    <dgm:pt modelId="{65F19A12-24F4-4C6E-887B-96EB6CA74FC3}" type="parTrans" cxnId="{F6522EBC-9DA2-406D-B618-D89A9A122D2E}">
      <dgm:prSet/>
      <dgm:spPr/>
      <dgm:t>
        <a:bodyPr/>
        <a:lstStyle/>
        <a:p>
          <a:endParaRPr lang="en-US"/>
        </a:p>
      </dgm:t>
    </dgm:pt>
    <dgm:pt modelId="{A3C15CF6-8932-4881-8970-2D3FAB302932}" type="sibTrans" cxnId="{F6522EBC-9DA2-406D-B618-D89A9A122D2E}">
      <dgm:prSet/>
      <dgm:spPr/>
      <dgm:t>
        <a:bodyPr/>
        <a:lstStyle/>
        <a:p>
          <a:endParaRPr lang="en-US"/>
        </a:p>
      </dgm:t>
    </dgm:pt>
    <dgm:pt modelId="{D3CBA20B-F1EE-4846-AF05-6548C7040F89}">
      <dgm:prSet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Palkankorotukset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voivat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pitää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inflaatiota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yllä</a:t>
          </a:r>
          <a:r>
            <a:rPr lang="en-US" sz="2000" dirty="0">
              <a:solidFill>
                <a:schemeClr val="tx1"/>
              </a:solidFill>
            </a:rPr>
            <a:t>, </a:t>
          </a:r>
          <a:r>
            <a:rPr lang="en-US" sz="2000" dirty="0" err="1">
              <a:solidFill>
                <a:schemeClr val="tx1"/>
              </a:solidFill>
            </a:rPr>
            <a:t>mikä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puolestaan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pitää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korkotasoa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yllä</a:t>
          </a:r>
          <a:r>
            <a:rPr lang="en-US" sz="2000" dirty="0">
              <a:solidFill>
                <a:schemeClr val="tx1"/>
              </a:solidFill>
            </a:rPr>
            <a:t>.</a:t>
          </a:r>
        </a:p>
      </dgm:t>
    </dgm:pt>
    <dgm:pt modelId="{4C92CC4A-DBA0-4ECC-A0D2-33E4207FD84A}" type="parTrans" cxnId="{AA2076A6-8D53-478C-917B-07374EC2DC21}">
      <dgm:prSet/>
      <dgm:spPr/>
      <dgm:t>
        <a:bodyPr/>
        <a:lstStyle/>
        <a:p>
          <a:endParaRPr lang="en-US"/>
        </a:p>
      </dgm:t>
    </dgm:pt>
    <dgm:pt modelId="{281C2DA2-BDE4-49D6-971C-BD626B3BC826}" type="sibTrans" cxnId="{AA2076A6-8D53-478C-917B-07374EC2DC21}">
      <dgm:prSet/>
      <dgm:spPr/>
      <dgm:t>
        <a:bodyPr/>
        <a:lstStyle/>
        <a:p>
          <a:endParaRPr lang="en-US"/>
        </a:p>
      </dgm:t>
    </dgm:pt>
    <dgm:pt modelId="{5481DCAE-9521-4B9F-89EC-A20B5DD49E57}">
      <dgm:prSet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2000">
              <a:solidFill>
                <a:schemeClr val="tx1"/>
              </a:solidFill>
            </a:rPr>
            <a:t>Lainanhoitomenot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kasvavat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vielä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monilla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kotitalouksilla</a:t>
          </a:r>
          <a:r>
            <a:rPr lang="en-US" sz="2000" dirty="0">
              <a:solidFill>
                <a:schemeClr val="tx1"/>
              </a:solidFill>
            </a:rPr>
            <a:t>.</a:t>
          </a:r>
        </a:p>
      </dgm:t>
    </dgm:pt>
    <dgm:pt modelId="{1970B6E4-78F4-4071-B797-755DA64B6DA6}" type="parTrans" cxnId="{92D680E7-DC1C-4942-89E7-B88028625947}">
      <dgm:prSet/>
      <dgm:spPr/>
      <dgm:t>
        <a:bodyPr/>
        <a:lstStyle/>
        <a:p>
          <a:endParaRPr lang="en-US"/>
        </a:p>
      </dgm:t>
    </dgm:pt>
    <dgm:pt modelId="{22C7DB95-9F65-42A6-8F64-D1A6BE49CD3A}" type="sibTrans" cxnId="{92D680E7-DC1C-4942-89E7-B88028625947}">
      <dgm:prSet/>
      <dgm:spPr/>
      <dgm:t>
        <a:bodyPr/>
        <a:lstStyle/>
        <a:p>
          <a:endParaRPr lang="en-US"/>
        </a:p>
      </dgm:t>
    </dgm:pt>
    <dgm:pt modelId="{C8303013-2F92-4C95-BF75-466CE3A40055}">
      <dgm:prSet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Jos </a:t>
          </a:r>
          <a:r>
            <a:rPr lang="en-US" sz="2000" dirty="0" err="1">
              <a:solidFill>
                <a:schemeClr val="tx1"/>
              </a:solidFill>
            </a:rPr>
            <a:t>työllisyys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pysyy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hyvänä</a:t>
          </a:r>
          <a:r>
            <a:rPr lang="en-US" sz="2000" dirty="0">
              <a:solidFill>
                <a:schemeClr val="tx1"/>
              </a:solidFill>
            </a:rPr>
            <a:t>, </a:t>
          </a:r>
          <a:r>
            <a:rPr lang="en-US" sz="2000" dirty="0" err="1">
              <a:solidFill>
                <a:schemeClr val="tx1"/>
              </a:solidFill>
            </a:rPr>
            <a:t>kotitalouksien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tilanne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ei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heikkene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dramaattisesti</a:t>
          </a:r>
          <a:r>
            <a:rPr lang="en-US" sz="2000" dirty="0">
              <a:solidFill>
                <a:schemeClr val="tx1"/>
              </a:solidFill>
            </a:rPr>
            <a:t>.</a:t>
          </a:r>
        </a:p>
      </dgm:t>
    </dgm:pt>
    <dgm:pt modelId="{18920283-7BCD-492C-8EB4-E708DC1ABC11}" type="parTrans" cxnId="{E64CE1B7-F9DB-487E-9423-E287485F532E}">
      <dgm:prSet/>
      <dgm:spPr/>
      <dgm:t>
        <a:bodyPr/>
        <a:lstStyle/>
        <a:p>
          <a:endParaRPr lang="en-US"/>
        </a:p>
      </dgm:t>
    </dgm:pt>
    <dgm:pt modelId="{ECCCFF01-67AC-4D1A-9438-39DC3FDE313E}" type="sibTrans" cxnId="{E64CE1B7-F9DB-487E-9423-E287485F532E}">
      <dgm:prSet/>
      <dgm:spPr/>
      <dgm:t>
        <a:bodyPr/>
        <a:lstStyle/>
        <a:p>
          <a:endParaRPr lang="en-US"/>
        </a:p>
      </dgm:t>
    </dgm:pt>
    <dgm:pt modelId="{3DD1DE75-2A85-4824-ABA1-BEC5CED60B3B}" type="pres">
      <dgm:prSet presAssocID="{9C8C031B-1E19-486F-8655-4A90F2B5E9FF}" presName="linear" presStyleCnt="0">
        <dgm:presLayoutVars>
          <dgm:animLvl val="lvl"/>
          <dgm:resizeHandles val="exact"/>
        </dgm:presLayoutVars>
      </dgm:prSet>
      <dgm:spPr/>
    </dgm:pt>
    <dgm:pt modelId="{DF9A3E21-A92F-4A45-BD9B-8493D796BCAF}" type="pres">
      <dgm:prSet presAssocID="{3514A660-07D5-4332-9EB5-CD9667EE45C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4FC74FF-936B-42BD-A239-2AA5C541BB4B}" type="pres">
      <dgm:prSet presAssocID="{A3C15CF6-8932-4881-8970-2D3FAB302932}" presName="spacer" presStyleCnt="0"/>
      <dgm:spPr/>
    </dgm:pt>
    <dgm:pt modelId="{E6FDF85D-9A07-4554-A0AE-B66CAF59C5D7}" type="pres">
      <dgm:prSet presAssocID="{D3CBA20B-F1EE-4846-AF05-6548C7040F8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63483C9-FE0F-467F-840E-1437E295DE35}" type="pres">
      <dgm:prSet presAssocID="{281C2DA2-BDE4-49D6-971C-BD626B3BC826}" presName="spacer" presStyleCnt="0"/>
      <dgm:spPr/>
    </dgm:pt>
    <dgm:pt modelId="{7F7C8497-6A7E-43ED-B6D3-CB40FA33FE37}" type="pres">
      <dgm:prSet presAssocID="{5481DCAE-9521-4B9F-89EC-A20B5DD49E5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8A9A25-A46C-41EB-8513-CAD1864F9104}" type="pres">
      <dgm:prSet presAssocID="{22C7DB95-9F65-42A6-8F64-D1A6BE49CD3A}" presName="spacer" presStyleCnt="0"/>
      <dgm:spPr/>
    </dgm:pt>
    <dgm:pt modelId="{C328A9C2-2AF1-4EA0-AEF0-43F025CA91F2}" type="pres">
      <dgm:prSet presAssocID="{C8303013-2F92-4C95-BF75-466CE3A4005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A968325-0AD9-4800-91F2-1CA0216AD092}" type="presOf" srcId="{3514A660-07D5-4332-9EB5-CD9667EE45C3}" destId="{DF9A3E21-A92F-4A45-BD9B-8493D796BCAF}" srcOrd="0" destOrd="0" presId="urn:microsoft.com/office/officeart/2005/8/layout/vList2"/>
    <dgm:cxn modelId="{A68F2937-92B1-42CD-A08A-8790A154A45B}" type="presOf" srcId="{9C8C031B-1E19-486F-8655-4A90F2B5E9FF}" destId="{3DD1DE75-2A85-4824-ABA1-BEC5CED60B3B}" srcOrd="0" destOrd="0" presId="urn:microsoft.com/office/officeart/2005/8/layout/vList2"/>
    <dgm:cxn modelId="{9309EC90-9E33-451D-A76F-7EACC8FAF790}" type="presOf" srcId="{D3CBA20B-F1EE-4846-AF05-6548C7040F89}" destId="{E6FDF85D-9A07-4554-A0AE-B66CAF59C5D7}" srcOrd="0" destOrd="0" presId="urn:microsoft.com/office/officeart/2005/8/layout/vList2"/>
    <dgm:cxn modelId="{EA418B97-8F7A-447E-8C79-D94A6080D953}" type="presOf" srcId="{C8303013-2F92-4C95-BF75-466CE3A40055}" destId="{C328A9C2-2AF1-4EA0-AEF0-43F025CA91F2}" srcOrd="0" destOrd="0" presId="urn:microsoft.com/office/officeart/2005/8/layout/vList2"/>
    <dgm:cxn modelId="{AA2076A6-8D53-478C-917B-07374EC2DC21}" srcId="{9C8C031B-1E19-486F-8655-4A90F2B5E9FF}" destId="{D3CBA20B-F1EE-4846-AF05-6548C7040F89}" srcOrd="1" destOrd="0" parTransId="{4C92CC4A-DBA0-4ECC-A0D2-33E4207FD84A}" sibTransId="{281C2DA2-BDE4-49D6-971C-BD626B3BC826}"/>
    <dgm:cxn modelId="{E64CE1B7-F9DB-487E-9423-E287485F532E}" srcId="{9C8C031B-1E19-486F-8655-4A90F2B5E9FF}" destId="{C8303013-2F92-4C95-BF75-466CE3A40055}" srcOrd="3" destOrd="0" parTransId="{18920283-7BCD-492C-8EB4-E708DC1ABC11}" sibTransId="{ECCCFF01-67AC-4D1A-9438-39DC3FDE313E}"/>
    <dgm:cxn modelId="{F6522EBC-9DA2-406D-B618-D89A9A122D2E}" srcId="{9C8C031B-1E19-486F-8655-4A90F2B5E9FF}" destId="{3514A660-07D5-4332-9EB5-CD9667EE45C3}" srcOrd="0" destOrd="0" parTransId="{65F19A12-24F4-4C6E-887B-96EB6CA74FC3}" sibTransId="{A3C15CF6-8932-4881-8970-2D3FAB302932}"/>
    <dgm:cxn modelId="{92D680E7-DC1C-4942-89E7-B88028625947}" srcId="{9C8C031B-1E19-486F-8655-4A90F2B5E9FF}" destId="{5481DCAE-9521-4B9F-89EC-A20B5DD49E57}" srcOrd="2" destOrd="0" parTransId="{1970B6E4-78F4-4071-B797-755DA64B6DA6}" sibTransId="{22C7DB95-9F65-42A6-8F64-D1A6BE49CD3A}"/>
    <dgm:cxn modelId="{603927F8-C99D-48A7-B599-72AC8D2639B2}" type="presOf" srcId="{5481DCAE-9521-4B9F-89EC-A20B5DD49E57}" destId="{7F7C8497-6A7E-43ED-B6D3-CB40FA33FE37}" srcOrd="0" destOrd="0" presId="urn:microsoft.com/office/officeart/2005/8/layout/vList2"/>
    <dgm:cxn modelId="{50C12196-20E2-4916-A05B-DF90D5D81948}" type="presParOf" srcId="{3DD1DE75-2A85-4824-ABA1-BEC5CED60B3B}" destId="{DF9A3E21-A92F-4A45-BD9B-8493D796BCAF}" srcOrd="0" destOrd="0" presId="urn:microsoft.com/office/officeart/2005/8/layout/vList2"/>
    <dgm:cxn modelId="{776EEDD0-2E86-4310-AF7D-E8FE01794688}" type="presParOf" srcId="{3DD1DE75-2A85-4824-ABA1-BEC5CED60B3B}" destId="{24FC74FF-936B-42BD-A239-2AA5C541BB4B}" srcOrd="1" destOrd="0" presId="urn:microsoft.com/office/officeart/2005/8/layout/vList2"/>
    <dgm:cxn modelId="{25FAE9E4-0853-4A69-AF9C-F3F6DB9E9BC1}" type="presParOf" srcId="{3DD1DE75-2A85-4824-ABA1-BEC5CED60B3B}" destId="{E6FDF85D-9A07-4554-A0AE-B66CAF59C5D7}" srcOrd="2" destOrd="0" presId="urn:microsoft.com/office/officeart/2005/8/layout/vList2"/>
    <dgm:cxn modelId="{C1E0AC7F-4B71-4115-9059-808E5A5D11A9}" type="presParOf" srcId="{3DD1DE75-2A85-4824-ABA1-BEC5CED60B3B}" destId="{663483C9-FE0F-467F-840E-1437E295DE35}" srcOrd="3" destOrd="0" presId="urn:microsoft.com/office/officeart/2005/8/layout/vList2"/>
    <dgm:cxn modelId="{2365546A-7B17-47D7-A675-C4F9A4782A80}" type="presParOf" srcId="{3DD1DE75-2A85-4824-ABA1-BEC5CED60B3B}" destId="{7F7C8497-6A7E-43ED-B6D3-CB40FA33FE37}" srcOrd="4" destOrd="0" presId="urn:microsoft.com/office/officeart/2005/8/layout/vList2"/>
    <dgm:cxn modelId="{712D9B43-6154-41E0-8F3F-9AFD974F64EC}" type="presParOf" srcId="{3DD1DE75-2A85-4824-ABA1-BEC5CED60B3B}" destId="{068A9A25-A46C-41EB-8513-CAD1864F9104}" srcOrd="5" destOrd="0" presId="urn:microsoft.com/office/officeart/2005/8/layout/vList2"/>
    <dgm:cxn modelId="{A8F2EEC1-1482-4501-A813-F34FA7529162}" type="presParOf" srcId="{3DD1DE75-2A85-4824-ABA1-BEC5CED60B3B}" destId="{C328A9C2-2AF1-4EA0-AEF0-43F025CA91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FEB094-3BF2-4AF1-9183-381365844CDB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A5B774-EDE5-4C9B-B48C-A1D74B9C8690}">
      <dgm:prSet custT="1"/>
      <dgm:spPr>
        <a:solidFill>
          <a:srgbClr val="CBDCCF"/>
        </a:solidFill>
      </dgm:spPr>
      <dgm:t>
        <a:bodyPr/>
        <a:lstStyle/>
        <a:p>
          <a:r>
            <a:rPr lang="fi-FI" sz="1300" b="1" baseline="0" dirty="0">
              <a:solidFill>
                <a:schemeClr val="tx1"/>
              </a:solidFill>
            </a:rPr>
            <a:t>Inflaatio</a:t>
          </a:r>
          <a:r>
            <a:rPr lang="fi-FI" sz="1300" baseline="0" dirty="0">
              <a:solidFill>
                <a:schemeClr val="tx1"/>
              </a:solidFill>
            </a:rPr>
            <a:t> on laskenut hitaasti, mikä on ylläpitänyt korkotasoa. </a:t>
          </a:r>
          <a:endParaRPr lang="en-US" sz="1300" dirty="0">
            <a:solidFill>
              <a:schemeClr val="tx1"/>
            </a:solidFill>
          </a:endParaRPr>
        </a:p>
      </dgm:t>
    </dgm:pt>
    <dgm:pt modelId="{8546C385-1DF6-4BFD-9DD9-7FA5D22F0FA8}" type="parTrans" cxnId="{797DE454-8543-46C3-997E-4C78AFB2C039}">
      <dgm:prSet/>
      <dgm:spPr/>
      <dgm:t>
        <a:bodyPr/>
        <a:lstStyle/>
        <a:p>
          <a:endParaRPr lang="en-US"/>
        </a:p>
      </dgm:t>
    </dgm:pt>
    <dgm:pt modelId="{315A1846-25C2-4A95-96F6-4584AC7013D0}" type="sibTrans" cxnId="{797DE454-8543-46C3-997E-4C78AFB2C039}">
      <dgm:prSet/>
      <dgm:spPr/>
      <dgm:t>
        <a:bodyPr/>
        <a:lstStyle/>
        <a:p>
          <a:endParaRPr lang="en-US"/>
        </a:p>
      </dgm:t>
    </dgm:pt>
    <dgm:pt modelId="{387D3D9B-0BC7-4C44-ACCB-B1CF5C9ACC18}">
      <dgm:prSet custT="1"/>
      <dgm:spPr>
        <a:solidFill>
          <a:srgbClr val="CBDCCF"/>
        </a:solidFill>
      </dgm:spPr>
      <dgm:t>
        <a:bodyPr/>
        <a:lstStyle/>
        <a:p>
          <a:r>
            <a:rPr lang="fi-FI" sz="1300" b="1" baseline="0" dirty="0">
              <a:solidFill>
                <a:schemeClr val="tx1"/>
              </a:solidFill>
            </a:rPr>
            <a:t>Taloudessa</a:t>
          </a:r>
          <a:r>
            <a:rPr lang="fi-FI" sz="1300" baseline="0" dirty="0">
              <a:solidFill>
                <a:schemeClr val="tx1"/>
              </a:solidFill>
            </a:rPr>
            <a:t> on ollut taantuman uhkaa, mutta työttömyys ei ole toistaiseksi lähtenyt voimakkaaseen kasvuun.</a:t>
          </a:r>
          <a:endParaRPr lang="en-US" sz="1300" dirty="0">
            <a:solidFill>
              <a:schemeClr val="tx1"/>
            </a:solidFill>
          </a:endParaRPr>
        </a:p>
      </dgm:t>
    </dgm:pt>
    <dgm:pt modelId="{EE7FCB0D-1B8B-46B3-B192-CADD9D9EE921}" type="parTrans" cxnId="{4C3B1785-10EB-4E78-9D4C-070E4B078C67}">
      <dgm:prSet/>
      <dgm:spPr/>
      <dgm:t>
        <a:bodyPr/>
        <a:lstStyle/>
        <a:p>
          <a:endParaRPr lang="en-US"/>
        </a:p>
      </dgm:t>
    </dgm:pt>
    <dgm:pt modelId="{BD6D7B5D-7FF8-4CA4-AAF3-6DE63E1DBE79}" type="sibTrans" cxnId="{4C3B1785-10EB-4E78-9D4C-070E4B078C67}">
      <dgm:prSet/>
      <dgm:spPr/>
      <dgm:t>
        <a:bodyPr/>
        <a:lstStyle/>
        <a:p>
          <a:endParaRPr lang="en-US"/>
        </a:p>
      </dgm:t>
    </dgm:pt>
    <dgm:pt modelId="{1CC8B2F4-B247-4E21-AEF8-1D3960557EB4}">
      <dgm:prSet custT="1"/>
      <dgm:spPr>
        <a:solidFill>
          <a:srgbClr val="CBDCCF"/>
        </a:solidFill>
      </dgm:spPr>
      <dgm:t>
        <a:bodyPr/>
        <a:lstStyle/>
        <a:p>
          <a:r>
            <a:rPr lang="fi-FI" sz="1300" b="1" baseline="0" dirty="0">
              <a:solidFill>
                <a:schemeClr val="tx1"/>
              </a:solidFill>
            </a:rPr>
            <a:t>Hyvä työllisyystilanne </a:t>
          </a:r>
          <a:r>
            <a:rPr lang="fi-FI" sz="1300" baseline="0" dirty="0">
              <a:solidFill>
                <a:schemeClr val="tx1"/>
              </a:solidFill>
            </a:rPr>
            <a:t>on tukenut kotitalouksien kulutusta</a:t>
          </a:r>
          <a:r>
            <a:rPr lang="fi-FI" sz="1000" baseline="0" dirty="0">
              <a:solidFill>
                <a:schemeClr val="tx1"/>
              </a:solidFill>
            </a:rPr>
            <a:t>.</a:t>
          </a:r>
          <a:endParaRPr lang="en-US" sz="1000" dirty="0">
            <a:solidFill>
              <a:schemeClr val="tx1"/>
            </a:solidFill>
          </a:endParaRPr>
        </a:p>
      </dgm:t>
    </dgm:pt>
    <dgm:pt modelId="{5C4E9DE4-97BB-4694-90B6-453C632FD90B}" type="parTrans" cxnId="{BC0B6430-CAFC-4E10-8236-24CFD94239D5}">
      <dgm:prSet/>
      <dgm:spPr/>
      <dgm:t>
        <a:bodyPr/>
        <a:lstStyle/>
        <a:p>
          <a:endParaRPr lang="en-US"/>
        </a:p>
      </dgm:t>
    </dgm:pt>
    <dgm:pt modelId="{934736C2-CB59-4C74-9DA7-2AFF7AD8A03E}" type="sibTrans" cxnId="{BC0B6430-CAFC-4E10-8236-24CFD94239D5}">
      <dgm:prSet/>
      <dgm:spPr/>
      <dgm:t>
        <a:bodyPr/>
        <a:lstStyle/>
        <a:p>
          <a:endParaRPr lang="en-US"/>
        </a:p>
      </dgm:t>
    </dgm:pt>
    <dgm:pt modelId="{9D031482-E555-4C6E-88C9-F30D86E7FC0B}">
      <dgm:prSet custT="1"/>
      <dgm:spPr>
        <a:solidFill>
          <a:srgbClr val="CBDCCF"/>
        </a:solidFill>
      </dgm:spPr>
      <dgm:t>
        <a:bodyPr/>
        <a:lstStyle/>
        <a:p>
          <a:r>
            <a:rPr lang="fi-FI" sz="1300" b="1" baseline="0" dirty="0">
              <a:solidFill>
                <a:schemeClr val="tx1"/>
              </a:solidFill>
            </a:rPr>
            <a:t>Vapaa-rahoitteiset</a:t>
          </a:r>
          <a:r>
            <a:rPr lang="fi-FI" sz="1300" baseline="0" dirty="0">
              <a:solidFill>
                <a:schemeClr val="tx1"/>
              </a:solidFill>
            </a:rPr>
            <a:t> vuokrat +1,8 % </a:t>
          </a:r>
        </a:p>
        <a:p>
          <a:r>
            <a:rPr lang="fi-FI" sz="1300" b="1" baseline="0" dirty="0">
              <a:solidFill>
                <a:schemeClr val="tx1"/>
              </a:solidFill>
            </a:rPr>
            <a:t>ARA</a:t>
          </a:r>
          <a:r>
            <a:rPr lang="fi-FI" sz="1300" baseline="0" dirty="0">
              <a:solidFill>
                <a:schemeClr val="tx1"/>
              </a:solidFill>
            </a:rPr>
            <a:t>-vuokrat + 3,5</a:t>
          </a:r>
        </a:p>
        <a:p>
          <a:r>
            <a:rPr lang="fi-FI" sz="1300" baseline="0" dirty="0">
              <a:solidFill>
                <a:schemeClr val="tx1"/>
              </a:solidFill>
            </a:rPr>
            <a:t>(2023)</a:t>
          </a:r>
        </a:p>
      </dgm:t>
    </dgm:pt>
    <dgm:pt modelId="{E7DB608F-068F-4AE8-A9CB-AE466260C84F}" type="parTrans" cxnId="{ACBDF1CB-A982-4A60-8742-0640AF556DC0}">
      <dgm:prSet/>
      <dgm:spPr/>
      <dgm:t>
        <a:bodyPr/>
        <a:lstStyle/>
        <a:p>
          <a:endParaRPr lang="en-US"/>
        </a:p>
      </dgm:t>
    </dgm:pt>
    <dgm:pt modelId="{D10EBBD6-EA29-4616-920B-6F59CB9B0F99}" type="sibTrans" cxnId="{ACBDF1CB-A982-4A60-8742-0640AF556DC0}">
      <dgm:prSet/>
      <dgm:spPr/>
      <dgm:t>
        <a:bodyPr/>
        <a:lstStyle/>
        <a:p>
          <a:endParaRPr lang="en-US"/>
        </a:p>
      </dgm:t>
    </dgm:pt>
    <dgm:pt modelId="{B90454D4-733A-48D3-BEBE-E30E1B1C1669}">
      <dgm:prSet custT="1"/>
      <dgm:spPr>
        <a:solidFill>
          <a:srgbClr val="CBDCCF"/>
        </a:solidFill>
      </dgm:spPr>
      <dgm:t>
        <a:bodyPr/>
        <a:lstStyle/>
        <a:p>
          <a:r>
            <a:rPr lang="fi-FI" sz="1300" baseline="0" dirty="0">
              <a:solidFill>
                <a:schemeClr val="tx1"/>
              </a:solidFill>
            </a:rPr>
            <a:t>Korot alkavat olla lähellä huippuaan.</a:t>
          </a:r>
        </a:p>
        <a:p>
          <a:endParaRPr lang="fi-FI" sz="1300" baseline="0" dirty="0">
            <a:solidFill>
              <a:schemeClr val="tx1"/>
            </a:solidFill>
          </a:endParaRPr>
        </a:p>
        <a:p>
          <a:r>
            <a:rPr lang="fi-FI" sz="1300" b="1" baseline="0" dirty="0">
              <a:solidFill>
                <a:schemeClr val="tx1"/>
              </a:solidFill>
            </a:rPr>
            <a:t>12 kk Euribor </a:t>
          </a:r>
          <a:r>
            <a:rPr lang="fi-FI" sz="1300" baseline="0" dirty="0">
              <a:solidFill>
                <a:schemeClr val="tx1"/>
              </a:solidFill>
            </a:rPr>
            <a:t>3,9 % (2023) ja 3,5 % (2024).</a:t>
          </a:r>
          <a:endParaRPr lang="en-US" sz="1300" dirty="0">
            <a:solidFill>
              <a:schemeClr val="tx1"/>
            </a:solidFill>
          </a:endParaRPr>
        </a:p>
      </dgm:t>
    </dgm:pt>
    <dgm:pt modelId="{EF5C2268-7BD2-4B5F-BE77-7DA2D01B0070}" type="parTrans" cxnId="{CBDB4EAB-C08B-41DB-9C4C-CC156558C39C}">
      <dgm:prSet/>
      <dgm:spPr/>
      <dgm:t>
        <a:bodyPr/>
        <a:lstStyle/>
        <a:p>
          <a:endParaRPr lang="en-US"/>
        </a:p>
      </dgm:t>
    </dgm:pt>
    <dgm:pt modelId="{56887A0E-6AB6-4A53-BFEE-E1BA700AD40F}" type="sibTrans" cxnId="{CBDB4EAB-C08B-41DB-9C4C-CC156558C39C}">
      <dgm:prSet/>
      <dgm:spPr/>
      <dgm:t>
        <a:bodyPr/>
        <a:lstStyle/>
        <a:p>
          <a:endParaRPr lang="en-US"/>
        </a:p>
      </dgm:t>
    </dgm:pt>
    <dgm:pt modelId="{4DDD22EA-66FA-461E-A67A-3A29CF10FD5F}">
      <dgm:prSet custT="1"/>
      <dgm:spPr>
        <a:solidFill>
          <a:srgbClr val="CBDCCF"/>
        </a:solidFill>
      </dgm:spPr>
      <dgm:t>
        <a:bodyPr/>
        <a:lstStyle/>
        <a:p>
          <a:r>
            <a:rPr lang="fi-FI" sz="1300" baseline="0" dirty="0">
              <a:solidFill>
                <a:schemeClr val="tx1"/>
              </a:solidFill>
            </a:rPr>
            <a:t>Asuntolainojen </a:t>
          </a:r>
          <a:r>
            <a:rPr lang="fi-FI" sz="1300" b="1" baseline="0" dirty="0">
              <a:solidFill>
                <a:schemeClr val="tx1"/>
              </a:solidFill>
            </a:rPr>
            <a:t>korkojen verovähennysoikeus </a:t>
          </a:r>
          <a:r>
            <a:rPr lang="fi-FI" sz="1300" baseline="0" dirty="0">
              <a:solidFill>
                <a:schemeClr val="tx1"/>
              </a:solidFill>
            </a:rPr>
            <a:t>poistui kokonaan tänä vuonna.</a:t>
          </a:r>
          <a:endParaRPr lang="en-US" sz="1300" dirty="0">
            <a:solidFill>
              <a:schemeClr val="tx1"/>
            </a:solidFill>
          </a:endParaRPr>
        </a:p>
      </dgm:t>
    </dgm:pt>
    <dgm:pt modelId="{D032D526-29D3-42E6-B435-9FC5145FA661}" type="parTrans" cxnId="{93290509-ECF8-4F6D-A340-70C1A901E7EC}">
      <dgm:prSet/>
      <dgm:spPr/>
      <dgm:t>
        <a:bodyPr/>
        <a:lstStyle/>
        <a:p>
          <a:endParaRPr lang="en-US"/>
        </a:p>
      </dgm:t>
    </dgm:pt>
    <dgm:pt modelId="{47A9E6A4-EBAE-45F0-B230-BAF65CD2CCB5}" type="sibTrans" cxnId="{93290509-ECF8-4F6D-A340-70C1A901E7EC}">
      <dgm:prSet/>
      <dgm:spPr/>
      <dgm:t>
        <a:bodyPr/>
        <a:lstStyle/>
        <a:p>
          <a:endParaRPr lang="en-US"/>
        </a:p>
      </dgm:t>
    </dgm:pt>
    <dgm:pt modelId="{8DBFA36C-7D34-4E99-8BDB-9A7633F9F57F}">
      <dgm:prSet custT="1"/>
      <dgm:spPr>
        <a:solidFill>
          <a:srgbClr val="CBDCCF"/>
        </a:solidFill>
      </dgm:spPr>
      <dgm:t>
        <a:bodyPr/>
        <a:lstStyle/>
        <a:p>
          <a:r>
            <a:rPr lang="fi-FI" sz="1300" baseline="0" dirty="0">
              <a:solidFill>
                <a:schemeClr val="tx1"/>
              </a:solidFill>
            </a:rPr>
            <a:t>Kohonneet kustannukset sekä korot ovat lisänneet </a:t>
          </a:r>
          <a:r>
            <a:rPr lang="fi-FI" sz="1300" b="1" baseline="0" dirty="0">
              <a:solidFill>
                <a:schemeClr val="tx1"/>
              </a:solidFill>
            </a:rPr>
            <a:t>vuokrankorotuspai-</a:t>
          </a:r>
          <a:r>
            <a:rPr lang="fi-FI" sz="1300" b="1" baseline="0" dirty="0" err="1">
              <a:solidFill>
                <a:schemeClr val="tx1"/>
              </a:solidFill>
            </a:rPr>
            <a:t>neita</a:t>
          </a:r>
          <a:r>
            <a:rPr lang="fi-FI" sz="1000" baseline="0" dirty="0">
              <a:solidFill>
                <a:schemeClr val="tx1"/>
              </a:solidFill>
            </a:rPr>
            <a:t>.</a:t>
          </a:r>
          <a:endParaRPr lang="en-US" sz="1000" dirty="0">
            <a:solidFill>
              <a:schemeClr val="tx1"/>
            </a:solidFill>
          </a:endParaRPr>
        </a:p>
      </dgm:t>
    </dgm:pt>
    <dgm:pt modelId="{19856432-D382-4289-B5B7-D90FB2EDF187}" type="parTrans" cxnId="{C3660F95-EBD3-4881-A9E5-120B26E4FE33}">
      <dgm:prSet/>
      <dgm:spPr/>
      <dgm:t>
        <a:bodyPr/>
        <a:lstStyle/>
        <a:p>
          <a:endParaRPr lang="fi-FI"/>
        </a:p>
      </dgm:t>
    </dgm:pt>
    <dgm:pt modelId="{563DD4F9-BC13-4E32-963A-9275053B6C6E}" type="sibTrans" cxnId="{C3660F95-EBD3-4881-A9E5-120B26E4FE33}">
      <dgm:prSet/>
      <dgm:spPr/>
      <dgm:t>
        <a:bodyPr/>
        <a:lstStyle/>
        <a:p>
          <a:endParaRPr lang="fi-FI"/>
        </a:p>
      </dgm:t>
    </dgm:pt>
    <dgm:pt modelId="{94C51653-D473-4D60-9A93-42F63FC64626}" type="pres">
      <dgm:prSet presAssocID="{9CFEB094-3BF2-4AF1-9183-381365844CDB}" presName="diagram" presStyleCnt="0">
        <dgm:presLayoutVars>
          <dgm:dir/>
          <dgm:resizeHandles val="exact"/>
        </dgm:presLayoutVars>
      </dgm:prSet>
      <dgm:spPr/>
    </dgm:pt>
    <dgm:pt modelId="{6BB82FB7-7819-464B-BD57-5E1DBC41308F}" type="pres">
      <dgm:prSet presAssocID="{9FA5B774-EDE5-4C9B-B48C-A1D74B9C8690}" presName="node" presStyleLbl="node1" presStyleIdx="0" presStyleCnt="7" custScaleY="134174">
        <dgm:presLayoutVars>
          <dgm:bulletEnabled val="1"/>
        </dgm:presLayoutVars>
      </dgm:prSet>
      <dgm:spPr>
        <a:prstGeom prst="roundRect">
          <a:avLst/>
        </a:prstGeom>
      </dgm:spPr>
    </dgm:pt>
    <dgm:pt modelId="{B70165DE-3626-44DB-AD75-AEC2BC9CFFF9}" type="pres">
      <dgm:prSet presAssocID="{315A1846-25C2-4A95-96F6-4584AC7013D0}" presName="sibTrans" presStyleCnt="0"/>
      <dgm:spPr/>
    </dgm:pt>
    <dgm:pt modelId="{9C02B982-473F-440E-8C43-D433FC7575D8}" type="pres">
      <dgm:prSet presAssocID="{387D3D9B-0BC7-4C44-ACCB-B1CF5C9ACC18}" presName="node" presStyleLbl="node1" presStyleIdx="1" presStyleCnt="7" custScaleY="132616">
        <dgm:presLayoutVars>
          <dgm:bulletEnabled val="1"/>
        </dgm:presLayoutVars>
      </dgm:prSet>
      <dgm:spPr>
        <a:prstGeom prst="roundRect">
          <a:avLst/>
        </a:prstGeom>
      </dgm:spPr>
    </dgm:pt>
    <dgm:pt modelId="{72A7BD11-6D2C-4EA5-9F05-36EF76F37170}" type="pres">
      <dgm:prSet presAssocID="{BD6D7B5D-7FF8-4CA4-AAF3-6DE63E1DBE79}" presName="sibTrans" presStyleCnt="0"/>
      <dgm:spPr/>
    </dgm:pt>
    <dgm:pt modelId="{946178FE-FC33-4CD0-B458-F94059DC593A}" type="pres">
      <dgm:prSet presAssocID="{1CC8B2F4-B247-4E21-AEF8-1D3960557EB4}" presName="node" presStyleLbl="node1" presStyleIdx="2" presStyleCnt="7" custScaleY="132616">
        <dgm:presLayoutVars>
          <dgm:bulletEnabled val="1"/>
        </dgm:presLayoutVars>
      </dgm:prSet>
      <dgm:spPr>
        <a:prstGeom prst="roundRect">
          <a:avLst/>
        </a:prstGeom>
      </dgm:spPr>
    </dgm:pt>
    <dgm:pt modelId="{BFF48672-E1F4-4558-965C-8186DB8383DF}" type="pres">
      <dgm:prSet presAssocID="{934736C2-CB59-4C74-9DA7-2AFF7AD8A03E}" presName="sibTrans" presStyleCnt="0"/>
      <dgm:spPr/>
    </dgm:pt>
    <dgm:pt modelId="{ACD4BBDB-14BB-46C0-BE29-84B083E80351}" type="pres">
      <dgm:prSet presAssocID="{9D031482-E555-4C6E-88C9-F30D86E7FC0B}" presName="node" presStyleLbl="node1" presStyleIdx="3" presStyleCnt="7" custScaleY="123958" custLinFactX="9818" custLinFactNeighborX="100000" custLinFactNeighborY="3307">
        <dgm:presLayoutVars>
          <dgm:bulletEnabled val="1"/>
        </dgm:presLayoutVars>
      </dgm:prSet>
      <dgm:spPr>
        <a:prstGeom prst="roundRect">
          <a:avLst/>
        </a:prstGeom>
      </dgm:spPr>
    </dgm:pt>
    <dgm:pt modelId="{2756ABC0-424D-4612-AA70-7C3F5B3EE3A9}" type="pres">
      <dgm:prSet presAssocID="{D10EBBD6-EA29-4616-920B-6F59CB9B0F99}" presName="sibTrans" presStyleCnt="0"/>
      <dgm:spPr/>
    </dgm:pt>
    <dgm:pt modelId="{E0675C92-1125-4A15-A040-D0E254FEECDE}" type="pres">
      <dgm:prSet presAssocID="{B90454D4-733A-48D3-BEBE-E30E1B1C1669}" presName="node" presStyleLbl="node1" presStyleIdx="4" presStyleCnt="7" custScaleY="127210" custLinFactX="-9129" custLinFactNeighborX="-100000" custLinFactNeighborY="1727">
        <dgm:presLayoutVars>
          <dgm:bulletEnabled val="1"/>
        </dgm:presLayoutVars>
      </dgm:prSet>
      <dgm:spPr>
        <a:prstGeom prst="roundRect">
          <a:avLst/>
        </a:prstGeom>
      </dgm:spPr>
    </dgm:pt>
    <dgm:pt modelId="{BC605281-77BC-44BB-8634-E03B057E590B}" type="pres">
      <dgm:prSet presAssocID="{56887A0E-6AB6-4A53-BFEE-E1BA700AD40F}" presName="sibTrans" presStyleCnt="0"/>
      <dgm:spPr/>
    </dgm:pt>
    <dgm:pt modelId="{92637C56-769D-45A7-8F91-89484AC1B40E}" type="pres">
      <dgm:prSet presAssocID="{4DDD22EA-66FA-461E-A67A-3A29CF10FD5F}" presName="node" presStyleLbl="node1" presStyleIdx="5" presStyleCnt="7" custScaleY="132385" custLinFactX="-13434" custLinFactY="42040" custLinFactNeighborX="-100000" custLinFactNeighborY="100000">
        <dgm:presLayoutVars>
          <dgm:bulletEnabled val="1"/>
        </dgm:presLayoutVars>
      </dgm:prSet>
      <dgm:spPr>
        <a:prstGeom prst="roundRect">
          <a:avLst/>
        </a:prstGeom>
      </dgm:spPr>
    </dgm:pt>
    <dgm:pt modelId="{11F2BDB4-0149-40E2-ABA5-CDF7613F2873}" type="pres">
      <dgm:prSet presAssocID="{47A9E6A4-EBAE-45F0-B230-BAF65CD2CCB5}" presName="sibTrans" presStyleCnt="0"/>
      <dgm:spPr/>
    </dgm:pt>
    <dgm:pt modelId="{C6EE62D6-5167-4CBE-AEAC-A9E0CAE0CAF4}" type="pres">
      <dgm:prSet presAssocID="{8DBFA36C-7D34-4E99-8BDB-9A7633F9F57F}" presName="node" presStyleLbl="node1" presStyleIdx="6" presStyleCnt="7" custScaleY="126093" custLinFactX="8974" custLinFactY="-40008" custLinFactNeighborX="100000" custLinFactNeighborY="-10000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93B82405-3446-4949-AB39-4FA456B0BD24}" type="presOf" srcId="{4DDD22EA-66FA-461E-A67A-3A29CF10FD5F}" destId="{92637C56-769D-45A7-8F91-89484AC1B40E}" srcOrd="0" destOrd="0" presId="urn:microsoft.com/office/officeart/2005/8/layout/default"/>
    <dgm:cxn modelId="{93290509-ECF8-4F6D-A340-70C1A901E7EC}" srcId="{9CFEB094-3BF2-4AF1-9183-381365844CDB}" destId="{4DDD22EA-66FA-461E-A67A-3A29CF10FD5F}" srcOrd="5" destOrd="0" parTransId="{D032D526-29D3-42E6-B435-9FC5145FA661}" sibTransId="{47A9E6A4-EBAE-45F0-B230-BAF65CD2CCB5}"/>
    <dgm:cxn modelId="{2004CA0D-2DA5-4B3A-A3A8-01D335394D83}" type="presOf" srcId="{9CFEB094-3BF2-4AF1-9183-381365844CDB}" destId="{94C51653-D473-4D60-9A93-42F63FC64626}" srcOrd="0" destOrd="0" presId="urn:microsoft.com/office/officeart/2005/8/layout/default"/>
    <dgm:cxn modelId="{BC0B6430-CAFC-4E10-8236-24CFD94239D5}" srcId="{9CFEB094-3BF2-4AF1-9183-381365844CDB}" destId="{1CC8B2F4-B247-4E21-AEF8-1D3960557EB4}" srcOrd="2" destOrd="0" parTransId="{5C4E9DE4-97BB-4694-90B6-453C632FD90B}" sibTransId="{934736C2-CB59-4C74-9DA7-2AFF7AD8A03E}"/>
    <dgm:cxn modelId="{AFC6C85E-BDD3-4F8E-B55B-54EBE71B83EB}" type="presOf" srcId="{8DBFA36C-7D34-4E99-8BDB-9A7633F9F57F}" destId="{C6EE62D6-5167-4CBE-AEAC-A9E0CAE0CAF4}" srcOrd="0" destOrd="0" presId="urn:microsoft.com/office/officeart/2005/8/layout/default"/>
    <dgm:cxn modelId="{E7F95C4B-B16C-4989-9748-884DF8127078}" type="presOf" srcId="{387D3D9B-0BC7-4C44-ACCB-B1CF5C9ACC18}" destId="{9C02B982-473F-440E-8C43-D433FC7575D8}" srcOrd="0" destOrd="0" presId="urn:microsoft.com/office/officeart/2005/8/layout/default"/>
    <dgm:cxn modelId="{797DE454-8543-46C3-997E-4C78AFB2C039}" srcId="{9CFEB094-3BF2-4AF1-9183-381365844CDB}" destId="{9FA5B774-EDE5-4C9B-B48C-A1D74B9C8690}" srcOrd="0" destOrd="0" parTransId="{8546C385-1DF6-4BFD-9DD9-7FA5D22F0FA8}" sibTransId="{315A1846-25C2-4A95-96F6-4584AC7013D0}"/>
    <dgm:cxn modelId="{7B887476-BB07-4317-AB60-C312ABC3B105}" type="presOf" srcId="{9D031482-E555-4C6E-88C9-F30D86E7FC0B}" destId="{ACD4BBDB-14BB-46C0-BE29-84B083E80351}" srcOrd="0" destOrd="0" presId="urn:microsoft.com/office/officeart/2005/8/layout/default"/>
    <dgm:cxn modelId="{264B9D7B-8BE8-4B61-83BA-657EAB543C8D}" type="presOf" srcId="{1CC8B2F4-B247-4E21-AEF8-1D3960557EB4}" destId="{946178FE-FC33-4CD0-B458-F94059DC593A}" srcOrd="0" destOrd="0" presId="urn:microsoft.com/office/officeart/2005/8/layout/default"/>
    <dgm:cxn modelId="{4C3B1785-10EB-4E78-9D4C-070E4B078C67}" srcId="{9CFEB094-3BF2-4AF1-9183-381365844CDB}" destId="{387D3D9B-0BC7-4C44-ACCB-B1CF5C9ACC18}" srcOrd="1" destOrd="0" parTransId="{EE7FCB0D-1B8B-46B3-B192-CADD9D9EE921}" sibTransId="{BD6D7B5D-7FF8-4CA4-AAF3-6DE63E1DBE79}"/>
    <dgm:cxn modelId="{C3660F95-EBD3-4881-A9E5-120B26E4FE33}" srcId="{9CFEB094-3BF2-4AF1-9183-381365844CDB}" destId="{8DBFA36C-7D34-4E99-8BDB-9A7633F9F57F}" srcOrd="6" destOrd="0" parTransId="{19856432-D382-4289-B5B7-D90FB2EDF187}" sibTransId="{563DD4F9-BC13-4E32-963A-9275053B6C6E}"/>
    <dgm:cxn modelId="{CBDB4EAB-C08B-41DB-9C4C-CC156558C39C}" srcId="{9CFEB094-3BF2-4AF1-9183-381365844CDB}" destId="{B90454D4-733A-48D3-BEBE-E30E1B1C1669}" srcOrd="4" destOrd="0" parTransId="{EF5C2268-7BD2-4B5F-BE77-7DA2D01B0070}" sibTransId="{56887A0E-6AB6-4A53-BFEE-E1BA700AD40F}"/>
    <dgm:cxn modelId="{ACBDF1CB-A982-4A60-8742-0640AF556DC0}" srcId="{9CFEB094-3BF2-4AF1-9183-381365844CDB}" destId="{9D031482-E555-4C6E-88C9-F30D86E7FC0B}" srcOrd="3" destOrd="0" parTransId="{E7DB608F-068F-4AE8-A9CB-AE466260C84F}" sibTransId="{D10EBBD6-EA29-4616-920B-6F59CB9B0F99}"/>
    <dgm:cxn modelId="{F71246DE-75CB-48A9-9577-5A404CCC3ABC}" type="presOf" srcId="{9FA5B774-EDE5-4C9B-B48C-A1D74B9C8690}" destId="{6BB82FB7-7819-464B-BD57-5E1DBC41308F}" srcOrd="0" destOrd="0" presId="urn:microsoft.com/office/officeart/2005/8/layout/default"/>
    <dgm:cxn modelId="{AC145BF0-E6F3-4ACF-B4D3-5A4B9B7F19C2}" type="presOf" srcId="{B90454D4-733A-48D3-BEBE-E30E1B1C1669}" destId="{E0675C92-1125-4A15-A040-D0E254FEECDE}" srcOrd="0" destOrd="0" presId="urn:microsoft.com/office/officeart/2005/8/layout/default"/>
    <dgm:cxn modelId="{752C9FD4-A759-4F59-BA5F-2EF2AB7449E7}" type="presParOf" srcId="{94C51653-D473-4D60-9A93-42F63FC64626}" destId="{6BB82FB7-7819-464B-BD57-5E1DBC41308F}" srcOrd="0" destOrd="0" presId="urn:microsoft.com/office/officeart/2005/8/layout/default"/>
    <dgm:cxn modelId="{E404C04F-BA4B-4EAB-8E2B-CD54C085F02F}" type="presParOf" srcId="{94C51653-D473-4D60-9A93-42F63FC64626}" destId="{B70165DE-3626-44DB-AD75-AEC2BC9CFFF9}" srcOrd="1" destOrd="0" presId="urn:microsoft.com/office/officeart/2005/8/layout/default"/>
    <dgm:cxn modelId="{44C1E8DD-E6C2-4433-A432-DD629D9EA3D9}" type="presParOf" srcId="{94C51653-D473-4D60-9A93-42F63FC64626}" destId="{9C02B982-473F-440E-8C43-D433FC7575D8}" srcOrd="2" destOrd="0" presId="urn:microsoft.com/office/officeart/2005/8/layout/default"/>
    <dgm:cxn modelId="{CA21316F-8921-4E99-BEA4-0D7AF43838C9}" type="presParOf" srcId="{94C51653-D473-4D60-9A93-42F63FC64626}" destId="{72A7BD11-6D2C-4EA5-9F05-36EF76F37170}" srcOrd="3" destOrd="0" presId="urn:microsoft.com/office/officeart/2005/8/layout/default"/>
    <dgm:cxn modelId="{F3248968-4E75-45C8-95BA-4CD8CB0617F1}" type="presParOf" srcId="{94C51653-D473-4D60-9A93-42F63FC64626}" destId="{946178FE-FC33-4CD0-B458-F94059DC593A}" srcOrd="4" destOrd="0" presId="urn:microsoft.com/office/officeart/2005/8/layout/default"/>
    <dgm:cxn modelId="{726195B9-C55E-47EF-A2C0-583ABBE6184A}" type="presParOf" srcId="{94C51653-D473-4D60-9A93-42F63FC64626}" destId="{BFF48672-E1F4-4558-965C-8186DB8383DF}" srcOrd="5" destOrd="0" presId="urn:microsoft.com/office/officeart/2005/8/layout/default"/>
    <dgm:cxn modelId="{89214402-5F87-4EC4-BF9C-F59388688C9A}" type="presParOf" srcId="{94C51653-D473-4D60-9A93-42F63FC64626}" destId="{ACD4BBDB-14BB-46C0-BE29-84B083E80351}" srcOrd="6" destOrd="0" presId="urn:microsoft.com/office/officeart/2005/8/layout/default"/>
    <dgm:cxn modelId="{18DCC551-478B-4BDC-AEFA-3DD482573B83}" type="presParOf" srcId="{94C51653-D473-4D60-9A93-42F63FC64626}" destId="{2756ABC0-424D-4612-AA70-7C3F5B3EE3A9}" srcOrd="7" destOrd="0" presId="urn:microsoft.com/office/officeart/2005/8/layout/default"/>
    <dgm:cxn modelId="{77B02E60-6E73-4A74-9617-FBC4DC89BA3A}" type="presParOf" srcId="{94C51653-D473-4D60-9A93-42F63FC64626}" destId="{E0675C92-1125-4A15-A040-D0E254FEECDE}" srcOrd="8" destOrd="0" presId="urn:microsoft.com/office/officeart/2005/8/layout/default"/>
    <dgm:cxn modelId="{C6DF6F58-1539-4007-93FC-2F8ED86F7A6F}" type="presParOf" srcId="{94C51653-D473-4D60-9A93-42F63FC64626}" destId="{BC605281-77BC-44BB-8634-E03B057E590B}" srcOrd="9" destOrd="0" presId="urn:microsoft.com/office/officeart/2005/8/layout/default"/>
    <dgm:cxn modelId="{9C5667D9-3B3E-4E94-B49D-0D8AEF2D0F64}" type="presParOf" srcId="{94C51653-D473-4D60-9A93-42F63FC64626}" destId="{92637C56-769D-45A7-8F91-89484AC1B40E}" srcOrd="10" destOrd="0" presId="urn:microsoft.com/office/officeart/2005/8/layout/default"/>
    <dgm:cxn modelId="{11E3B6CE-6E87-4A04-B8F8-4C097059C6A5}" type="presParOf" srcId="{94C51653-D473-4D60-9A93-42F63FC64626}" destId="{11F2BDB4-0149-40E2-ABA5-CDF7613F2873}" srcOrd="11" destOrd="0" presId="urn:microsoft.com/office/officeart/2005/8/layout/default"/>
    <dgm:cxn modelId="{35143865-2779-476B-84FD-70FF6C390187}" type="presParOf" srcId="{94C51653-D473-4D60-9A93-42F63FC64626}" destId="{C6EE62D6-5167-4CBE-AEAC-A9E0CAE0CAF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15307D-1690-4E25-8307-4B8A10D4661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87E4844-D0F5-416C-B040-34C8A779731F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Ansiotason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nousu</a:t>
          </a:r>
          <a:endParaRPr lang="en-US" sz="2000" b="1" dirty="0">
            <a:solidFill>
              <a:schemeClr val="tx1"/>
            </a:solidFill>
          </a:endParaRPr>
        </a:p>
        <a:p>
          <a:r>
            <a:rPr lang="en-US" sz="2000" dirty="0">
              <a:solidFill>
                <a:schemeClr val="tx1"/>
              </a:solidFill>
            </a:rPr>
            <a:t>2023 +5 %</a:t>
          </a:r>
        </a:p>
        <a:p>
          <a:r>
            <a:rPr lang="en-US" sz="2000" dirty="0">
              <a:solidFill>
                <a:schemeClr val="tx1"/>
              </a:solidFill>
            </a:rPr>
            <a:t>2024 +4 %</a:t>
          </a:r>
        </a:p>
        <a:p>
          <a:r>
            <a:rPr lang="en-US" sz="2000" dirty="0">
              <a:solidFill>
                <a:schemeClr val="tx1"/>
              </a:solidFill>
            </a:rPr>
            <a:t>2025 +2 %</a:t>
          </a:r>
          <a:endParaRPr lang="fi-FI" sz="2000" dirty="0">
            <a:solidFill>
              <a:schemeClr val="tx1"/>
            </a:solidFill>
          </a:endParaRPr>
        </a:p>
      </dgm:t>
    </dgm:pt>
    <dgm:pt modelId="{89159874-3A61-4148-8886-361F649D28C9}" type="parTrans" cxnId="{DE7824E1-7946-4D1D-A61A-818055B83256}">
      <dgm:prSet/>
      <dgm:spPr/>
      <dgm:t>
        <a:bodyPr/>
        <a:lstStyle/>
        <a:p>
          <a:endParaRPr lang="fi-FI"/>
        </a:p>
      </dgm:t>
    </dgm:pt>
    <dgm:pt modelId="{51CE9D8A-72E3-47F5-A437-22F52F9A2180}" type="sibTrans" cxnId="{DE7824E1-7946-4D1D-A61A-818055B83256}">
      <dgm:prSet/>
      <dgm:spPr/>
      <dgm:t>
        <a:bodyPr/>
        <a:lstStyle/>
        <a:p>
          <a:endParaRPr lang="fi-FI"/>
        </a:p>
      </dgm:t>
    </dgm:pt>
    <dgm:pt modelId="{3F9D32A9-AD43-4BB6-B1A1-59CE09AF4E03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Työeläkkeiden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nousu</a:t>
          </a:r>
          <a:endParaRPr lang="en-US" sz="2000" b="1" dirty="0">
            <a:solidFill>
              <a:schemeClr val="tx1"/>
            </a:solidFill>
          </a:endParaRPr>
        </a:p>
        <a:p>
          <a:r>
            <a:rPr lang="en-US" sz="2000" dirty="0">
              <a:solidFill>
                <a:schemeClr val="tx1"/>
              </a:solidFill>
            </a:rPr>
            <a:t>2023 +6,8 %</a:t>
          </a:r>
        </a:p>
        <a:p>
          <a:r>
            <a:rPr lang="en-US" sz="2000" dirty="0">
              <a:solidFill>
                <a:schemeClr val="tx1"/>
              </a:solidFill>
            </a:rPr>
            <a:t>2024 +4,7 %</a:t>
          </a:r>
        </a:p>
        <a:p>
          <a:r>
            <a:rPr lang="en-US" sz="2000" dirty="0">
              <a:solidFill>
                <a:schemeClr val="tx1"/>
              </a:solidFill>
            </a:rPr>
            <a:t>2025 +2,0 %</a:t>
          </a:r>
          <a:endParaRPr lang="fi-FI" sz="2000" dirty="0">
            <a:solidFill>
              <a:schemeClr val="tx1"/>
            </a:solidFill>
          </a:endParaRPr>
        </a:p>
      </dgm:t>
    </dgm:pt>
    <dgm:pt modelId="{3DAF8C92-B4F6-4650-991E-3E95BFD634D3}" type="parTrans" cxnId="{3D7F9C94-EE78-47EF-8C93-EAFCA8624588}">
      <dgm:prSet/>
      <dgm:spPr/>
      <dgm:t>
        <a:bodyPr/>
        <a:lstStyle/>
        <a:p>
          <a:endParaRPr lang="fi-FI"/>
        </a:p>
      </dgm:t>
    </dgm:pt>
    <dgm:pt modelId="{B9CFF2B5-2865-46AC-BDB9-989FCF6792C1}" type="sibTrans" cxnId="{3D7F9C94-EE78-47EF-8C93-EAFCA8624588}">
      <dgm:prSet/>
      <dgm:spPr/>
      <dgm:t>
        <a:bodyPr/>
        <a:lstStyle/>
        <a:p>
          <a:endParaRPr lang="fi-FI"/>
        </a:p>
      </dgm:t>
    </dgm:pt>
    <dgm:pt modelId="{D056B965-2BD6-44CB-BC07-9F48ADD28D89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Inflaatio</a:t>
          </a:r>
          <a:endParaRPr lang="en-US" sz="2000" b="1" dirty="0">
            <a:solidFill>
              <a:schemeClr val="tx1"/>
            </a:solidFill>
          </a:endParaRPr>
        </a:p>
        <a:p>
          <a:r>
            <a:rPr lang="en-US" sz="2000" dirty="0">
              <a:solidFill>
                <a:schemeClr val="tx1"/>
              </a:solidFill>
            </a:rPr>
            <a:t>2023 5,9 %</a:t>
          </a:r>
        </a:p>
        <a:p>
          <a:r>
            <a:rPr lang="en-US" sz="2000" dirty="0">
              <a:solidFill>
                <a:schemeClr val="tx1"/>
              </a:solidFill>
            </a:rPr>
            <a:t>2024 2,5 %</a:t>
          </a:r>
        </a:p>
        <a:p>
          <a:r>
            <a:rPr lang="en-US" sz="2000" dirty="0">
              <a:solidFill>
                <a:schemeClr val="tx1"/>
              </a:solidFill>
            </a:rPr>
            <a:t>2025 2,0 %</a:t>
          </a:r>
          <a:endParaRPr lang="fi-FI" sz="2000" dirty="0">
            <a:solidFill>
              <a:schemeClr val="tx1"/>
            </a:solidFill>
          </a:endParaRPr>
        </a:p>
      </dgm:t>
    </dgm:pt>
    <dgm:pt modelId="{8A9EEB40-EF30-4CD0-A8CE-BE5E0A967B7E}" type="parTrans" cxnId="{A6115A1F-F661-4D56-B758-CECE108EA40C}">
      <dgm:prSet/>
      <dgm:spPr/>
      <dgm:t>
        <a:bodyPr/>
        <a:lstStyle/>
        <a:p>
          <a:endParaRPr lang="fi-FI"/>
        </a:p>
      </dgm:t>
    </dgm:pt>
    <dgm:pt modelId="{8A4FF4D1-E5F5-4E8B-ACE1-6ADC548754BC}" type="sibTrans" cxnId="{A6115A1F-F661-4D56-B758-CECE108EA40C}">
      <dgm:prSet/>
      <dgm:spPr/>
      <dgm:t>
        <a:bodyPr/>
        <a:lstStyle/>
        <a:p>
          <a:endParaRPr lang="fi-FI"/>
        </a:p>
      </dgm:t>
    </dgm:pt>
    <dgm:pt modelId="{96B99302-4A53-4C86-AF54-E6D56793AF2E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2000" dirty="0">
              <a:solidFill>
                <a:schemeClr val="tx1"/>
              </a:solidFill>
            </a:rPr>
            <a:t>Kuluttajahintojen voimakkaan nousun takia kotitalouksien </a:t>
          </a:r>
          <a:r>
            <a:rPr lang="fi-FI" sz="2000" b="1" dirty="0">
              <a:solidFill>
                <a:schemeClr val="tx1"/>
              </a:solidFill>
            </a:rPr>
            <a:t>ostovoima heikkenee edelleen </a:t>
          </a:r>
          <a:r>
            <a:rPr lang="fi-FI" sz="2000" dirty="0">
              <a:solidFill>
                <a:schemeClr val="tx1"/>
              </a:solidFill>
            </a:rPr>
            <a:t>noin yhden prosentin.</a:t>
          </a:r>
        </a:p>
      </dgm:t>
    </dgm:pt>
    <dgm:pt modelId="{F94AE313-CF8F-4634-885E-0B3F4934DDDC}" type="parTrans" cxnId="{5DE6E511-3511-4D34-BB78-981725C9D6AE}">
      <dgm:prSet/>
      <dgm:spPr/>
      <dgm:t>
        <a:bodyPr/>
        <a:lstStyle/>
        <a:p>
          <a:endParaRPr lang="fi-FI"/>
        </a:p>
      </dgm:t>
    </dgm:pt>
    <dgm:pt modelId="{8D6CB889-CA8C-45FC-9E06-A64808144693}" type="sibTrans" cxnId="{5DE6E511-3511-4D34-BB78-981725C9D6AE}">
      <dgm:prSet/>
      <dgm:spPr/>
      <dgm:t>
        <a:bodyPr/>
        <a:lstStyle/>
        <a:p>
          <a:endParaRPr lang="fi-FI"/>
        </a:p>
      </dgm:t>
    </dgm:pt>
    <dgm:pt modelId="{6392FB2F-F6CC-45CE-8113-E751B77660C4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pPr algn="ctr"/>
          <a:r>
            <a:rPr lang="fi-FI" sz="2000" b="1" dirty="0">
              <a:solidFill>
                <a:schemeClr val="tx1"/>
              </a:solidFill>
            </a:rPr>
            <a:t>Nettotulojen kehitys 2023</a:t>
          </a:r>
        </a:p>
        <a:p>
          <a:pPr algn="ctr"/>
          <a:r>
            <a:rPr lang="fi-FI" sz="2000" dirty="0">
              <a:solidFill>
                <a:schemeClr val="tx1"/>
              </a:solidFill>
            </a:rPr>
            <a:t>Pienituloinen	4,9 % / v</a:t>
          </a:r>
        </a:p>
        <a:p>
          <a:pPr algn="ctr"/>
          <a:r>
            <a:rPr lang="fi-FI" sz="2000" dirty="0">
              <a:solidFill>
                <a:schemeClr val="tx1"/>
              </a:solidFill>
            </a:rPr>
            <a:t>Keskituloinen	4,6 % / v</a:t>
          </a:r>
        </a:p>
        <a:p>
          <a:pPr algn="ctr"/>
          <a:r>
            <a:rPr lang="fi-FI" sz="2000" dirty="0">
              <a:solidFill>
                <a:schemeClr val="tx1"/>
              </a:solidFill>
            </a:rPr>
            <a:t>Eläkeläinen	6,7 % / v</a:t>
          </a:r>
        </a:p>
        <a:p>
          <a:pPr algn="ctr"/>
          <a:r>
            <a:rPr lang="fi-FI" sz="1200" dirty="0">
              <a:solidFill>
                <a:schemeClr val="tx1"/>
              </a:solidFill>
            </a:rPr>
            <a:t>*nettotulot=bruttotulot – (verot ja maksut)</a:t>
          </a:r>
        </a:p>
      </dgm:t>
    </dgm:pt>
    <dgm:pt modelId="{286473D7-C732-40C4-9C3E-B39A43AB6C4F}" type="parTrans" cxnId="{DC51B143-844A-4546-B3C1-C199C975D301}">
      <dgm:prSet/>
      <dgm:spPr/>
      <dgm:t>
        <a:bodyPr/>
        <a:lstStyle/>
        <a:p>
          <a:endParaRPr lang="fi-FI"/>
        </a:p>
      </dgm:t>
    </dgm:pt>
    <dgm:pt modelId="{C974CA89-AC66-4DDB-BEF0-FB1EC73F195F}" type="sibTrans" cxnId="{DC51B143-844A-4546-B3C1-C199C975D301}">
      <dgm:prSet/>
      <dgm:spPr/>
      <dgm:t>
        <a:bodyPr/>
        <a:lstStyle/>
        <a:p>
          <a:endParaRPr lang="fi-FI"/>
        </a:p>
      </dgm:t>
    </dgm:pt>
    <dgm:pt modelId="{F7F82D42-8D32-4D6A-9EF2-B14387F7D8E6}" type="pres">
      <dgm:prSet presAssocID="{E815307D-1690-4E25-8307-4B8A10D46619}" presName="diagram" presStyleCnt="0">
        <dgm:presLayoutVars>
          <dgm:dir/>
          <dgm:resizeHandles val="exact"/>
        </dgm:presLayoutVars>
      </dgm:prSet>
      <dgm:spPr/>
    </dgm:pt>
    <dgm:pt modelId="{9290478E-B27C-4397-82C7-FCC4D2219FD6}" type="pres">
      <dgm:prSet presAssocID="{587E4844-D0F5-416C-B040-34C8A779731F}" presName="node" presStyleLbl="node1" presStyleIdx="0" presStyleCnt="5" custScaleY="112279" custLinFactNeighborX="2599" custLinFactNeighborY="2194">
        <dgm:presLayoutVars>
          <dgm:bulletEnabled val="1"/>
        </dgm:presLayoutVars>
      </dgm:prSet>
      <dgm:spPr>
        <a:prstGeom prst="roundRect">
          <a:avLst/>
        </a:prstGeom>
      </dgm:spPr>
    </dgm:pt>
    <dgm:pt modelId="{DC8D300C-C7A4-4DC8-B3C9-1348AB589504}" type="pres">
      <dgm:prSet presAssocID="{51CE9D8A-72E3-47F5-A437-22F52F9A2180}" presName="sibTrans" presStyleCnt="0"/>
      <dgm:spPr/>
    </dgm:pt>
    <dgm:pt modelId="{3D6D9B92-BE98-461B-9419-82EE12EF6D29}" type="pres">
      <dgm:prSet presAssocID="{3F9D32A9-AD43-4BB6-B1A1-59CE09AF4E03}" presName="node" presStyleLbl="node1" presStyleIdx="1" presStyleCnt="5" custScaleY="112279" custLinFactNeighborX="142" custLinFactNeighborY="2194">
        <dgm:presLayoutVars>
          <dgm:bulletEnabled val="1"/>
        </dgm:presLayoutVars>
      </dgm:prSet>
      <dgm:spPr>
        <a:prstGeom prst="roundRect">
          <a:avLst/>
        </a:prstGeom>
      </dgm:spPr>
    </dgm:pt>
    <dgm:pt modelId="{7DFE60C5-42C1-45FE-8A2D-59D7941C3B6C}" type="pres">
      <dgm:prSet presAssocID="{B9CFF2B5-2865-46AC-BDB9-989FCF6792C1}" presName="sibTrans" presStyleCnt="0"/>
      <dgm:spPr/>
    </dgm:pt>
    <dgm:pt modelId="{90B494DC-704C-4E8B-ADFF-FDF5D9E7DD72}" type="pres">
      <dgm:prSet presAssocID="{D056B965-2BD6-44CB-BC07-9F48ADD28D89}" presName="node" presStyleLbl="node1" presStyleIdx="2" presStyleCnt="5" custScaleY="112279" custLinFactNeighborX="-4310" custLinFactNeighborY="2194">
        <dgm:presLayoutVars>
          <dgm:bulletEnabled val="1"/>
        </dgm:presLayoutVars>
      </dgm:prSet>
      <dgm:spPr>
        <a:prstGeom prst="roundRect">
          <a:avLst/>
        </a:prstGeom>
      </dgm:spPr>
    </dgm:pt>
    <dgm:pt modelId="{571663A2-6F4E-4411-A1A1-F6B05AF21402}" type="pres">
      <dgm:prSet presAssocID="{8A4FF4D1-E5F5-4E8B-ACE1-6ADC548754BC}" presName="sibTrans" presStyleCnt="0"/>
      <dgm:spPr/>
    </dgm:pt>
    <dgm:pt modelId="{65C0A997-C4DE-431F-8AC4-76E352F0D983}" type="pres">
      <dgm:prSet presAssocID="{96B99302-4A53-4C86-AF54-E6D56793AF2E}" presName="node" presStyleLbl="node1" presStyleIdx="3" presStyleCnt="5" custScaleY="114986" custLinFactNeighborX="-89053" custLinFactNeighborY="9776">
        <dgm:presLayoutVars>
          <dgm:bulletEnabled val="1"/>
        </dgm:presLayoutVars>
      </dgm:prSet>
      <dgm:spPr>
        <a:prstGeom prst="roundRect">
          <a:avLst/>
        </a:prstGeom>
      </dgm:spPr>
    </dgm:pt>
    <dgm:pt modelId="{2177D1B8-749D-4328-9ED9-D616E40C25CF}" type="pres">
      <dgm:prSet presAssocID="{8D6CB889-CA8C-45FC-9E06-A64808144693}" presName="sibTrans" presStyleCnt="0"/>
      <dgm:spPr/>
    </dgm:pt>
    <dgm:pt modelId="{B36466AF-15AB-420A-B65C-1F75BB8FC5D7}" type="pres">
      <dgm:prSet presAssocID="{6392FB2F-F6CC-45CE-8113-E751B77660C4}" presName="node" presStyleLbl="node1" presStyleIdx="4" presStyleCnt="5" custScaleY="115100" custLinFactNeighborX="-50943" custLinFactNeighborY="1045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5DE6E511-3511-4D34-BB78-981725C9D6AE}" srcId="{E815307D-1690-4E25-8307-4B8A10D46619}" destId="{96B99302-4A53-4C86-AF54-E6D56793AF2E}" srcOrd="3" destOrd="0" parTransId="{F94AE313-CF8F-4634-885E-0B3F4934DDDC}" sibTransId="{8D6CB889-CA8C-45FC-9E06-A64808144693}"/>
    <dgm:cxn modelId="{DCF0B918-66B5-40A3-925F-2D3E76B170C8}" type="presOf" srcId="{D056B965-2BD6-44CB-BC07-9F48ADD28D89}" destId="{90B494DC-704C-4E8B-ADFF-FDF5D9E7DD72}" srcOrd="0" destOrd="0" presId="urn:microsoft.com/office/officeart/2005/8/layout/default"/>
    <dgm:cxn modelId="{A6115A1F-F661-4D56-B758-CECE108EA40C}" srcId="{E815307D-1690-4E25-8307-4B8A10D46619}" destId="{D056B965-2BD6-44CB-BC07-9F48ADD28D89}" srcOrd="2" destOrd="0" parTransId="{8A9EEB40-EF30-4CD0-A8CE-BE5E0A967B7E}" sibTransId="{8A4FF4D1-E5F5-4E8B-ACE1-6ADC548754BC}"/>
    <dgm:cxn modelId="{DC51B143-844A-4546-B3C1-C199C975D301}" srcId="{E815307D-1690-4E25-8307-4B8A10D46619}" destId="{6392FB2F-F6CC-45CE-8113-E751B77660C4}" srcOrd="4" destOrd="0" parTransId="{286473D7-C732-40C4-9C3E-B39A43AB6C4F}" sibTransId="{C974CA89-AC66-4DDB-BEF0-FB1EC73F195F}"/>
    <dgm:cxn modelId="{4C55D368-FA56-4148-830C-8B31BC283CA7}" type="presOf" srcId="{E815307D-1690-4E25-8307-4B8A10D46619}" destId="{F7F82D42-8D32-4D6A-9EF2-B14387F7D8E6}" srcOrd="0" destOrd="0" presId="urn:microsoft.com/office/officeart/2005/8/layout/default"/>
    <dgm:cxn modelId="{73FF034F-622E-46F1-B819-30F6D0E38B83}" type="presOf" srcId="{6392FB2F-F6CC-45CE-8113-E751B77660C4}" destId="{B36466AF-15AB-420A-B65C-1F75BB8FC5D7}" srcOrd="0" destOrd="0" presId="urn:microsoft.com/office/officeart/2005/8/layout/default"/>
    <dgm:cxn modelId="{3D7F9C94-EE78-47EF-8C93-EAFCA8624588}" srcId="{E815307D-1690-4E25-8307-4B8A10D46619}" destId="{3F9D32A9-AD43-4BB6-B1A1-59CE09AF4E03}" srcOrd="1" destOrd="0" parTransId="{3DAF8C92-B4F6-4650-991E-3E95BFD634D3}" sibTransId="{B9CFF2B5-2865-46AC-BDB9-989FCF6792C1}"/>
    <dgm:cxn modelId="{C34D099F-1A93-4E20-A5FE-861D78885BBE}" type="presOf" srcId="{96B99302-4A53-4C86-AF54-E6D56793AF2E}" destId="{65C0A997-C4DE-431F-8AC4-76E352F0D983}" srcOrd="0" destOrd="0" presId="urn:microsoft.com/office/officeart/2005/8/layout/default"/>
    <dgm:cxn modelId="{94F354C8-8540-44CB-8E31-B98BA300A965}" type="presOf" srcId="{3F9D32A9-AD43-4BB6-B1A1-59CE09AF4E03}" destId="{3D6D9B92-BE98-461B-9419-82EE12EF6D29}" srcOrd="0" destOrd="0" presId="urn:microsoft.com/office/officeart/2005/8/layout/default"/>
    <dgm:cxn modelId="{1B3709CE-6A43-4554-8479-2235B55E6E0E}" type="presOf" srcId="{587E4844-D0F5-416C-B040-34C8A779731F}" destId="{9290478E-B27C-4397-82C7-FCC4D2219FD6}" srcOrd="0" destOrd="0" presId="urn:microsoft.com/office/officeart/2005/8/layout/default"/>
    <dgm:cxn modelId="{DE7824E1-7946-4D1D-A61A-818055B83256}" srcId="{E815307D-1690-4E25-8307-4B8A10D46619}" destId="{587E4844-D0F5-416C-B040-34C8A779731F}" srcOrd="0" destOrd="0" parTransId="{89159874-3A61-4148-8886-361F649D28C9}" sibTransId="{51CE9D8A-72E3-47F5-A437-22F52F9A2180}"/>
    <dgm:cxn modelId="{2A2C1578-6ECA-4A9A-B490-7FAD53BE17F7}" type="presParOf" srcId="{F7F82D42-8D32-4D6A-9EF2-B14387F7D8E6}" destId="{9290478E-B27C-4397-82C7-FCC4D2219FD6}" srcOrd="0" destOrd="0" presId="urn:microsoft.com/office/officeart/2005/8/layout/default"/>
    <dgm:cxn modelId="{947DFF81-A127-4A17-94B5-187CB735DCB0}" type="presParOf" srcId="{F7F82D42-8D32-4D6A-9EF2-B14387F7D8E6}" destId="{DC8D300C-C7A4-4DC8-B3C9-1348AB589504}" srcOrd="1" destOrd="0" presId="urn:microsoft.com/office/officeart/2005/8/layout/default"/>
    <dgm:cxn modelId="{B509E7C7-8DEC-4FB3-823D-A6BFAE558024}" type="presParOf" srcId="{F7F82D42-8D32-4D6A-9EF2-B14387F7D8E6}" destId="{3D6D9B92-BE98-461B-9419-82EE12EF6D29}" srcOrd="2" destOrd="0" presId="urn:microsoft.com/office/officeart/2005/8/layout/default"/>
    <dgm:cxn modelId="{C798CED3-E309-45C7-9568-0842E6FEABF2}" type="presParOf" srcId="{F7F82D42-8D32-4D6A-9EF2-B14387F7D8E6}" destId="{7DFE60C5-42C1-45FE-8A2D-59D7941C3B6C}" srcOrd="3" destOrd="0" presId="urn:microsoft.com/office/officeart/2005/8/layout/default"/>
    <dgm:cxn modelId="{A53F7F45-642E-4D8D-A154-081CCE6596B1}" type="presParOf" srcId="{F7F82D42-8D32-4D6A-9EF2-B14387F7D8E6}" destId="{90B494DC-704C-4E8B-ADFF-FDF5D9E7DD72}" srcOrd="4" destOrd="0" presId="urn:microsoft.com/office/officeart/2005/8/layout/default"/>
    <dgm:cxn modelId="{B4C894F9-0577-4D35-985A-5F49A0ADF28E}" type="presParOf" srcId="{F7F82D42-8D32-4D6A-9EF2-B14387F7D8E6}" destId="{571663A2-6F4E-4411-A1A1-F6B05AF21402}" srcOrd="5" destOrd="0" presId="urn:microsoft.com/office/officeart/2005/8/layout/default"/>
    <dgm:cxn modelId="{2F3D68FD-80CF-4EB8-8D15-AAB8245D32C0}" type="presParOf" srcId="{F7F82D42-8D32-4D6A-9EF2-B14387F7D8E6}" destId="{65C0A997-C4DE-431F-8AC4-76E352F0D983}" srcOrd="6" destOrd="0" presId="urn:microsoft.com/office/officeart/2005/8/layout/default"/>
    <dgm:cxn modelId="{CC5776F1-56C1-4191-B706-87617D7D2F33}" type="presParOf" srcId="{F7F82D42-8D32-4D6A-9EF2-B14387F7D8E6}" destId="{2177D1B8-749D-4328-9ED9-D616E40C25CF}" srcOrd="7" destOrd="0" presId="urn:microsoft.com/office/officeart/2005/8/layout/default"/>
    <dgm:cxn modelId="{63E4E27C-F4F9-4A09-9C0C-8F43A69D85AF}" type="presParOf" srcId="{F7F82D42-8D32-4D6A-9EF2-B14387F7D8E6}" destId="{B36466AF-15AB-420A-B65C-1F75BB8FC5D7}" srcOrd="8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FDE043-2B80-4102-B9F9-C5AF30609F0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E87EAF7-A4E2-4C0C-85A2-8E5BCE2EE305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Omistusasumisessa on </a:t>
          </a:r>
          <a:r>
            <a:rPr lang="fi-FI" sz="1400" b="1" dirty="0">
              <a:solidFill>
                <a:schemeClr val="tx1"/>
              </a:solidFill>
            </a:rPr>
            <a:t>huomioitu myös lainanlyhennykset</a:t>
          </a:r>
          <a:r>
            <a:rPr lang="fi-FI" sz="1400" dirty="0">
              <a:solidFill>
                <a:schemeClr val="tx1"/>
              </a:solidFill>
            </a:rPr>
            <a:t>, mikä nostaa asumismenojen osuutta käytettävissä olevista tuloista. </a:t>
          </a:r>
        </a:p>
        <a:p>
          <a:r>
            <a:rPr lang="fi-FI" sz="1100" dirty="0">
              <a:solidFill>
                <a:schemeClr val="tx1"/>
              </a:solidFill>
            </a:rPr>
            <a:t>Asuntolainan lyhennys kerryttää velallisen varallisuutta, mikä asettaa omistusasujan ja vuokra-asujan eri asemaan. Lainan lyhennys on kuitenkin huomioitu, koska laskelmissa halutaan tarkastella kotitalouksien kuukausittain asumiseen käyttämää rahamäärää.</a:t>
          </a:r>
          <a:endParaRPr lang="fi-FI" sz="1400" dirty="0">
            <a:solidFill>
              <a:schemeClr val="tx1"/>
            </a:solidFill>
          </a:endParaRPr>
        </a:p>
      </dgm:t>
    </dgm:pt>
    <dgm:pt modelId="{D8036DAF-42B3-4062-9D3A-C40CB88BC042}" type="parTrans" cxnId="{529E0AD9-87D4-45D8-94A7-5326BB8418A0}">
      <dgm:prSet/>
      <dgm:spPr/>
      <dgm:t>
        <a:bodyPr/>
        <a:lstStyle/>
        <a:p>
          <a:endParaRPr lang="fi-FI"/>
        </a:p>
      </dgm:t>
    </dgm:pt>
    <dgm:pt modelId="{88DBFF57-02B4-4652-BB5B-958077D06997}" type="sibTrans" cxnId="{529E0AD9-87D4-45D8-94A7-5326BB8418A0}">
      <dgm:prSet/>
      <dgm:spPr/>
      <dgm:t>
        <a:bodyPr/>
        <a:lstStyle/>
        <a:p>
          <a:endParaRPr lang="fi-FI"/>
        </a:p>
      </dgm:t>
    </dgm:pt>
    <dgm:pt modelId="{83C54A03-471B-41DE-9291-70F6BC86574F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Lyhennystapana annuiteetti</a:t>
          </a:r>
          <a:r>
            <a:rPr lang="fi-FI" sz="1400" dirty="0">
              <a:solidFill>
                <a:schemeClr val="tx1"/>
              </a:solidFill>
            </a:rPr>
            <a:t> eli muuttuva tasaerä. Korkotason muuttuessa kuukausierät muuttuvat ja laina-aika on muuttumaton.</a:t>
          </a:r>
        </a:p>
      </dgm:t>
    </dgm:pt>
    <dgm:pt modelId="{CEF76454-0437-4607-BD45-59F78EF84AFF}" type="parTrans" cxnId="{9149786A-FFE2-48EC-834C-FC1961451B74}">
      <dgm:prSet/>
      <dgm:spPr/>
      <dgm:t>
        <a:bodyPr/>
        <a:lstStyle/>
        <a:p>
          <a:endParaRPr lang="fi-FI"/>
        </a:p>
      </dgm:t>
    </dgm:pt>
    <dgm:pt modelId="{39B16424-46B3-4BBC-B45D-0F21121F5258}" type="sibTrans" cxnId="{9149786A-FFE2-48EC-834C-FC1961451B74}">
      <dgm:prSet/>
      <dgm:spPr/>
      <dgm:t>
        <a:bodyPr/>
        <a:lstStyle/>
        <a:p>
          <a:endParaRPr lang="fi-FI"/>
        </a:p>
      </dgm:t>
    </dgm:pt>
    <dgm:pt modelId="{7A4F9FCD-3EE9-4C37-AC4A-8A809B66C7E2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Kotitalouksien </a:t>
          </a:r>
          <a:r>
            <a:rPr lang="fi-FI" sz="1400" b="1" dirty="0">
              <a:solidFill>
                <a:schemeClr val="tx1"/>
              </a:solidFill>
            </a:rPr>
            <a:t>velkamäärä on 50 prosenttia asunnon käyvästä hinnasta</a:t>
          </a:r>
          <a:r>
            <a:rPr lang="fi-FI" sz="1400" dirty="0">
              <a:solidFill>
                <a:schemeClr val="tx1"/>
              </a:solidFill>
            </a:rPr>
            <a:t>. Velassa on </a:t>
          </a:r>
          <a:r>
            <a:rPr lang="fi-FI" sz="1400" b="1" dirty="0">
              <a:solidFill>
                <a:schemeClr val="tx1"/>
              </a:solidFill>
            </a:rPr>
            <a:t>huomioitu sekä asunnon koko että sijaintipaikka</a:t>
          </a:r>
          <a:r>
            <a:rPr lang="fi-FI" sz="1400" dirty="0">
              <a:solidFill>
                <a:schemeClr val="tx1"/>
              </a:solidFill>
            </a:rPr>
            <a:t>. Lainan takaisinmaksuaika on 18 vuotta.</a:t>
          </a:r>
        </a:p>
      </dgm:t>
    </dgm:pt>
    <dgm:pt modelId="{D9A74D0C-4B73-446B-91B4-A6B3768661E7}" type="parTrans" cxnId="{2818467D-7DE4-4A5B-975D-834EC3AE1B73}">
      <dgm:prSet/>
      <dgm:spPr/>
      <dgm:t>
        <a:bodyPr/>
        <a:lstStyle/>
        <a:p>
          <a:endParaRPr lang="fi-FI"/>
        </a:p>
      </dgm:t>
    </dgm:pt>
    <dgm:pt modelId="{84B9E460-5E8C-4049-9263-A86591677A87}" type="sibTrans" cxnId="{2818467D-7DE4-4A5B-975D-834EC3AE1B73}">
      <dgm:prSet/>
      <dgm:spPr/>
      <dgm:t>
        <a:bodyPr/>
        <a:lstStyle/>
        <a:p>
          <a:endParaRPr lang="fi-FI"/>
        </a:p>
      </dgm:t>
    </dgm:pt>
    <dgm:pt modelId="{B2BB311B-8D90-400F-8F89-6F50738357AB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Bruttotulot ovat paikkakunnittain </a:t>
          </a:r>
          <a:r>
            <a:rPr lang="fi-FI" sz="1400" b="1" dirty="0">
              <a:solidFill>
                <a:schemeClr val="tx1"/>
              </a:solidFill>
            </a:rPr>
            <a:t>samat</a:t>
          </a:r>
          <a:r>
            <a:rPr lang="fi-FI" sz="1400" dirty="0">
              <a:solidFill>
                <a:schemeClr val="tx1"/>
              </a:solidFill>
            </a:rPr>
            <a:t>. Verot ja maksut </a:t>
          </a:r>
          <a:r>
            <a:rPr lang="fi-FI" sz="1400" b="1" dirty="0">
              <a:solidFill>
                <a:schemeClr val="tx1"/>
              </a:solidFill>
            </a:rPr>
            <a:t>eroavat</a:t>
          </a:r>
          <a:r>
            <a:rPr lang="fi-FI" sz="1400" dirty="0">
              <a:solidFill>
                <a:schemeClr val="tx1"/>
              </a:solidFill>
            </a:rPr>
            <a:t> paikkakunnittain.</a:t>
          </a:r>
        </a:p>
      </dgm:t>
    </dgm:pt>
    <dgm:pt modelId="{343A6195-6D87-414F-9249-24D41A781DB7}" type="parTrans" cxnId="{ED91C84F-2D24-4A35-B6A4-6344EB917F4D}">
      <dgm:prSet/>
      <dgm:spPr/>
      <dgm:t>
        <a:bodyPr/>
        <a:lstStyle/>
        <a:p>
          <a:endParaRPr lang="fi-FI"/>
        </a:p>
      </dgm:t>
    </dgm:pt>
    <dgm:pt modelId="{0BBA26BF-A740-4C6F-9B25-9644654BAC20}" type="sibTrans" cxnId="{ED91C84F-2D24-4A35-B6A4-6344EB917F4D}">
      <dgm:prSet/>
      <dgm:spPr/>
      <dgm:t>
        <a:bodyPr/>
        <a:lstStyle/>
        <a:p>
          <a:endParaRPr lang="fi-FI"/>
        </a:p>
      </dgm:t>
    </dgm:pt>
    <dgm:pt modelId="{A7F9450E-9D88-4281-99C1-DFDFF25BE30B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Eläkeläiset asuvat </a:t>
          </a:r>
          <a:r>
            <a:rPr lang="fi-FI" sz="1400" b="1" dirty="0">
              <a:solidFill>
                <a:schemeClr val="tx1"/>
              </a:solidFill>
            </a:rPr>
            <a:t>velattomassa </a:t>
          </a:r>
          <a:r>
            <a:rPr lang="fi-FI" sz="1400" dirty="0">
              <a:solidFill>
                <a:schemeClr val="tx1"/>
              </a:solidFill>
            </a:rPr>
            <a:t>asunnossa.</a:t>
          </a:r>
        </a:p>
      </dgm:t>
    </dgm:pt>
    <dgm:pt modelId="{ED3FFB81-04F1-4B42-A51B-05CAE23F6E5E}" type="parTrans" cxnId="{8452E715-CF1D-44D2-9B45-86181FD6C24C}">
      <dgm:prSet/>
      <dgm:spPr/>
      <dgm:t>
        <a:bodyPr/>
        <a:lstStyle/>
        <a:p>
          <a:endParaRPr lang="fi-FI"/>
        </a:p>
      </dgm:t>
    </dgm:pt>
    <dgm:pt modelId="{D1E4CE17-6DFD-49AE-AFBB-5D2E42E7EFE4}" type="sibTrans" cxnId="{8452E715-CF1D-44D2-9B45-86181FD6C24C}">
      <dgm:prSet/>
      <dgm:spPr/>
      <dgm:t>
        <a:bodyPr/>
        <a:lstStyle/>
        <a:p>
          <a:endParaRPr lang="fi-FI"/>
        </a:p>
      </dgm:t>
    </dgm:pt>
    <dgm:pt modelId="{25816DF1-1C09-46BB-AB25-0EC01E19F3F2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Omakotitalossa </a:t>
          </a:r>
          <a:r>
            <a:rPr lang="fi-FI" sz="1400" b="1" dirty="0">
              <a:solidFill>
                <a:schemeClr val="tx1"/>
              </a:solidFill>
            </a:rPr>
            <a:t>ei huomioida </a:t>
          </a:r>
          <a:r>
            <a:rPr lang="fi-FI" sz="1400" dirty="0">
              <a:solidFill>
                <a:schemeClr val="tx1"/>
              </a:solidFill>
            </a:rPr>
            <a:t>pihatöistä aiheutuvia kustannuksia. Myöskään kaikkia korjausrakentamisen kustannuksia ei ole huomioitu omakotitalojen osalta.</a:t>
          </a:r>
        </a:p>
      </dgm:t>
    </dgm:pt>
    <dgm:pt modelId="{A0B7BC27-5E1E-445D-A6DF-87D370D9E188}" type="parTrans" cxnId="{A32071B4-2564-46F9-9881-D4A23C10D617}">
      <dgm:prSet/>
      <dgm:spPr/>
      <dgm:t>
        <a:bodyPr/>
        <a:lstStyle/>
        <a:p>
          <a:endParaRPr lang="fi-FI"/>
        </a:p>
      </dgm:t>
    </dgm:pt>
    <dgm:pt modelId="{07379508-942C-4CCE-8AFF-B81418EB4E12}" type="sibTrans" cxnId="{A32071B4-2564-46F9-9881-D4A23C10D617}">
      <dgm:prSet/>
      <dgm:spPr/>
      <dgm:t>
        <a:bodyPr/>
        <a:lstStyle/>
        <a:p>
          <a:endParaRPr lang="fi-FI"/>
        </a:p>
      </dgm:t>
    </dgm:pt>
    <dgm:pt modelId="{566A01E4-D041-4756-84D5-4AB00E3F74E0}" type="pres">
      <dgm:prSet presAssocID="{42FDE043-2B80-4102-B9F9-C5AF30609F09}" presName="diagram" presStyleCnt="0">
        <dgm:presLayoutVars>
          <dgm:dir/>
          <dgm:resizeHandles val="exact"/>
        </dgm:presLayoutVars>
      </dgm:prSet>
      <dgm:spPr/>
    </dgm:pt>
    <dgm:pt modelId="{11AE594B-8509-4B5C-A285-49CFB414387A}" type="pres">
      <dgm:prSet presAssocID="{DE87EAF7-A4E2-4C0C-85A2-8E5BCE2EE305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016B2BD2-F1DA-43E5-A7B6-DFC50EEF6B9F}" type="pres">
      <dgm:prSet presAssocID="{88DBFF57-02B4-4652-BB5B-958077D06997}" presName="sibTrans" presStyleCnt="0"/>
      <dgm:spPr/>
    </dgm:pt>
    <dgm:pt modelId="{E6E9C39C-4498-486B-8C4A-8E8D7D022FB6}" type="pres">
      <dgm:prSet presAssocID="{83C54A03-471B-41DE-9291-70F6BC86574F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E1362E89-A2F3-4025-8E6E-9658A5B70921}" type="pres">
      <dgm:prSet presAssocID="{39B16424-46B3-4BBC-B45D-0F21121F5258}" presName="sibTrans" presStyleCnt="0"/>
      <dgm:spPr/>
    </dgm:pt>
    <dgm:pt modelId="{1469EC00-EC63-4C7D-9CC0-D975DFC7C6FB}" type="pres">
      <dgm:prSet presAssocID="{7A4F9FCD-3EE9-4C37-AC4A-8A809B66C7E2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057ACC96-7F45-4DB3-BB55-6FA265974DEE}" type="pres">
      <dgm:prSet presAssocID="{84B9E460-5E8C-4049-9263-A86591677A87}" presName="sibTrans" presStyleCnt="0"/>
      <dgm:spPr/>
    </dgm:pt>
    <dgm:pt modelId="{26C017DC-7708-4930-BE73-F3C5CF424427}" type="pres">
      <dgm:prSet presAssocID="{B2BB311B-8D90-400F-8F89-6F50738357AB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01C361F4-21F7-4470-B79B-C5C284F2605E}" type="pres">
      <dgm:prSet presAssocID="{0BBA26BF-A740-4C6F-9B25-9644654BAC20}" presName="sibTrans" presStyleCnt="0"/>
      <dgm:spPr/>
    </dgm:pt>
    <dgm:pt modelId="{365D2AAE-D9F9-4FC3-9985-80BA8DB73B18}" type="pres">
      <dgm:prSet presAssocID="{A7F9450E-9D88-4281-99C1-DFDFF25BE30B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A4C28232-99C5-4CC3-B9FF-8BB63C0E426A}" type="pres">
      <dgm:prSet presAssocID="{D1E4CE17-6DFD-49AE-AFBB-5D2E42E7EFE4}" presName="sibTrans" presStyleCnt="0"/>
      <dgm:spPr/>
    </dgm:pt>
    <dgm:pt modelId="{5080A051-C4C9-4A08-A034-E295DAF064AC}" type="pres">
      <dgm:prSet presAssocID="{25816DF1-1C09-46BB-AB25-0EC01E19F3F2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8767C10A-B841-4084-AA67-B620E352D599}" type="presOf" srcId="{25816DF1-1C09-46BB-AB25-0EC01E19F3F2}" destId="{5080A051-C4C9-4A08-A034-E295DAF064AC}" srcOrd="0" destOrd="0" presId="urn:microsoft.com/office/officeart/2005/8/layout/default"/>
    <dgm:cxn modelId="{190C830F-DD6A-4006-8E86-63B10ECC86D2}" type="presOf" srcId="{7A4F9FCD-3EE9-4C37-AC4A-8A809B66C7E2}" destId="{1469EC00-EC63-4C7D-9CC0-D975DFC7C6FB}" srcOrd="0" destOrd="0" presId="urn:microsoft.com/office/officeart/2005/8/layout/default"/>
    <dgm:cxn modelId="{8452E715-CF1D-44D2-9B45-86181FD6C24C}" srcId="{42FDE043-2B80-4102-B9F9-C5AF30609F09}" destId="{A7F9450E-9D88-4281-99C1-DFDFF25BE30B}" srcOrd="4" destOrd="0" parTransId="{ED3FFB81-04F1-4B42-A51B-05CAE23F6E5E}" sibTransId="{D1E4CE17-6DFD-49AE-AFBB-5D2E42E7EFE4}"/>
    <dgm:cxn modelId="{96772029-AD51-498A-920C-66216C01218A}" type="presOf" srcId="{42FDE043-2B80-4102-B9F9-C5AF30609F09}" destId="{566A01E4-D041-4756-84D5-4AB00E3F74E0}" srcOrd="0" destOrd="0" presId="urn:microsoft.com/office/officeart/2005/8/layout/default"/>
    <dgm:cxn modelId="{FD6C6A2B-5879-4954-8AA9-7C0CEF0BA850}" type="presOf" srcId="{B2BB311B-8D90-400F-8F89-6F50738357AB}" destId="{26C017DC-7708-4930-BE73-F3C5CF424427}" srcOrd="0" destOrd="0" presId="urn:microsoft.com/office/officeart/2005/8/layout/default"/>
    <dgm:cxn modelId="{9149786A-FFE2-48EC-834C-FC1961451B74}" srcId="{42FDE043-2B80-4102-B9F9-C5AF30609F09}" destId="{83C54A03-471B-41DE-9291-70F6BC86574F}" srcOrd="1" destOrd="0" parTransId="{CEF76454-0437-4607-BD45-59F78EF84AFF}" sibTransId="{39B16424-46B3-4BBC-B45D-0F21121F5258}"/>
    <dgm:cxn modelId="{ED91C84F-2D24-4A35-B6A4-6344EB917F4D}" srcId="{42FDE043-2B80-4102-B9F9-C5AF30609F09}" destId="{B2BB311B-8D90-400F-8F89-6F50738357AB}" srcOrd="3" destOrd="0" parTransId="{343A6195-6D87-414F-9249-24D41A781DB7}" sibTransId="{0BBA26BF-A740-4C6F-9B25-9644654BAC20}"/>
    <dgm:cxn modelId="{2818467D-7DE4-4A5B-975D-834EC3AE1B73}" srcId="{42FDE043-2B80-4102-B9F9-C5AF30609F09}" destId="{7A4F9FCD-3EE9-4C37-AC4A-8A809B66C7E2}" srcOrd="2" destOrd="0" parTransId="{D9A74D0C-4B73-446B-91B4-A6B3768661E7}" sibTransId="{84B9E460-5E8C-4049-9263-A86591677A87}"/>
    <dgm:cxn modelId="{12749985-1270-4CCB-91ED-2EBC582462C2}" type="presOf" srcId="{83C54A03-471B-41DE-9291-70F6BC86574F}" destId="{E6E9C39C-4498-486B-8C4A-8E8D7D022FB6}" srcOrd="0" destOrd="0" presId="urn:microsoft.com/office/officeart/2005/8/layout/default"/>
    <dgm:cxn modelId="{D8803386-084B-44A1-9E16-18CF8B9D3E30}" type="presOf" srcId="{A7F9450E-9D88-4281-99C1-DFDFF25BE30B}" destId="{365D2AAE-D9F9-4FC3-9985-80BA8DB73B18}" srcOrd="0" destOrd="0" presId="urn:microsoft.com/office/officeart/2005/8/layout/default"/>
    <dgm:cxn modelId="{A32071B4-2564-46F9-9881-D4A23C10D617}" srcId="{42FDE043-2B80-4102-B9F9-C5AF30609F09}" destId="{25816DF1-1C09-46BB-AB25-0EC01E19F3F2}" srcOrd="5" destOrd="0" parTransId="{A0B7BC27-5E1E-445D-A6DF-87D370D9E188}" sibTransId="{07379508-942C-4CCE-8AFF-B81418EB4E12}"/>
    <dgm:cxn modelId="{529E0AD9-87D4-45D8-94A7-5326BB8418A0}" srcId="{42FDE043-2B80-4102-B9F9-C5AF30609F09}" destId="{DE87EAF7-A4E2-4C0C-85A2-8E5BCE2EE305}" srcOrd="0" destOrd="0" parTransId="{D8036DAF-42B3-4062-9D3A-C40CB88BC042}" sibTransId="{88DBFF57-02B4-4652-BB5B-958077D06997}"/>
    <dgm:cxn modelId="{FFAED9FB-C76D-4053-A8DD-412242D2988F}" type="presOf" srcId="{DE87EAF7-A4E2-4C0C-85A2-8E5BCE2EE305}" destId="{11AE594B-8509-4B5C-A285-49CFB414387A}" srcOrd="0" destOrd="0" presId="urn:microsoft.com/office/officeart/2005/8/layout/default"/>
    <dgm:cxn modelId="{A0EACAB2-C0CE-4630-847F-C216D0EC93B7}" type="presParOf" srcId="{566A01E4-D041-4756-84D5-4AB00E3F74E0}" destId="{11AE594B-8509-4B5C-A285-49CFB414387A}" srcOrd="0" destOrd="0" presId="urn:microsoft.com/office/officeart/2005/8/layout/default"/>
    <dgm:cxn modelId="{AB1EEF16-BCDF-4503-AF94-82D897E1A076}" type="presParOf" srcId="{566A01E4-D041-4756-84D5-4AB00E3F74E0}" destId="{016B2BD2-F1DA-43E5-A7B6-DFC50EEF6B9F}" srcOrd="1" destOrd="0" presId="urn:microsoft.com/office/officeart/2005/8/layout/default"/>
    <dgm:cxn modelId="{484D03E2-7F0C-4F33-9E15-5523A125A8D8}" type="presParOf" srcId="{566A01E4-D041-4756-84D5-4AB00E3F74E0}" destId="{E6E9C39C-4498-486B-8C4A-8E8D7D022FB6}" srcOrd="2" destOrd="0" presId="urn:microsoft.com/office/officeart/2005/8/layout/default"/>
    <dgm:cxn modelId="{80F18838-9593-4980-83CF-8491A22A7FFF}" type="presParOf" srcId="{566A01E4-D041-4756-84D5-4AB00E3F74E0}" destId="{E1362E89-A2F3-4025-8E6E-9658A5B70921}" srcOrd="3" destOrd="0" presId="urn:microsoft.com/office/officeart/2005/8/layout/default"/>
    <dgm:cxn modelId="{25F62C36-0F5C-4701-8516-518D90525FEA}" type="presParOf" srcId="{566A01E4-D041-4756-84D5-4AB00E3F74E0}" destId="{1469EC00-EC63-4C7D-9CC0-D975DFC7C6FB}" srcOrd="4" destOrd="0" presId="urn:microsoft.com/office/officeart/2005/8/layout/default"/>
    <dgm:cxn modelId="{F98540DB-2412-4FA8-AD48-8953159D2420}" type="presParOf" srcId="{566A01E4-D041-4756-84D5-4AB00E3F74E0}" destId="{057ACC96-7F45-4DB3-BB55-6FA265974DEE}" srcOrd="5" destOrd="0" presId="urn:microsoft.com/office/officeart/2005/8/layout/default"/>
    <dgm:cxn modelId="{424DBAD5-564F-49E0-B024-2AF771EE2D9B}" type="presParOf" srcId="{566A01E4-D041-4756-84D5-4AB00E3F74E0}" destId="{26C017DC-7708-4930-BE73-F3C5CF424427}" srcOrd="6" destOrd="0" presId="urn:microsoft.com/office/officeart/2005/8/layout/default"/>
    <dgm:cxn modelId="{D324B537-FC23-49DC-8120-CF3E9D48C841}" type="presParOf" srcId="{566A01E4-D041-4756-84D5-4AB00E3F74E0}" destId="{01C361F4-21F7-4470-B79B-C5C284F2605E}" srcOrd="7" destOrd="0" presId="urn:microsoft.com/office/officeart/2005/8/layout/default"/>
    <dgm:cxn modelId="{6AEB1EB1-8415-4F5A-934F-F4E3CCDFA979}" type="presParOf" srcId="{566A01E4-D041-4756-84D5-4AB00E3F74E0}" destId="{365D2AAE-D9F9-4FC3-9985-80BA8DB73B18}" srcOrd="8" destOrd="0" presId="urn:microsoft.com/office/officeart/2005/8/layout/default"/>
    <dgm:cxn modelId="{6CB66276-4E1C-4907-90AC-8F89B1E62732}" type="presParOf" srcId="{566A01E4-D041-4756-84D5-4AB00E3F74E0}" destId="{A4C28232-99C5-4CC3-B9FF-8BB63C0E426A}" srcOrd="9" destOrd="0" presId="urn:microsoft.com/office/officeart/2005/8/layout/default"/>
    <dgm:cxn modelId="{8D021919-F8A5-4405-9D2B-04E63D0DA43A}" type="presParOf" srcId="{566A01E4-D041-4756-84D5-4AB00E3F74E0}" destId="{5080A051-C4C9-4A08-A034-E295DAF064A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61100B-8E02-467D-BAF6-4781881CA9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B1D44E2-5B9B-4A40-A421-007982A9B8BE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Korkomenojen nousu kasvattaa edelleen omistusasujien kustannuksia.</a:t>
          </a:r>
        </a:p>
      </dgm:t>
    </dgm:pt>
    <dgm:pt modelId="{A836051F-0ECC-4B1D-8399-D3AEEB20FDDE}" type="parTrans" cxnId="{F5A423E0-9DFE-4316-95BD-948C839EC3F9}">
      <dgm:prSet/>
      <dgm:spPr/>
      <dgm:t>
        <a:bodyPr/>
        <a:lstStyle/>
        <a:p>
          <a:endParaRPr lang="fi-FI"/>
        </a:p>
      </dgm:t>
    </dgm:pt>
    <dgm:pt modelId="{F1F5F4E1-2F18-409E-85A6-45FC3D52AE2B}" type="sibTrans" cxnId="{F5A423E0-9DFE-4316-95BD-948C839EC3F9}">
      <dgm:prSet/>
      <dgm:spPr/>
      <dgm:t>
        <a:bodyPr/>
        <a:lstStyle/>
        <a:p>
          <a:endParaRPr lang="fi-FI"/>
        </a:p>
      </dgm:t>
    </dgm:pt>
    <dgm:pt modelId="{E671E596-91CD-41BB-9033-B635B89BBAA2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Vuokrien nousu kiihtyy. Erityisesti ARA-vuokrat ottavat suuren hyppäyksen. Vuokriin kohdistuu edelleen voimakkaita nousupaineita.</a:t>
          </a:r>
        </a:p>
      </dgm:t>
    </dgm:pt>
    <dgm:pt modelId="{F34ADAE8-45CE-49D3-9739-8BD64D3B6DA6}" type="parTrans" cxnId="{A14DB923-F916-4E19-A26D-AFF38DF97D77}">
      <dgm:prSet/>
      <dgm:spPr/>
      <dgm:t>
        <a:bodyPr/>
        <a:lstStyle/>
        <a:p>
          <a:endParaRPr lang="fi-FI"/>
        </a:p>
      </dgm:t>
    </dgm:pt>
    <dgm:pt modelId="{1B4A8526-C8B0-4ADB-85AA-59961C681CB5}" type="sibTrans" cxnId="{A14DB923-F916-4E19-A26D-AFF38DF97D77}">
      <dgm:prSet/>
      <dgm:spPr/>
      <dgm:t>
        <a:bodyPr/>
        <a:lstStyle/>
        <a:p>
          <a:endParaRPr lang="fi-FI"/>
        </a:p>
      </dgm:t>
    </dgm:pt>
    <dgm:pt modelId="{EC5D7346-91AC-4A35-873E-A0D086FBD1B4}">
      <dgm:prSet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Öljyn hinnan lasku helpottaa öljyllä lämmittävien kotitalouksien tilannetta. Lämmitysöljy -22 % (2023), +6 % (2024) ja -6 % (2025).</a:t>
          </a:r>
        </a:p>
      </dgm:t>
    </dgm:pt>
    <dgm:pt modelId="{39383349-935E-4D00-8E4A-7ADC61E895F4}" type="parTrans" cxnId="{F748A5BA-112A-469A-8AA3-23F32A461A3E}">
      <dgm:prSet/>
      <dgm:spPr/>
      <dgm:t>
        <a:bodyPr/>
        <a:lstStyle/>
        <a:p>
          <a:endParaRPr lang="fi-FI"/>
        </a:p>
      </dgm:t>
    </dgm:pt>
    <dgm:pt modelId="{20DA6D7C-349D-4C30-8E1B-2C556E74B8E4}" type="sibTrans" cxnId="{F748A5BA-112A-469A-8AA3-23F32A461A3E}">
      <dgm:prSet/>
      <dgm:spPr/>
      <dgm:t>
        <a:bodyPr/>
        <a:lstStyle/>
        <a:p>
          <a:endParaRPr lang="fi-FI"/>
        </a:p>
      </dgm:t>
    </dgm:pt>
    <dgm:pt modelId="{C253A2D4-A5DE-4406-8D50-E7A3153C9BD6}">
      <dgm:prSet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Kotitaloudet ja taloyhtiöt tekevät säästötoimia, jotta kulujen nousua voidaan hillitä.</a:t>
          </a:r>
        </a:p>
      </dgm:t>
    </dgm:pt>
    <dgm:pt modelId="{CA130A28-9958-44F9-B1FC-9EC8799BAB0E}" type="parTrans" cxnId="{47E6D368-3C75-4C72-8B22-57DA20E434E8}">
      <dgm:prSet/>
      <dgm:spPr/>
      <dgm:t>
        <a:bodyPr/>
        <a:lstStyle/>
        <a:p>
          <a:endParaRPr lang="fi-FI"/>
        </a:p>
      </dgm:t>
    </dgm:pt>
    <dgm:pt modelId="{36CD4BDF-4478-4886-84D1-D9D14BD1527C}" type="sibTrans" cxnId="{47E6D368-3C75-4C72-8B22-57DA20E434E8}">
      <dgm:prSet/>
      <dgm:spPr/>
      <dgm:t>
        <a:bodyPr/>
        <a:lstStyle/>
        <a:p>
          <a:endParaRPr lang="fi-FI"/>
        </a:p>
      </dgm:t>
    </dgm:pt>
    <dgm:pt modelId="{A3F35588-CC8E-49DA-A22A-7D0A745E2229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Kotitalouksien sähkömenojen odotetaan kasvavan tänä vuonna 12 prosenttia. Ensi vuonna sähkön hinta on matalampi kuin tänä vuonna.</a:t>
          </a:r>
        </a:p>
      </dgm:t>
    </dgm:pt>
    <dgm:pt modelId="{AFAF5DD5-B473-4C48-A5CB-2AC750EC1F01}" type="sibTrans" cxnId="{BC91DAE5-CC3D-480C-9B77-5773A35628B4}">
      <dgm:prSet/>
      <dgm:spPr/>
      <dgm:t>
        <a:bodyPr/>
        <a:lstStyle/>
        <a:p>
          <a:endParaRPr lang="fi-FI"/>
        </a:p>
      </dgm:t>
    </dgm:pt>
    <dgm:pt modelId="{36AFB947-0785-40D3-B1C1-C3E9D57979C6}" type="parTrans" cxnId="{BC91DAE5-CC3D-480C-9B77-5773A35628B4}">
      <dgm:prSet/>
      <dgm:spPr/>
      <dgm:t>
        <a:bodyPr/>
        <a:lstStyle/>
        <a:p>
          <a:endParaRPr lang="fi-FI"/>
        </a:p>
      </dgm:t>
    </dgm:pt>
    <dgm:pt modelId="{6E316218-2427-4083-AE1F-EC1E246CCFF7}" type="pres">
      <dgm:prSet presAssocID="{D961100B-8E02-467D-BAF6-4781881CA9C2}" presName="linear" presStyleCnt="0">
        <dgm:presLayoutVars>
          <dgm:animLvl val="lvl"/>
          <dgm:resizeHandles val="exact"/>
        </dgm:presLayoutVars>
      </dgm:prSet>
      <dgm:spPr/>
    </dgm:pt>
    <dgm:pt modelId="{191962DA-7B64-45C9-9489-30CDFA7E5C6E}" type="pres">
      <dgm:prSet presAssocID="{0B1D44E2-5B9B-4A40-A421-007982A9B8B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DECF6A3-4B7A-4EDE-AA2D-05F5DD7DB070}" type="pres">
      <dgm:prSet presAssocID="{F1F5F4E1-2F18-409E-85A6-45FC3D52AE2B}" presName="spacer" presStyleCnt="0"/>
      <dgm:spPr/>
    </dgm:pt>
    <dgm:pt modelId="{C860C73E-515B-4BCE-8FFC-1091A5FA587B}" type="pres">
      <dgm:prSet presAssocID="{EC5D7346-91AC-4A35-873E-A0D086FBD1B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4E9195B-28E5-446C-B43D-CD9C46B371BB}" type="pres">
      <dgm:prSet presAssocID="{20DA6D7C-349D-4C30-8E1B-2C556E74B8E4}" presName="spacer" presStyleCnt="0"/>
      <dgm:spPr/>
    </dgm:pt>
    <dgm:pt modelId="{6C28D375-BD4F-47B2-BF69-771CDCDCFB38}" type="pres">
      <dgm:prSet presAssocID="{A3F35588-CC8E-49DA-A22A-7D0A745E222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BE0712A-E5C6-4C19-964E-5133D8B0341A}" type="pres">
      <dgm:prSet presAssocID="{AFAF5DD5-B473-4C48-A5CB-2AC750EC1F01}" presName="spacer" presStyleCnt="0"/>
      <dgm:spPr/>
    </dgm:pt>
    <dgm:pt modelId="{C6269351-3D96-4E6B-BC2B-EE5542D5BFDE}" type="pres">
      <dgm:prSet presAssocID="{E671E596-91CD-41BB-9033-B635B89BBAA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12E8651-E729-46E2-B2FF-BD1186FC392F}" type="pres">
      <dgm:prSet presAssocID="{1B4A8526-C8B0-4ADB-85AA-59961C681CB5}" presName="spacer" presStyleCnt="0"/>
      <dgm:spPr/>
    </dgm:pt>
    <dgm:pt modelId="{1A1F80DC-B3E6-4CEE-A8EB-A1A410BF08D5}" type="pres">
      <dgm:prSet presAssocID="{C253A2D4-A5DE-4406-8D50-E7A3153C9BD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14DB923-F916-4E19-A26D-AFF38DF97D77}" srcId="{D961100B-8E02-467D-BAF6-4781881CA9C2}" destId="{E671E596-91CD-41BB-9033-B635B89BBAA2}" srcOrd="3" destOrd="0" parTransId="{F34ADAE8-45CE-49D3-9739-8BD64D3B6DA6}" sibTransId="{1B4A8526-C8B0-4ADB-85AA-59961C681CB5}"/>
    <dgm:cxn modelId="{8C29DA2B-6C68-4C70-80EA-B3CE65EAEE41}" type="presOf" srcId="{A3F35588-CC8E-49DA-A22A-7D0A745E2229}" destId="{6C28D375-BD4F-47B2-BF69-771CDCDCFB38}" srcOrd="0" destOrd="0" presId="urn:microsoft.com/office/officeart/2005/8/layout/vList2"/>
    <dgm:cxn modelId="{086CBB38-EC2B-4890-A077-7E27809A8AC9}" type="presOf" srcId="{0B1D44E2-5B9B-4A40-A421-007982A9B8BE}" destId="{191962DA-7B64-45C9-9489-30CDFA7E5C6E}" srcOrd="0" destOrd="0" presId="urn:microsoft.com/office/officeart/2005/8/layout/vList2"/>
    <dgm:cxn modelId="{47E6D368-3C75-4C72-8B22-57DA20E434E8}" srcId="{D961100B-8E02-467D-BAF6-4781881CA9C2}" destId="{C253A2D4-A5DE-4406-8D50-E7A3153C9BD6}" srcOrd="4" destOrd="0" parTransId="{CA130A28-9958-44F9-B1FC-9EC8799BAB0E}" sibTransId="{36CD4BDF-4478-4886-84D1-D9D14BD1527C}"/>
    <dgm:cxn modelId="{207CF58E-0E4C-4E18-9272-592E521555E9}" type="presOf" srcId="{E671E596-91CD-41BB-9033-B635B89BBAA2}" destId="{C6269351-3D96-4E6B-BC2B-EE5542D5BFDE}" srcOrd="0" destOrd="0" presId="urn:microsoft.com/office/officeart/2005/8/layout/vList2"/>
    <dgm:cxn modelId="{C2CEF5A8-F7E4-4B0A-A0EC-AFD3F43A1495}" type="presOf" srcId="{C253A2D4-A5DE-4406-8D50-E7A3153C9BD6}" destId="{1A1F80DC-B3E6-4CEE-A8EB-A1A410BF08D5}" srcOrd="0" destOrd="0" presId="urn:microsoft.com/office/officeart/2005/8/layout/vList2"/>
    <dgm:cxn modelId="{F748A5BA-112A-469A-8AA3-23F32A461A3E}" srcId="{D961100B-8E02-467D-BAF6-4781881CA9C2}" destId="{EC5D7346-91AC-4A35-873E-A0D086FBD1B4}" srcOrd="1" destOrd="0" parTransId="{39383349-935E-4D00-8E4A-7ADC61E895F4}" sibTransId="{20DA6D7C-349D-4C30-8E1B-2C556E74B8E4}"/>
    <dgm:cxn modelId="{F5A423E0-9DFE-4316-95BD-948C839EC3F9}" srcId="{D961100B-8E02-467D-BAF6-4781881CA9C2}" destId="{0B1D44E2-5B9B-4A40-A421-007982A9B8BE}" srcOrd="0" destOrd="0" parTransId="{A836051F-0ECC-4B1D-8399-D3AEEB20FDDE}" sibTransId="{F1F5F4E1-2F18-409E-85A6-45FC3D52AE2B}"/>
    <dgm:cxn modelId="{BC91DAE5-CC3D-480C-9B77-5773A35628B4}" srcId="{D961100B-8E02-467D-BAF6-4781881CA9C2}" destId="{A3F35588-CC8E-49DA-A22A-7D0A745E2229}" srcOrd="2" destOrd="0" parTransId="{36AFB947-0785-40D3-B1C1-C3E9D57979C6}" sibTransId="{AFAF5DD5-B473-4C48-A5CB-2AC750EC1F01}"/>
    <dgm:cxn modelId="{B819E0ED-488F-4646-ADB3-FD42FF073B4D}" type="presOf" srcId="{EC5D7346-91AC-4A35-873E-A0D086FBD1B4}" destId="{C860C73E-515B-4BCE-8FFC-1091A5FA587B}" srcOrd="0" destOrd="0" presId="urn:microsoft.com/office/officeart/2005/8/layout/vList2"/>
    <dgm:cxn modelId="{AFD453F4-3373-4D4A-9A88-B4E0C57797C7}" type="presOf" srcId="{D961100B-8E02-467D-BAF6-4781881CA9C2}" destId="{6E316218-2427-4083-AE1F-EC1E246CCFF7}" srcOrd="0" destOrd="0" presId="urn:microsoft.com/office/officeart/2005/8/layout/vList2"/>
    <dgm:cxn modelId="{1B0E6991-0A59-47EC-B58B-806C5C942D27}" type="presParOf" srcId="{6E316218-2427-4083-AE1F-EC1E246CCFF7}" destId="{191962DA-7B64-45C9-9489-30CDFA7E5C6E}" srcOrd="0" destOrd="0" presId="urn:microsoft.com/office/officeart/2005/8/layout/vList2"/>
    <dgm:cxn modelId="{C9424740-93AB-49A9-99B7-06C5A23AE670}" type="presParOf" srcId="{6E316218-2427-4083-AE1F-EC1E246CCFF7}" destId="{ADECF6A3-4B7A-4EDE-AA2D-05F5DD7DB070}" srcOrd="1" destOrd="0" presId="urn:microsoft.com/office/officeart/2005/8/layout/vList2"/>
    <dgm:cxn modelId="{4B125CEE-B7C3-40D7-BD03-2EA3354179AC}" type="presParOf" srcId="{6E316218-2427-4083-AE1F-EC1E246CCFF7}" destId="{C860C73E-515B-4BCE-8FFC-1091A5FA587B}" srcOrd="2" destOrd="0" presId="urn:microsoft.com/office/officeart/2005/8/layout/vList2"/>
    <dgm:cxn modelId="{4912D890-F57F-4E8C-847D-CC4DA7F1B79E}" type="presParOf" srcId="{6E316218-2427-4083-AE1F-EC1E246CCFF7}" destId="{D4E9195B-28E5-446C-B43D-CD9C46B371BB}" srcOrd="3" destOrd="0" presId="urn:microsoft.com/office/officeart/2005/8/layout/vList2"/>
    <dgm:cxn modelId="{ED53F729-CEC0-42EE-AD70-3A0CA1B6A756}" type="presParOf" srcId="{6E316218-2427-4083-AE1F-EC1E246CCFF7}" destId="{6C28D375-BD4F-47B2-BF69-771CDCDCFB38}" srcOrd="4" destOrd="0" presId="urn:microsoft.com/office/officeart/2005/8/layout/vList2"/>
    <dgm:cxn modelId="{B48DABB8-BC7F-4347-B4EB-30F7FB7694ED}" type="presParOf" srcId="{6E316218-2427-4083-AE1F-EC1E246CCFF7}" destId="{9BE0712A-E5C6-4C19-964E-5133D8B0341A}" srcOrd="5" destOrd="0" presId="urn:microsoft.com/office/officeart/2005/8/layout/vList2"/>
    <dgm:cxn modelId="{DBEB1C1B-B453-4A6F-A5B0-E9C3913C6614}" type="presParOf" srcId="{6E316218-2427-4083-AE1F-EC1E246CCFF7}" destId="{C6269351-3D96-4E6B-BC2B-EE5542D5BFDE}" srcOrd="6" destOrd="0" presId="urn:microsoft.com/office/officeart/2005/8/layout/vList2"/>
    <dgm:cxn modelId="{EFE87A6A-20D3-4D93-8B54-22E5226617A5}" type="presParOf" srcId="{6E316218-2427-4083-AE1F-EC1E246CCFF7}" destId="{B12E8651-E729-46E2-B2FF-BD1186FC392F}" srcOrd="7" destOrd="0" presId="urn:microsoft.com/office/officeart/2005/8/layout/vList2"/>
    <dgm:cxn modelId="{6335444F-0B14-47C9-9279-82E3876A7BCB}" type="presParOf" srcId="{6E316218-2427-4083-AE1F-EC1E246CCFF7}" destId="{1A1F80DC-B3E6-4CEE-A8EB-A1A410BF08D5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61100B-8E02-467D-BAF6-4781881CA9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B1D44E2-5B9B-4A40-A421-007982A9B8BE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Kerrostaloasuntojen hoitokulut kasvavat tarkastelukaupungeissa keskimäärin 5,3 prosenttia vuonna 2023.  Ensi vuonna kasvua on 2,7 prosenttia ja vuonna 2024 2,4 prosenttia.</a:t>
          </a:r>
        </a:p>
      </dgm:t>
    </dgm:pt>
    <dgm:pt modelId="{A836051F-0ECC-4B1D-8399-D3AEEB20FDDE}" type="parTrans" cxnId="{F5A423E0-9DFE-4316-95BD-948C839EC3F9}">
      <dgm:prSet/>
      <dgm:spPr/>
      <dgm:t>
        <a:bodyPr/>
        <a:lstStyle/>
        <a:p>
          <a:endParaRPr lang="fi-FI"/>
        </a:p>
      </dgm:t>
    </dgm:pt>
    <dgm:pt modelId="{F1F5F4E1-2F18-409E-85A6-45FC3D52AE2B}" type="sibTrans" cxnId="{F5A423E0-9DFE-4316-95BD-948C839EC3F9}">
      <dgm:prSet/>
      <dgm:spPr/>
      <dgm:t>
        <a:bodyPr/>
        <a:lstStyle/>
        <a:p>
          <a:endParaRPr lang="fi-FI"/>
        </a:p>
      </dgm:t>
    </dgm:pt>
    <dgm:pt modelId="{E671E596-91CD-41BB-9033-B635B89BBAA2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Rakennuskustannusten ja korkojen nousu on saanut monet kotitaloudet ja taloyhtiöt lykkäämään remontteja. Ne ovat kuitenkin jossain vaiheessa edessä.</a:t>
          </a:r>
        </a:p>
      </dgm:t>
    </dgm:pt>
    <dgm:pt modelId="{F34ADAE8-45CE-49D3-9739-8BD64D3B6DA6}" type="parTrans" cxnId="{A14DB923-F916-4E19-A26D-AFF38DF97D77}">
      <dgm:prSet/>
      <dgm:spPr/>
      <dgm:t>
        <a:bodyPr/>
        <a:lstStyle/>
        <a:p>
          <a:endParaRPr lang="fi-FI"/>
        </a:p>
      </dgm:t>
    </dgm:pt>
    <dgm:pt modelId="{1B4A8526-C8B0-4ADB-85AA-59961C681CB5}" type="sibTrans" cxnId="{A14DB923-F916-4E19-A26D-AFF38DF97D77}">
      <dgm:prSet/>
      <dgm:spPr/>
      <dgm:t>
        <a:bodyPr/>
        <a:lstStyle/>
        <a:p>
          <a:endParaRPr lang="fi-FI"/>
        </a:p>
      </dgm:t>
    </dgm:pt>
    <dgm:pt modelId="{EC5D7346-91AC-4A35-873E-A0D086FBD1B4}">
      <dgm:prSet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Omakotitalojen hoitokulujen (kiinteistövero, sähkö/öljy, asunnon korjaukset, vesi, jätemaksu) kasvu vaihtelee tänä vuonna paljon riippuen lämmitystavasta. Sähkölämmitteisessä omakotitalossa asumisen kulut kasvavat reilu 8 prosenttia. Öljylämmitteisessä puolestaan laskevat lähes viisi prosenttia.</a:t>
          </a:r>
        </a:p>
      </dgm:t>
    </dgm:pt>
    <dgm:pt modelId="{39383349-935E-4D00-8E4A-7ADC61E895F4}" type="parTrans" cxnId="{F748A5BA-112A-469A-8AA3-23F32A461A3E}">
      <dgm:prSet/>
      <dgm:spPr/>
      <dgm:t>
        <a:bodyPr/>
        <a:lstStyle/>
        <a:p>
          <a:endParaRPr lang="fi-FI"/>
        </a:p>
      </dgm:t>
    </dgm:pt>
    <dgm:pt modelId="{20DA6D7C-349D-4C30-8E1B-2C556E74B8E4}" type="sibTrans" cxnId="{F748A5BA-112A-469A-8AA3-23F32A461A3E}">
      <dgm:prSet/>
      <dgm:spPr/>
      <dgm:t>
        <a:bodyPr/>
        <a:lstStyle/>
        <a:p>
          <a:endParaRPr lang="fi-FI"/>
        </a:p>
      </dgm:t>
    </dgm:pt>
    <dgm:pt modelId="{A3F35588-CC8E-49DA-A22A-7D0A745E2229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Asumismenojen osuus nettotuloista kasvaa tuntuvasti niillä kotitalouksilla, jotka lyhentävät asuntolainaa.</a:t>
          </a:r>
        </a:p>
      </dgm:t>
    </dgm:pt>
    <dgm:pt modelId="{AFAF5DD5-B473-4C48-A5CB-2AC750EC1F01}" type="sibTrans" cxnId="{BC91DAE5-CC3D-480C-9B77-5773A35628B4}">
      <dgm:prSet/>
      <dgm:spPr/>
      <dgm:t>
        <a:bodyPr/>
        <a:lstStyle/>
        <a:p>
          <a:endParaRPr lang="fi-FI"/>
        </a:p>
      </dgm:t>
    </dgm:pt>
    <dgm:pt modelId="{36AFB947-0785-40D3-B1C1-C3E9D57979C6}" type="parTrans" cxnId="{BC91DAE5-CC3D-480C-9B77-5773A35628B4}">
      <dgm:prSet/>
      <dgm:spPr/>
      <dgm:t>
        <a:bodyPr/>
        <a:lstStyle/>
        <a:p>
          <a:endParaRPr lang="fi-FI"/>
        </a:p>
      </dgm:t>
    </dgm:pt>
    <dgm:pt modelId="{6E316218-2427-4083-AE1F-EC1E246CCFF7}" type="pres">
      <dgm:prSet presAssocID="{D961100B-8E02-467D-BAF6-4781881CA9C2}" presName="linear" presStyleCnt="0">
        <dgm:presLayoutVars>
          <dgm:animLvl val="lvl"/>
          <dgm:resizeHandles val="exact"/>
        </dgm:presLayoutVars>
      </dgm:prSet>
      <dgm:spPr/>
    </dgm:pt>
    <dgm:pt modelId="{191962DA-7B64-45C9-9489-30CDFA7E5C6E}" type="pres">
      <dgm:prSet presAssocID="{0B1D44E2-5B9B-4A40-A421-007982A9B8B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DECF6A3-4B7A-4EDE-AA2D-05F5DD7DB070}" type="pres">
      <dgm:prSet presAssocID="{F1F5F4E1-2F18-409E-85A6-45FC3D52AE2B}" presName="spacer" presStyleCnt="0"/>
      <dgm:spPr/>
    </dgm:pt>
    <dgm:pt modelId="{C860C73E-515B-4BCE-8FFC-1091A5FA587B}" type="pres">
      <dgm:prSet presAssocID="{EC5D7346-91AC-4A35-873E-A0D086FBD1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4E9195B-28E5-446C-B43D-CD9C46B371BB}" type="pres">
      <dgm:prSet presAssocID="{20DA6D7C-349D-4C30-8E1B-2C556E74B8E4}" presName="spacer" presStyleCnt="0"/>
      <dgm:spPr/>
    </dgm:pt>
    <dgm:pt modelId="{6C28D375-BD4F-47B2-BF69-771CDCDCFB38}" type="pres">
      <dgm:prSet presAssocID="{A3F35588-CC8E-49DA-A22A-7D0A745E222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E0712A-E5C6-4C19-964E-5133D8B0341A}" type="pres">
      <dgm:prSet presAssocID="{AFAF5DD5-B473-4C48-A5CB-2AC750EC1F01}" presName="spacer" presStyleCnt="0"/>
      <dgm:spPr/>
    </dgm:pt>
    <dgm:pt modelId="{C6269351-3D96-4E6B-BC2B-EE5542D5BFDE}" type="pres">
      <dgm:prSet presAssocID="{E671E596-91CD-41BB-9033-B635B89BBAA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14DB923-F916-4E19-A26D-AFF38DF97D77}" srcId="{D961100B-8E02-467D-BAF6-4781881CA9C2}" destId="{E671E596-91CD-41BB-9033-B635B89BBAA2}" srcOrd="3" destOrd="0" parTransId="{F34ADAE8-45CE-49D3-9739-8BD64D3B6DA6}" sibTransId="{1B4A8526-C8B0-4ADB-85AA-59961C681CB5}"/>
    <dgm:cxn modelId="{8C29DA2B-6C68-4C70-80EA-B3CE65EAEE41}" type="presOf" srcId="{A3F35588-CC8E-49DA-A22A-7D0A745E2229}" destId="{6C28D375-BD4F-47B2-BF69-771CDCDCFB38}" srcOrd="0" destOrd="0" presId="urn:microsoft.com/office/officeart/2005/8/layout/vList2"/>
    <dgm:cxn modelId="{086CBB38-EC2B-4890-A077-7E27809A8AC9}" type="presOf" srcId="{0B1D44E2-5B9B-4A40-A421-007982A9B8BE}" destId="{191962DA-7B64-45C9-9489-30CDFA7E5C6E}" srcOrd="0" destOrd="0" presId="urn:microsoft.com/office/officeart/2005/8/layout/vList2"/>
    <dgm:cxn modelId="{207CF58E-0E4C-4E18-9272-592E521555E9}" type="presOf" srcId="{E671E596-91CD-41BB-9033-B635B89BBAA2}" destId="{C6269351-3D96-4E6B-BC2B-EE5542D5BFDE}" srcOrd="0" destOrd="0" presId="urn:microsoft.com/office/officeart/2005/8/layout/vList2"/>
    <dgm:cxn modelId="{F748A5BA-112A-469A-8AA3-23F32A461A3E}" srcId="{D961100B-8E02-467D-BAF6-4781881CA9C2}" destId="{EC5D7346-91AC-4A35-873E-A0D086FBD1B4}" srcOrd="1" destOrd="0" parTransId="{39383349-935E-4D00-8E4A-7ADC61E895F4}" sibTransId="{20DA6D7C-349D-4C30-8E1B-2C556E74B8E4}"/>
    <dgm:cxn modelId="{F5A423E0-9DFE-4316-95BD-948C839EC3F9}" srcId="{D961100B-8E02-467D-BAF6-4781881CA9C2}" destId="{0B1D44E2-5B9B-4A40-A421-007982A9B8BE}" srcOrd="0" destOrd="0" parTransId="{A836051F-0ECC-4B1D-8399-D3AEEB20FDDE}" sibTransId="{F1F5F4E1-2F18-409E-85A6-45FC3D52AE2B}"/>
    <dgm:cxn modelId="{BC91DAE5-CC3D-480C-9B77-5773A35628B4}" srcId="{D961100B-8E02-467D-BAF6-4781881CA9C2}" destId="{A3F35588-CC8E-49DA-A22A-7D0A745E2229}" srcOrd="2" destOrd="0" parTransId="{36AFB947-0785-40D3-B1C1-C3E9D57979C6}" sibTransId="{AFAF5DD5-B473-4C48-A5CB-2AC750EC1F01}"/>
    <dgm:cxn modelId="{B819E0ED-488F-4646-ADB3-FD42FF073B4D}" type="presOf" srcId="{EC5D7346-91AC-4A35-873E-A0D086FBD1B4}" destId="{C860C73E-515B-4BCE-8FFC-1091A5FA587B}" srcOrd="0" destOrd="0" presId="urn:microsoft.com/office/officeart/2005/8/layout/vList2"/>
    <dgm:cxn modelId="{AFD453F4-3373-4D4A-9A88-B4E0C57797C7}" type="presOf" srcId="{D961100B-8E02-467D-BAF6-4781881CA9C2}" destId="{6E316218-2427-4083-AE1F-EC1E246CCFF7}" srcOrd="0" destOrd="0" presId="urn:microsoft.com/office/officeart/2005/8/layout/vList2"/>
    <dgm:cxn modelId="{1B0E6991-0A59-47EC-B58B-806C5C942D27}" type="presParOf" srcId="{6E316218-2427-4083-AE1F-EC1E246CCFF7}" destId="{191962DA-7B64-45C9-9489-30CDFA7E5C6E}" srcOrd="0" destOrd="0" presId="urn:microsoft.com/office/officeart/2005/8/layout/vList2"/>
    <dgm:cxn modelId="{C9424740-93AB-49A9-99B7-06C5A23AE670}" type="presParOf" srcId="{6E316218-2427-4083-AE1F-EC1E246CCFF7}" destId="{ADECF6A3-4B7A-4EDE-AA2D-05F5DD7DB070}" srcOrd="1" destOrd="0" presId="urn:microsoft.com/office/officeart/2005/8/layout/vList2"/>
    <dgm:cxn modelId="{4B125CEE-B7C3-40D7-BD03-2EA3354179AC}" type="presParOf" srcId="{6E316218-2427-4083-AE1F-EC1E246CCFF7}" destId="{C860C73E-515B-4BCE-8FFC-1091A5FA587B}" srcOrd="2" destOrd="0" presId="urn:microsoft.com/office/officeart/2005/8/layout/vList2"/>
    <dgm:cxn modelId="{4912D890-F57F-4E8C-847D-CC4DA7F1B79E}" type="presParOf" srcId="{6E316218-2427-4083-AE1F-EC1E246CCFF7}" destId="{D4E9195B-28E5-446C-B43D-CD9C46B371BB}" srcOrd="3" destOrd="0" presId="urn:microsoft.com/office/officeart/2005/8/layout/vList2"/>
    <dgm:cxn modelId="{ED53F729-CEC0-42EE-AD70-3A0CA1B6A756}" type="presParOf" srcId="{6E316218-2427-4083-AE1F-EC1E246CCFF7}" destId="{6C28D375-BD4F-47B2-BF69-771CDCDCFB38}" srcOrd="4" destOrd="0" presId="urn:microsoft.com/office/officeart/2005/8/layout/vList2"/>
    <dgm:cxn modelId="{B48DABB8-BC7F-4347-B4EB-30F7FB7694ED}" type="presParOf" srcId="{6E316218-2427-4083-AE1F-EC1E246CCFF7}" destId="{9BE0712A-E5C6-4C19-964E-5133D8B0341A}" srcOrd="5" destOrd="0" presId="urn:microsoft.com/office/officeart/2005/8/layout/vList2"/>
    <dgm:cxn modelId="{DBEB1C1B-B453-4A6F-A5B0-E9C3913C6614}" type="presParOf" srcId="{6E316218-2427-4083-AE1F-EC1E246CCFF7}" destId="{C6269351-3D96-4E6B-BC2B-EE5542D5BFDE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E27577-6C5A-46E5-886B-11C879896DB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246BC4-D9C6-4949-A5AF-1A5A511E1249}">
      <dgm:prSet/>
      <dgm:spPr/>
      <dgm:t>
        <a:bodyPr/>
        <a:lstStyle/>
        <a:p>
          <a:r>
            <a:rPr lang="en-US" b="1" dirty="0" err="1"/>
            <a:t>Koron</a:t>
          </a:r>
          <a:r>
            <a:rPr lang="en-US" dirty="0"/>
            <a:t> </a:t>
          </a:r>
          <a:r>
            <a:rPr lang="en-US" dirty="0" err="1"/>
            <a:t>nousu</a:t>
          </a:r>
          <a:r>
            <a:rPr lang="en-US" dirty="0"/>
            <a:t> on </a:t>
          </a:r>
          <a:r>
            <a:rPr lang="en-US" dirty="0" err="1"/>
            <a:t>kasvattanut</a:t>
          </a:r>
          <a:r>
            <a:rPr lang="en-US" dirty="0"/>
            <a:t> </a:t>
          </a:r>
          <a:r>
            <a:rPr lang="en-US" dirty="0" err="1"/>
            <a:t>kotitalouksien</a:t>
          </a:r>
          <a:r>
            <a:rPr lang="en-US" dirty="0"/>
            <a:t> </a:t>
          </a:r>
          <a:r>
            <a:rPr lang="en-US" dirty="0" err="1"/>
            <a:t>kuukausittaisia</a:t>
          </a:r>
          <a:r>
            <a:rPr lang="en-US" dirty="0"/>
            <a:t> </a:t>
          </a:r>
          <a:r>
            <a:rPr lang="en-US" dirty="0" err="1"/>
            <a:t>asumismenoja</a:t>
          </a:r>
          <a:r>
            <a:rPr lang="en-US" dirty="0"/>
            <a:t> </a:t>
          </a:r>
          <a:r>
            <a:rPr lang="en-US" dirty="0" err="1"/>
            <a:t>jopa</a:t>
          </a:r>
          <a:r>
            <a:rPr lang="en-US" dirty="0"/>
            <a:t> </a:t>
          </a:r>
          <a:r>
            <a:rPr lang="en-US" dirty="0" err="1"/>
            <a:t>useita</a:t>
          </a:r>
          <a:r>
            <a:rPr lang="en-US" dirty="0"/>
            <a:t> </a:t>
          </a:r>
          <a:r>
            <a:rPr lang="en-US" dirty="0" err="1"/>
            <a:t>satoja</a:t>
          </a:r>
          <a:r>
            <a:rPr lang="en-US" dirty="0"/>
            <a:t> </a:t>
          </a:r>
          <a:r>
            <a:rPr lang="en-US" dirty="0" err="1"/>
            <a:t>euroja</a:t>
          </a:r>
          <a:r>
            <a:rPr lang="en-US" dirty="0"/>
            <a:t>. </a:t>
          </a:r>
        </a:p>
      </dgm:t>
    </dgm:pt>
    <dgm:pt modelId="{730A90F9-F999-4624-A4E3-A4BB47D867C3}" type="parTrans" cxnId="{4417182B-99EE-4554-B897-3C75A41CC289}">
      <dgm:prSet/>
      <dgm:spPr/>
      <dgm:t>
        <a:bodyPr/>
        <a:lstStyle/>
        <a:p>
          <a:endParaRPr lang="en-US"/>
        </a:p>
      </dgm:t>
    </dgm:pt>
    <dgm:pt modelId="{A47ECC6A-C0B3-467F-8510-C55B092C0E7A}" type="sibTrans" cxnId="{4417182B-99EE-4554-B897-3C75A41CC289}">
      <dgm:prSet/>
      <dgm:spPr/>
      <dgm:t>
        <a:bodyPr/>
        <a:lstStyle/>
        <a:p>
          <a:endParaRPr lang="en-US"/>
        </a:p>
      </dgm:t>
    </dgm:pt>
    <dgm:pt modelId="{739060C4-BF90-4533-98EA-013DD3785A5D}">
      <dgm:prSet/>
      <dgm:spPr/>
      <dgm:t>
        <a:bodyPr/>
        <a:lstStyle/>
        <a:p>
          <a:r>
            <a:rPr lang="en-US" dirty="0" err="1"/>
            <a:t>Kotitalouksien</a:t>
          </a:r>
          <a:r>
            <a:rPr lang="en-US" dirty="0"/>
            <a:t> </a:t>
          </a:r>
          <a:r>
            <a:rPr lang="en-US" dirty="0" err="1"/>
            <a:t>kohtaamat</a:t>
          </a:r>
          <a:r>
            <a:rPr lang="en-US" dirty="0"/>
            <a:t> </a:t>
          </a:r>
          <a:r>
            <a:rPr lang="en-US" b="1" dirty="0" err="1"/>
            <a:t>sähkön</a:t>
          </a:r>
          <a:r>
            <a:rPr lang="en-US" b="1" dirty="0"/>
            <a:t> </a:t>
          </a:r>
          <a:r>
            <a:rPr lang="en-US" b="1" dirty="0" err="1"/>
            <a:t>hinnan</a:t>
          </a:r>
          <a:r>
            <a:rPr lang="en-US" b="1" dirty="0"/>
            <a:t> </a:t>
          </a:r>
          <a:r>
            <a:rPr lang="en-US" dirty="0" err="1"/>
            <a:t>muutokset</a:t>
          </a:r>
          <a:r>
            <a:rPr lang="en-US" dirty="0"/>
            <a:t> </a:t>
          </a:r>
          <a:r>
            <a:rPr lang="en-US" dirty="0" err="1"/>
            <a:t>riippuvat</a:t>
          </a:r>
          <a:r>
            <a:rPr lang="en-US" dirty="0"/>
            <a:t> </a:t>
          </a:r>
          <a:r>
            <a:rPr lang="en-US" dirty="0" err="1"/>
            <a:t>paljon</a:t>
          </a:r>
          <a:r>
            <a:rPr lang="en-US" dirty="0"/>
            <a:t> </a:t>
          </a:r>
          <a:r>
            <a:rPr lang="en-US" dirty="0" err="1"/>
            <a:t>myyntisopimuksen</a:t>
          </a:r>
          <a:r>
            <a:rPr lang="en-US" dirty="0"/>
            <a:t> </a:t>
          </a:r>
          <a:r>
            <a:rPr lang="en-US" dirty="0" err="1"/>
            <a:t>tyypistä</a:t>
          </a:r>
          <a:r>
            <a:rPr lang="en-US" dirty="0"/>
            <a:t>. </a:t>
          </a:r>
          <a:r>
            <a:rPr lang="en-US" dirty="0" err="1"/>
            <a:t>Vuoden</a:t>
          </a:r>
          <a:r>
            <a:rPr lang="en-US" dirty="0"/>
            <a:t> 2022 </a:t>
          </a:r>
          <a:r>
            <a:rPr lang="en-US" dirty="0" err="1"/>
            <a:t>lopulla</a:t>
          </a:r>
          <a:r>
            <a:rPr lang="en-US" dirty="0"/>
            <a:t> 50 % </a:t>
          </a:r>
          <a:r>
            <a:rPr lang="en-US" dirty="0" err="1"/>
            <a:t>sähkön</a:t>
          </a:r>
          <a:r>
            <a:rPr lang="en-US" dirty="0"/>
            <a:t> </a:t>
          </a:r>
          <a:r>
            <a:rPr lang="en-US" dirty="0" err="1"/>
            <a:t>myyntisopimuksista</a:t>
          </a:r>
          <a:r>
            <a:rPr lang="en-US" dirty="0"/>
            <a:t> </a:t>
          </a:r>
          <a:r>
            <a:rPr lang="en-US" dirty="0" err="1"/>
            <a:t>oli</a:t>
          </a:r>
          <a:r>
            <a:rPr lang="en-US" dirty="0"/>
            <a:t> </a:t>
          </a:r>
          <a:r>
            <a:rPr lang="en-US" dirty="0" err="1"/>
            <a:t>määräaikaisia</a:t>
          </a:r>
          <a:r>
            <a:rPr lang="en-US" dirty="0"/>
            <a:t>, 36 % </a:t>
          </a:r>
          <a:r>
            <a:rPr lang="en-US" dirty="0" err="1"/>
            <a:t>toistaiseksi</a:t>
          </a:r>
          <a:r>
            <a:rPr lang="en-US" dirty="0"/>
            <a:t> </a:t>
          </a:r>
          <a:r>
            <a:rPr lang="en-US" dirty="0" err="1"/>
            <a:t>voimassa</a:t>
          </a:r>
          <a:r>
            <a:rPr lang="en-US" dirty="0"/>
            <a:t> </a:t>
          </a:r>
          <a:r>
            <a:rPr lang="en-US" dirty="0" err="1"/>
            <a:t>olevia</a:t>
          </a:r>
          <a:r>
            <a:rPr lang="en-US" dirty="0"/>
            <a:t> ja 14 % </a:t>
          </a:r>
          <a:r>
            <a:rPr lang="en-US" dirty="0" err="1"/>
            <a:t>pörssisähköä</a:t>
          </a:r>
          <a:r>
            <a:rPr lang="en-US" dirty="0"/>
            <a:t>. </a:t>
          </a:r>
          <a:r>
            <a:rPr lang="en-US" dirty="0" err="1"/>
            <a:t>Pörssisähkön</a:t>
          </a:r>
          <a:r>
            <a:rPr lang="en-US" dirty="0"/>
            <a:t> </a:t>
          </a:r>
          <a:r>
            <a:rPr lang="en-US" dirty="0" err="1"/>
            <a:t>keskihinta</a:t>
          </a:r>
          <a:r>
            <a:rPr lang="en-US" dirty="0"/>
            <a:t> on </a:t>
          </a:r>
          <a:r>
            <a:rPr lang="en-US" dirty="0" err="1"/>
            <a:t>tänä</a:t>
          </a:r>
          <a:r>
            <a:rPr lang="en-US" dirty="0"/>
            <a:t> </a:t>
          </a:r>
          <a:r>
            <a:rPr lang="en-US" dirty="0" err="1"/>
            <a:t>vuonna</a:t>
          </a:r>
          <a:r>
            <a:rPr lang="en-US" dirty="0"/>
            <a:t> </a:t>
          </a:r>
          <a:r>
            <a:rPr lang="en-US" dirty="0" err="1"/>
            <a:t>noin</a:t>
          </a:r>
          <a:r>
            <a:rPr lang="en-US" dirty="0"/>
            <a:t> 40 </a:t>
          </a:r>
          <a:r>
            <a:rPr lang="en-US" dirty="0" err="1"/>
            <a:t>prosenttia</a:t>
          </a:r>
          <a:r>
            <a:rPr lang="en-US" dirty="0"/>
            <a:t> </a:t>
          </a:r>
          <a:r>
            <a:rPr lang="en-US" dirty="0" err="1"/>
            <a:t>alempi</a:t>
          </a:r>
          <a:r>
            <a:rPr lang="en-US" dirty="0"/>
            <a:t> </a:t>
          </a:r>
          <a:r>
            <a:rPr lang="en-US" dirty="0" err="1"/>
            <a:t>kuin</a:t>
          </a:r>
          <a:r>
            <a:rPr lang="en-US" dirty="0"/>
            <a:t> </a:t>
          </a:r>
          <a:r>
            <a:rPr lang="en-US" dirty="0" err="1"/>
            <a:t>viime</a:t>
          </a:r>
          <a:r>
            <a:rPr lang="en-US" dirty="0"/>
            <a:t> </a:t>
          </a:r>
          <a:r>
            <a:rPr lang="en-US" dirty="0" err="1"/>
            <a:t>vuonna</a:t>
          </a:r>
          <a:r>
            <a:rPr lang="en-US" dirty="0"/>
            <a:t>. </a:t>
          </a:r>
          <a:r>
            <a:rPr lang="en-US" dirty="0" err="1"/>
            <a:t>Niillä</a:t>
          </a:r>
          <a:r>
            <a:rPr lang="en-US" dirty="0"/>
            <a:t> </a:t>
          </a:r>
          <a:r>
            <a:rPr lang="en-US" dirty="0" err="1"/>
            <a:t>kotitalouksilla</a:t>
          </a:r>
          <a:r>
            <a:rPr lang="en-US" dirty="0"/>
            <a:t>, </a:t>
          </a:r>
          <a:r>
            <a:rPr lang="en-US" dirty="0" err="1"/>
            <a:t>jotka</a:t>
          </a:r>
          <a:r>
            <a:rPr lang="en-US" dirty="0"/>
            <a:t> </a:t>
          </a:r>
          <a:r>
            <a:rPr lang="en-US" dirty="0" err="1"/>
            <a:t>onnistuivat</a:t>
          </a:r>
          <a:r>
            <a:rPr lang="en-US" dirty="0"/>
            <a:t> </a:t>
          </a:r>
          <a:r>
            <a:rPr lang="en-US" dirty="0" err="1"/>
            <a:t>määräaikaisen</a:t>
          </a:r>
          <a:r>
            <a:rPr lang="en-US" dirty="0"/>
            <a:t> </a:t>
          </a:r>
          <a:r>
            <a:rPr lang="en-US" dirty="0" err="1"/>
            <a:t>sopimuksen</a:t>
          </a:r>
          <a:r>
            <a:rPr lang="en-US" dirty="0"/>
            <a:t> </a:t>
          </a:r>
          <a:r>
            <a:rPr lang="en-US" dirty="0" err="1"/>
            <a:t>turvin</a:t>
          </a:r>
          <a:r>
            <a:rPr lang="en-US" dirty="0"/>
            <a:t> </a:t>
          </a:r>
          <a:r>
            <a:rPr lang="en-US" dirty="0" err="1"/>
            <a:t>välttämään</a:t>
          </a:r>
          <a:r>
            <a:rPr lang="en-US" dirty="0"/>
            <a:t> </a:t>
          </a:r>
          <a:r>
            <a:rPr lang="en-US" dirty="0" err="1"/>
            <a:t>pahimman</a:t>
          </a:r>
          <a:r>
            <a:rPr lang="en-US" dirty="0"/>
            <a:t> </a:t>
          </a:r>
          <a:r>
            <a:rPr lang="en-US" dirty="0" err="1"/>
            <a:t>sähkön</a:t>
          </a:r>
          <a:r>
            <a:rPr lang="en-US" dirty="0"/>
            <a:t> </a:t>
          </a:r>
          <a:r>
            <a:rPr lang="en-US" dirty="0" err="1"/>
            <a:t>hintapiikin</a:t>
          </a:r>
          <a:r>
            <a:rPr lang="en-US"/>
            <a:t>, </a:t>
          </a:r>
          <a:r>
            <a:rPr lang="en-US" dirty="0" err="1"/>
            <a:t>voi</a:t>
          </a:r>
          <a:r>
            <a:rPr lang="en-US" dirty="0"/>
            <a:t> </a:t>
          </a:r>
          <a:r>
            <a:rPr lang="en-US" dirty="0" err="1"/>
            <a:t>tänä</a:t>
          </a:r>
          <a:r>
            <a:rPr lang="en-US" dirty="0"/>
            <a:t> </a:t>
          </a:r>
          <a:r>
            <a:rPr lang="en-US" dirty="0" err="1"/>
            <a:t>vuonna</a:t>
          </a:r>
          <a:r>
            <a:rPr lang="en-US" dirty="0"/>
            <a:t> </a:t>
          </a:r>
          <a:r>
            <a:rPr lang="en-US" dirty="0" err="1"/>
            <a:t>sähkömenot</a:t>
          </a:r>
          <a:r>
            <a:rPr lang="en-US" dirty="0"/>
            <a:t> olla </a:t>
          </a:r>
          <a:r>
            <a:rPr lang="en-US" dirty="0" err="1"/>
            <a:t>jopa</a:t>
          </a:r>
          <a:r>
            <a:rPr lang="en-US" dirty="0"/>
            <a:t> 50 % </a:t>
          </a:r>
          <a:r>
            <a:rPr lang="en-US" dirty="0" err="1"/>
            <a:t>suuremmat</a:t>
          </a:r>
          <a:r>
            <a:rPr lang="en-US" dirty="0"/>
            <a:t>.   </a:t>
          </a:r>
        </a:p>
      </dgm:t>
    </dgm:pt>
    <dgm:pt modelId="{49008213-DED5-4FA1-AD08-7B92A6101562}" type="parTrans" cxnId="{1AFF9C3B-71EE-4AF2-A5A6-B3EB61731D73}">
      <dgm:prSet/>
      <dgm:spPr/>
      <dgm:t>
        <a:bodyPr/>
        <a:lstStyle/>
        <a:p>
          <a:endParaRPr lang="en-US"/>
        </a:p>
      </dgm:t>
    </dgm:pt>
    <dgm:pt modelId="{F0DCE827-84EC-4CF4-A012-E809C126B013}" type="sibTrans" cxnId="{1AFF9C3B-71EE-4AF2-A5A6-B3EB61731D73}">
      <dgm:prSet/>
      <dgm:spPr/>
      <dgm:t>
        <a:bodyPr/>
        <a:lstStyle/>
        <a:p>
          <a:endParaRPr lang="en-US"/>
        </a:p>
      </dgm:t>
    </dgm:pt>
    <dgm:pt modelId="{7C27D332-8DE7-4A27-80B8-4BEB0EFD94B6}">
      <dgm:prSet/>
      <dgm:spPr/>
      <dgm:t>
        <a:bodyPr/>
        <a:lstStyle/>
        <a:p>
          <a:r>
            <a:rPr lang="en-US" b="1" dirty="0" err="1"/>
            <a:t>Kaukolämmön</a:t>
          </a:r>
          <a:r>
            <a:rPr lang="en-US" dirty="0"/>
            <a:t> </a:t>
          </a:r>
          <a:r>
            <a:rPr lang="en-US" dirty="0" err="1"/>
            <a:t>reipas</a:t>
          </a:r>
          <a:r>
            <a:rPr lang="en-US" dirty="0"/>
            <a:t> </a:t>
          </a:r>
          <a:r>
            <a:rPr lang="en-US" dirty="0" err="1"/>
            <a:t>hinnan</a:t>
          </a:r>
          <a:r>
            <a:rPr lang="en-US" dirty="0"/>
            <a:t> </a:t>
          </a:r>
          <a:r>
            <a:rPr lang="en-US" dirty="0" err="1"/>
            <a:t>nousu</a:t>
          </a:r>
          <a:r>
            <a:rPr lang="en-US" dirty="0"/>
            <a:t> on </a:t>
          </a:r>
          <a:r>
            <a:rPr lang="en-US" dirty="0" err="1"/>
            <a:t>jatkunut</a:t>
          </a:r>
          <a:r>
            <a:rPr lang="en-US" dirty="0"/>
            <a:t> </a:t>
          </a:r>
          <a:r>
            <a:rPr lang="en-US" dirty="0" err="1"/>
            <a:t>edelleen</a:t>
          </a:r>
          <a:r>
            <a:rPr lang="en-US" dirty="0"/>
            <a:t>. </a:t>
          </a:r>
          <a:r>
            <a:rPr lang="en-US" dirty="0" err="1"/>
            <a:t>Hinnan</a:t>
          </a:r>
          <a:r>
            <a:rPr lang="en-US" dirty="0"/>
            <a:t> </a:t>
          </a:r>
          <a:r>
            <a:rPr lang="en-US" dirty="0" err="1"/>
            <a:t>muutokset</a:t>
          </a:r>
          <a:r>
            <a:rPr lang="en-US" dirty="0"/>
            <a:t> </a:t>
          </a:r>
          <a:r>
            <a:rPr lang="en-US" dirty="0" err="1"/>
            <a:t>vaihtelevat</a:t>
          </a:r>
          <a:r>
            <a:rPr lang="en-US" dirty="0"/>
            <a:t> </a:t>
          </a:r>
          <a:r>
            <a:rPr lang="en-US" dirty="0" err="1"/>
            <a:t>kuitenkin</a:t>
          </a:r>
          <a:r>
            <a:rPr lang="en-US" dirty="0"/>
            <a:t> </a:t>
          </a:r>
          <a:r>
            <a:rPr lang="en-US" dirty="0" err="1"/>
            <a:t>paljon</a:t>
          </a:r>
          <a:r>
            <a:rPr lang="en-US" dirty="0"/>
            <a:t> </a:t>
          </a:r>
          <a:r>
            <a:rPr lang="en-US" dirty="0" err="1"/>
            <a:t>kaupungeittain</a:t>
          </a:r>
          <a:r>
            <a:rPr lang="en-US" dirty="0"/>
            <a:t>. </a:t>
          </a:r>
          <a:r>
            <a:rPr lang="fi-FI" dirty="0"/>
            <a:t>Kaukolämmön hinnan ennustetaan kasvavan keskimäärin 10 prosenttia tänä vuonna. Ensi vuonna kaukolämmön hinta nousee selvästi maltillisemmin, noin 4 prosenttia.</a:t>
          </a:r>
          <a:endParaRPr lang="en-US" dirty="0"/>
        </a:p>
      </dgm:t>
    </dgm:pt>
    <dgm:pt modelId="{A03139AD-1FAC-4480-9D98-486487707904}" type="parTrans" cxnId="{E231699B-3566-4A54-A81D-137251DAA88E}">
      <dgm:prSet/>
      <dgm:spPr/>
      <dgm:t>
        <a:bodyPr/>
        <a:lstStyle/>
        <a:p>
          <a:endParaRPr lang="en-US"/>
        </a:p>
      </dgm:t>
    </dgm:pt>
    <dgm:pt modelId="{3D4479A2-3175-4C8C-9864-AE6B6AF36B28}" type="sibTrans" cxnId="{E231699B-3566-4A54-A81D-137251DAA88E}">
      <dgm:prSet/>
      <dgm:spPr/>
      <dgm:t>
        <a:bodyPr/>
        <a:lstStyle/>
        <a:p>
          <a:endParaRPr lang="en-US"/>
        </a:p>
      </dgm:t>
    </dgm:pt>
    <dgm:pt modelId="{8E2C2E09-CD2D-4880-BEC4-810DD118778E}">
      <dgm:prSet/>
      <dgm:spPr/>
      <dgm:t>
        <a:bodyPr/>
        <a:lstStyle/>
        <a:p>
          <a:r>
            <a:rPr lang="en-US" b="1"/>
            <a:t>Rakennuksen kiinteistöveron verotusarvon </a:t>
          </a:r>
          <a:r>
            <a:rPr lang="en-US"/>
            <a:t>määrittelyssä käytetään rakennuskustannusindeksiä, joka nousi viime vuonna lähes 10 prosenttia.</a:t>
          </a:r>
        </a:p>
      </dgm:t>
    </dgm:pt>
    <dgm:pt modelId="{73D19CA0-D360-4964-B2F7-AAD82B5DE180}" type="parTrans" cxnId="{15C51A85-1C49-4AAB-B40A-2A773A659F7E}">
      <dgm:prSet/>
      <dgm:spPr/>
      <dgm:t>
        <a:bodyPr/>
        <a:lstStyle/>
        <a:p>
          <a:endParaRPr lang="en-US"/>
        </a:p>
      </dgm:t>
    </dgm:pt>
    <dgm:pt modelId="{210BD1E6-7965-4885-81BA-3EDA1A631267}" type="sibTrans" cxnId="{15C51A85-1C49-4AAB-B40A-2A773A659F7E}">
      <dgm:prSet/>
      <dgm:spPr/>
      <dgm:t>
        <a:bodyPr/>
        <a:lstStyle/>
        <a:p>
          <a:endParaRPr lang="en-US"/>
        </a:p>
      </dgm:t>
    </dgm:pt>
    <dgm:pt modelId="{1AC50A6A-6FA6-4A1C-BD95-1071E8FB7BA6}" type="pres">
      <dgm:prSet presAssocID="{28E27577-6C5A-46E5-886B-11C879896DBA}" presName="root" presStyleCnt="0">
        <dgm:presLayoutVars>
          <dgm:dir/>
          <dgm:resizeHandles val="exact"/>
        </dgm:presLayoutVars>
      </dgm:prSet>
      <dgm:spPr/>
    </dgm:pt>
    <dgm:pt modelId="{E58D0CF3-8AB0-4192-8A0E-8293C8F3667C}" type="pres">
      <dgm:prSet presAssocID="{75246BC4-D9C6-4949-A5AF-1A5A511E1249}" presName="compNode" presStyleCnt="0"/>
      <dgm:spPr/>
    </dgm:pt>
    <dgm:pt modelId="{74D9317D-0D27-477C-AFDE-F2BE33A16937}" type="pres">
      <dgm:prSet presAssocID="{75246BC4-D9C6-4949-A5AF-1A5A511E1249}" presName="bgRect" presStyleLbl="bgShp" presStyleIdx="0" presStyleCnt="4"/>
      <dgm:spPr>
        <a:solidFill>
          <a:srgbClr val="CBDCCF"/>
        </a:solidFill>
      </dgm:spPr>
    </dgm:pt>
    <dgm:pt modelId="{78D305A4-44CF-4AEA-B1F9-60F88B57D718}" type="pres">
      <dgm:prSet presAssocID="{75246BC4-D9C6-4949-A5AF-1A5A511E124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ksokaavio tasaisella täytöllä"/>
        </a:ext>
      </dgm:extLst>
    </dgm:pt>
    <dgm:pt modelId="{D12CA541-764F-4613-8049-27FD0F29F9E4}" type="pres">
      <dgm:prSet presAssocID="{75246BC4-D9C6-4949-A5AF-1A5A511E1249}" presName="spaceRect" presStyleCnt="0"/>
      <dgm:spPr/>
    </dgm:pt>
    <dgm:pt modelId="{F67DA753-9CDA-4C55-BA6F-06ECC30E1404}" type="pres">
      <dgm:prSet presAssocID="{75246BC4-D9C6-4949-A5AF-1A5A511E1249}" presName="parTx" presStyleLbl="revTx" presStyleIdx="0" presStyleCnt="4">
        <dgm:presLayoutVars>
          <dgm:chMax val="0"/>
          <dgm:chPref val="0"/>
        </dgm:presLayoutVars>
      </dgm:prSet>
      <dgm:spPr/>
    </dgm:pt>
    <dgm:pt modelId="{C0E7C5FB-F20E-4C01-BCD2-E5599836560E}" type="pres">
      <dgm:prSet presAssocID="{A47ECC6A-C0B3-467F-8510-C55B092C0E7A}" presName="sibTrans" presStyleCnt="0"/>
      <dgm:spPr/>
    </dgm:pt>
    <dgm:pt modelId="{7FE043DD-4F33-4314-A9A7-530CED84A9E6}" type="pres">
      <dgm:prSet presAssocID="{739060C4-BF90-4533-98EA-013DD3785A5D}" presName="compNode" presStyleCnt="0"/>
      <dgm:spPr/>
    </dgm:pt>
    <dgm:pt modelId="{4AF26927-432A-4877-9717-F00188C9D713}" type="pres">
      <dgm:prSet presAssocID="{739060C4-BF90-4533-98EA-013DD3785A5D}" presName="bgRect" presStyleLbl="bgShp" presStyleIdx="1" presStyleCnt="4" custScaleY="167414"/>
      <dgm:spPr/>
    </dgm:pt>
    <dgm:pt modelId="{0CFB75C5-A4D1-4C72-A6EE-EBEA2CDB7B54}" type="pres">
      <dgm:prSet presAssocID="{739060C4-BF90-4533-98EA-013DD3785A5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hkulamppu tasaisella täytöllä"/>
        </a:ext>
      </dgm:extLst>
    </dgm:pt>
    <dgm:pt modelId="{9AF0D78F-141F-49FC-9D89-361567A4D13F}" type="pres">
      <dgm:prSet presAssocID="{739060C4-BF90-4533-98EA-013DD3785A5D}" presName="spaceRect" presStyleCnt="0"/>
      <dgm:spPr/>
    </dgm:pt>
    <dgm:pt modelId="{294EA719-0CBA-4D70-BDED-3DF30F79B3B5}" type="pres">
      <dgm:prSet presAssocID="{739060C4-BF90-4533-98EA-013DD3785A5D}" presName="parTx" presStyleLbl="revTx" presStyleIdx="1" presStyleCnt="4">
        <dgm:presLayoutVars>
          <dgm:chMax val="0"/>
          <dgm:chPref val="0"/>
        </dgm:presLayoutVars>
      </dgm:prSet>
      <dgm:spPr/>
    </dgm:pt>
    <dgm:pt modelId="{5F3CF38D-5019-45C5-870A-01E8753F2FAE}" type="pres">
      <dgm:prSet presAssocID="{F0DCE827-84EC-4CF4-A012-E809C126B013}" presName="sibTrans" presStyleCnt="0"/>
      <dgm:spPr/>
    </dgm:pt>
    <dgm:pt modelId="{9BED9D68-0410-45A0-AAE4-6DD3F6311296}" type="pres">
      <dgm:prSet presAssocID="{7C27D332-8DE7-4A27-80B8-4BEB0EFD94B6}" presName="compNode" presStyleCnt="0"/>
      <dgm:spPr/>
    </dgm:pt>
    <dgm:pt modelId="{C1B836E4-11DE-4CDC-BDB7-90F29F26BE93}" type="pres">
      <dgm:prSet presAssocID="{7C27D332-8DE7-4A27-80B8-4BEB0EFD94B6}" presName="bgRect" presStyleLbl="bgShp" presStyleIdx="2" presStyleCnt="4"/>
      <dgm:spPr/>
    </dgm:pt>
    <dgm:pt modelId="{3D7A43ED-D137-4C59-BF22-ABEA5BAFCE2D}" type="pres">
      <dgm:prSet presAssocID="{7C27D332-8DE7-4A27-80B8-4BEB0EFD94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ämpömittari tasaisella täytöllä"/>
        </a:ext>
      </dgm:extLst>
    </dgm:pt>
    <dgm:pt modelId="{3384C4D4-A1B2-4B6B-974D-C18F2A5D8DDF}" type="pres">
      <dgm:prSet presAssocID="{7C27D332-8DE7-4A27-80B8-4BEB0EFD94B6}" presName="spaceRect" presStyleCnt="0"/>
      <dgm:spPr/>
    </dgm:pt>
    <dgm:pt modelId="{C4C12814-F09A-43E9-B20E-8C39DC5A514E}" type="pres">
      <dgm:prSet presAssocID="{7C27D332-8DE7-4A27-80B8-4BEB0EFD94B6}" presName="parTx" presStyleLbl="revTx" presStyleIdx="2" presStyleCnt="4">
        <dgm:presLayoutVars>
          <dgm:chMax val="0"/>
          <dgm:chPref val="0"/>
        </dgm:presLayoutVars>
      </dgm:prSet>
      <dgm:spPr/>
    </dgm:pt>
    <dgm:pt modelId="{6A33EEB6-DA76-4127-BC06-72A297163B5B}" type="pres">
      <dgm:prSet presAssocID="{3D4479A2-3175-4C8C-9864-AE6B6AF36B28}" presName="sibTrans" presStyleCnt="0"/>
      <dgm:spPr/>
    </dgm:pt>
    <dgm:pt modelId="{CA481068-6A90-4A45-92A0-6184926C11D6}" type="pres">
      <dgm:prSet presAssocID="{8E2C2E09-CD2D-4880-BEC4-810DD118778E}" presName="compNode" presStyleCnt="0"/>
      <dgm:spPr/>
    </dgm:pt>
    <dgm:pt modelId="{D5D93BA0-EE12-4A5E-BF73-7FB163398EA1}" type="pres">
      <dgm:prSet presAssocID="{8E2C2E09-CD2D-4880-BEC4-810DD118778E}" presName="bgRect" presStyleLbl="bgShp" presStyleIdx="3" presStyleCnt="4"/>
      <dgm:spPr/>
    </dgm:pt>
    <dgm:pt modelId="{BF89FBA0-88E7-4348-8DA2-0EC5B2DC8B07}" type="pres">
      <dgm:prSet presAssocID="{8E2C2E09-CD2D-4880-BEC4-810DD118778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upunki"/>
        </a:ext>
      </dgm:extLst>
    </dgm:pt>
    <dgm:pt modelId="{D99CFDA7-02BE-4CF5-9D2C-76C9542585D7}" type="pres">
      <dgm:prSet presAssocID="{8E2C2E09-CD2D-4880-BEC4-810DD118778E}" presName="spaceRect" presStyleCnt="0"/>
      <dgm:spPr/>
    </dgm:pt>
    <dgm:pt modelId="{81E4002B-6915-4118-94FC-E8F600983331}" type="pres">
      <dgm:prSet presAssocID="{8E2C2E09-CD2D-4880-BEC4-810DD118778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FE06D02-15D8-45DF-A242-F6CED4512B56}" type="presOf" srcId="{75246BC4-D9C6-4949-A5AF-1A5A511E1249}" destId="{F67DA753-9CDA-4C55-BA6F-06ECC30E1404}" srcOrd="0" destOrd="0" presId="urn:microsoft.com/office/officeart/2018/2/layout/IconVerticalSolidList"/>
    <dgm:cxn modelId="{4417182B-99EE-4554-B897-3C75A41CC289}" srcId="{28E27577-6C5A-46E5-886B-11C879896DBA}" destId="{75246BC4-D9C6-4949-A5AF-1A5A511E1249}" srcOrd="0" destOrd="0" parTransId="{730A90F9-F999-4624-A4E3-A4BB47D867C3}" sibTransId="{A47ECC6A-C0B3-467F-8510-C55B092C0E7A}"/>
    <dgm:cxn modelId="{CC14ED37-82C2-483C-AAA8-242EFC00DA3F}" type="presOf" srcId="{739060C4-BF90-4533-98EA-013DD3785A5D}" destId="{294EA719-0CBA-4D70-BDED-3DF30F79B3B5}" srcOrd="0" destOrd="0" presId="urn:microsoft.com/office/officeart/2018/2/layout/IconVerticalSolidList"/>
    <dgm:cxn modelId="{1AFF9C3B-71EE-4AF2-A5A6-B3EB61731D73}" srcId="{28E27577-6C5A-46E5-886B-11C879896DBA}" destId="{739060C4-BF90-4533-98EA-013DD3785A5D}" srcOrd="1" destOrd="0" parTransId="{49008213-DED5-4FA1-AD08-7B92A6101562}" sibTransId="{F0DCE827-84EC-4CF4-A012-E809C126B013}"/>
    <dgm:cxn modelId="{F01C2F3E-CB56-4253-9A47-52736284192F}" type="presOf" srcId="{8E2C2E09-CD2D-4880-BEC4-810DD118778E}" destId="{81E4002B-6915-4118-94FC-E8F600983331}" srcOrd="0" destOrd="0" presId="urn:microsoft.com/office/officeart/2018/2/layout/IconVerticalSolidList"/>
    <dgm:cxn modelId="{15C51A85-1C49-4AAB-B40A-2A773A659F7E}" srcId="{28E27577-6C5A-46E5-886B-11C879896DBA}" destId="{8E2C2E09-CD2D-4880-BEC4-810DD118778E}" srcOrd="3" destOrd="0" parTransId="{73D19CA0-D360-4964-B2F7-AAD82B5DE180}" sibTransId="{210BD1E6-7965-4885-81BA-3EDA1A631267}"/>
    <dgm:cxn modelId="{CE10BE8F-7334-4CF1-BA8B-5302C66E835B}" type="presOf" srcId="{7C27D332-8DE7-4A27-80B8-4BEB0EFD94B6}" destId="{C4C12814-F09A-43E9-B20E-8C39DC5A514E}" srcOrd="0" destOrd="0" presId="urn:microsoft.com/office/officeart/2018/2/layout/IconVerticalSolidList"/>
    <dgm:cxn modelId="{E231699B-3566-4A54-A81D-137251DAA88E}" srcId="{28E27577-6C5A-46E5-886B-11C879896DBA}" destId="{7C27D332-8DE7-4A27-80B8-4BEB0EFD94B6}" srcOrd="2" destOrd="0" parTransId="{A03139AD-1FAC-4480-9D98-486487707904}" sibTransId="{3D4479A2-3175-4C8C-9864-AE6B6AF36B28}"/>
    <dgm:cxn modelId="{AAD6BEFC-E91B-4DB7-8917-395E4A8DAB7E}" type="presOf" srcId="{28E27577-6C5A-46E5-886B-11C879896DBA}" destId="{1AC50A6A-6FA6-4A1C-BD95-1071E8FB7BA6}" srcOrd="0" destOrd="0" presId="urn:microsoft.com/office/officeart/2018/2/layout/IconVerticalSolidList"/>
    <dgm:cxn modelId="{671727E0-ACD8-413A-923A-196923F66668}" type="presParOf" srcId="{1AC50A6A-6FA6-4A1C-BD95-1071E8FB7BA6}" destId="{E58D0CF3-8AB0-4192-8A0E-8293C8F3667C}" srcOrd="0" destOrd="0" presId="urn:microsoft.com/office/officeart/2018/2/layout/IconVerticalSolidList"/>
    <dgm:cxn modelId="{44386B0A-648F-4E9E-A79A-F485F5561A20}" type="presParOf" srcId="{E58D0CF3-8AB0-4192-8A0E-8293C8F3667C}" destId="{74D9317D-0D27-477C-AFDE-F2BE33A16937}" srcOrd="0" destOrd="0" presId="urn:microsoft.com/office/officeart/2018/2/layout/IconVerticalSolidList"/>
    <dgm:cxn modelId="{AA8C0DF3-3DEE-4CB5-AA86-311E292EB31A}" type="presParOf" srcId="{E58D0CF3-8AB0-4192-8A0E-8293C8F3667C}" destId="{78D305A4-44CF-4AEA-B1F9-60F88B57D718}" srcOrd="1" destOrd="0" presId="urn:microsoft.com/office/officeart/2018/2/layout/IconVerticalSolidList"/>
    <dgm:cxn modelId="{E3432495-0898-49B2-A773-74453C1EACE2}" type="presParOf" srcId="{E58D0CF3-8AB0-4192-8A0E-8293C8F3667C}" destId="{D12CA541-764F-4613-8049-27FD0F29F9E4}" srcOrd="2" destOrd="0" presId="urn:microsoft.com/office/officeart/2018/2/layout/IconVerticalSolidList"/>
    <dgm:cxn modelId="{798BE51A-D6FA-460D-A5B7-F0617CE8CED5}" type="presParOf" srcId="{E58D0CF3-8AB0-4192-8A0E-8293C8F3667C}" destId="{F67DA753-9CDA-4C55-BA6F-06ECC30E1404}" srcOrd="3" destOrd="0" presId="urn:microsoft.com/office/officeart/2018/2/layout/IconVerticalSolidList"/>
    <dgm:cxn modelId="{B8562BC0-8267-4B17-9632-F20DC5C3A114}" type="presParOf" srcId="{1AC50A6A-6FA6-4A1C-BD95-1071E8FB7BA6}" destId="{C0E7C5FB-F20E-4C01-BCD2-E5599836560E}" srcOrd="1" destOrd="0" presId="urn:microsoft.com/office/officeart/2018/2/layout/IconVerticalSolidList"/>
    <dgm:cxn modelId="{F421954C-2B4E-4593-84FA-40037495335D}" type="presParOf" srcId="{1AC50A6A-6FA6-4A1C-BD95-1071E8FB7BA6}" destId="{7FE043DD-4F33-4314-A9A7-530CED84A9E6}" srcOrd="2" destOrd="0" presId="urn:microsoft.com/office/officeart/2018/2/layout/IconVerticalSolidList"/>
    <dgm:cxn modelId="{8D1E8E71-2809-478C-9357-3B5A8D15D32C}" type="presParOf" srcId="{7FE043DD-4F33-4314-A9A7-530CED84A9E6}" destId="{4AF26927-432A-4877-9717-F00188C9D713}" srcOrd="0" destOrd="0" presId="urn:microsoft.com/office/officeart/2018/2/layout/IconVerticalSolidList"/>
    <dgm:cxn modelId="{9A100362-09FC-4916-84D8-5AA35161B571}" type="presParOf" srcId="{7FE043DD-4F33-4314-A9A7-530CED84A9E6}" destId="{0CFB75C5-A4D1-4C72-A6EE-EBEA2CDB7B54}" srcOrd="1" destOrd="0" presId="urn:microsoft.com/office/officeart/2018/2/layout/IconVerticalSolidList"/>
    <dgm:cxn modelId="{2FB6ED24-BFE3-4889-A5BD-BAC7C23301F5}" type="presParOf" srcId="{7FE043DD-4F33-4314-A9A7-530CED84A9E6}" destId="{9AF0D78F-141F-49FC-9D89-361567A4D13F}" srcOrd="2" destOrd="0" presId="urn:microsoft.com/office/officeart/2018/2/layout/IconVerticalSolidList"/>
    <dgm:cxn modelId="{D91A3AC8-F99C-4A8C-80BC-3A14C1ED931E}" type="presParOf" srcId="{7FE043DD-4F33-4314-A9A7-530CED84A9E6}" destId="{294EA719-0CBA-4D70-BDED-3DF30F79B3B5}" srcOrd="3" destOrd="0" presId="urn:microsoft.com/office/officeart/2018/2/layout/IconVerticalSolidList"/>
    <dgm:cxn modelId="{1D23A36B-D595-4879-BD72-6944FAB9AFCC}" type="presParOf" srcId="{1AC50A6A-6FA6-4A1C-BD95-1071E8FB7BA6}" destId="{5F3CF38D-5019-45C5-870A-01E8753F2FAE}" srcOrd="3" destOrd="0" presId="urn:microsoft.com/office/officeart/2018/2/layout/IconVerticalSolidList"/>
    <dgm:cxn modelId="{F1EAC63F-D910-405B-A149-0611DB988D03}" type="presParOf" srcId="{1AC50A6A-6FA6-4A1C-BD95-1071E8FB7BA6}" destId="{9BED9D68-0410-45A0-AAE4-6DD3F6311296}" srcOrd="4" destOrd="0" presId="urn:microsoft.com/office/officeart/2018/2/layout/IconVerticalSolidList"/>
    <dgm:cxn modelId="{0CB72D94-9396-4316-9F23-855EC3A32A6C}" type="presParOf" srcId="{9BED9D68-0410-45A0-AAE4-6DD3F6311296}" destId="{C1B836E4-11DE-4CDC-BDB7-90F29F26BE93}" srcOrd="0" destOrd="0" presId="urn:microsoft.com/office/officeart/2018/2/layout/IconVerticalSolidList"/>
    <dgm:cxn modelId="{3CBA00C7-132A-406D-9D71-5ED3F0D42137}" type="presParOf" srcId="{9BED9D68-0410-45A0-AAE4-6DD3F6311296}" destId="{3D7A43ED-D137-4C59-BF22-ABEA5BAFCE2D}" srcOrd="1" destOrd="0" presId="urn:microsoft.com/office/officeart/2018/2/layout/IconVerticalSolidList"/>
    <dgm:cxn modelId="{7022EEB9-D837-4D01-8BAA-4E1C85A73E09}" type="presParOf" srcId="{9BED9D68-0410-45A0-AAE4-6DD3F6311296}" destId="{3384C4D4-A1B2-4B6B-974D-C18F2A5D8DDF}" srcOrd="2" destOrd="0" presId="urn:microsoft.com/office/officeart/2018/2/layout/IconVerticalSolidList"/>
    <dgm:cxn modelId="{8844DB13-AFB2-4F24-A969-6E68A66DD5AC}" type="presParOf" srcId="{9BED9D68-0410-45A0-AAE4-6DD3F6311296}" destId="{C4C12814-F09A-43E9-B20E-8C39DC5A514E}" srcOrd="3" destOrd="0" presId="urn:microsoft.com/office/officeart/2018/2/layout/IconVerticalSolidList"/>
    <dgm:cxn modelId="{47DE56D8-5654-4B8B-B0C5-6A0F6C8F28B0}" type="presParOf" srcId="{1AC50A6A-6FA6-4A1C-BD95-1071E8FB7BA6}" destId="{6A33EEB6-DA76-4127-BC06-72A297163B5B}" srcOrd="5" destOrd="0" presId="urn:microsoft.com/office/officeart/2018/2/layout/IconVerticalSolidList"/>
    <dgm:cxn modelId="{1F19D093-3C57-4D0C-8BE4-0B3BC52F1248}" type="presParOf" srcId="{1AC50A6A-6FA6-4A1C-BD95-1071E8FB7BA6}" destId="{CA481068-6A90-4A45-92A0-6184926C11D6}" srcOrd="6" destOrd="0" presId="urn:microsoft.com/office/officeart/2018/2/layout/IconVerticalSolidList"/>
    <dgm:cxn modelId="{CF2B077B-5761-4C50-8362-C23EA6371324}" type="presParOf" srcId="{CA481068-6A90-4A45-92A0-6184926C11D6}" destId="{D5D93BA0-EE12-4A5E-BF73-7FB163398EA1}" srcOrd="0" destOrd="0" presId="urn:microsoft.com/office/officeart/2018/2/layout/IconVerticalSolidList"/>
    <dgm:cxn modelId="{C3749686-6035-4798-A2FA-B5032DF80A06}" type="presParOf" srcId="{CA481068-6A90-4A45-92A0-6184926C11D6}" destId="{BF89FBA0-88E7-4348-8DA2-0EC5B2DC8B07}" srcOrd="1" destOrd="0" presId="urn:microsoft.com/office/officeart/2018/2/layout/IconVerticalSolidList"/>
    <dgm:cxn modelId="{1DA030E2-CB51-4D5B-9411-7ADFC8D25753}" type="presParOf" srcId="{CA481068-6A90-4A45-92A0-6184926C11D6}" destId="{D99CFDA7-02BE-4CF5-9D2C-76C9542585D7}" srcOrd="2" destOrd="0" presId="urn:microsoft.com/office/officeart/2018/2/layout/IconVerticalSolidList"/>
    <dgm:cxn modelId="{425DE268-807D-40F2-9BCE-81552C775D83}" type="presParOf" srcId="{CA481068-6A90-4A45-92A0-6184926C11D6}" destId="{81E4002B-6915-4118-94FC-E8F6009833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61100B-8E02-467D-BAF6-4781881CA9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B1D44E2-5B9B-4A40-A421-007982A9B8BE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31 </a:t>
          </a:r>
          <a:r>
            <a:rPr lang="fi-FI" sz="1400" dirty="0">
              <a:solidFill>
                <a:schemeClr val="tx1"/>
              </a:solidFill>
            </a:rPr>
            <a:t>prosentilla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kotitalouksista</a:t>
          </a:r>
          <a:r>
            <a:rPr lang="en-US" sz="1400" dirty="0">
              <a:solidFill>
                <a:schemeClr val="tx1"/>
              </a:solidFill>
            </a:rPr>
            <a:t> on </a:t>
          </a:r>
          <a:r>
            <a:rPr lang="en-US" sz="1400" dirty="0" err="1">
              <a:solidFill>
                <a:schemeClr val="tx1"/>
              </a:solidFill>
            </a:rPr>
            <a:t>asuntovelkaa</a:t>
          </a:r>
          <a:r>
            <a:rPr lang="en-US" sz="1400" dirty="0">
              <a:solidFill>
                <a:schemeClr val="tx1"/>
              </a:solidFill>
            </a:rPr>
            <a:t>.</a:t>
          </a:r>
          <a:endParaRPr lang="fi-FI" sz="1400" dirty="0">
            <a:solidFill>
              <a:schemeClr val="tx1"/>
            </a:solidFill>
          </a:endParaRPr>
        </a:p>
      </dgm:t>
    </dgm:pt>
    <dgm:pt modelId="{A836051F-0ECC-4B1D-8399-D3AEEB20FDDE}" type="parTrans" cxnId="{F5A423E0-9DFE-4316-95BD-948C839EC3F9}">
      <dgm:prSet/>
      <dgm:spPr/>
      <dgm:t>
        <a:bodyPr/>
        <a:lstStyle/>
        <a:p>
          <a:endParaRPr lang="fi-FI"/>
        </a:p>
      </dgm:t>
    </dgm:pt>
    <dgm:pt modelId="{F1F5F4E1-2F18-409E-85A6-45FC3D52AE2B}" type="sibTrans" cxnId="{F5A423E0-9DFE-4316-95BD-948C839EC3F9}">
      <dgm:prSet/>
      <dgm:spPr/>
      <dgm:t>
        <a:bodyPr/>
        <a:lstStyle/>
        <a:p>
          <a:endParaRPr lang="fi-FI"/>
        </a:p>
      </dgm:t>
    </dgm:pt>
    <dgm:pt modelId="{E671E596-91CD-41BB-9033-B635B89BBAA2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95 </a:t>
          </a:r>
          <a:r>
            <a:rPr lang="en-US" sz="1400" dirty="0" err="1">
              <a:solidFill>
                <a:schemeClr val="tx1"/>
              </a:solidFill>
            </a:rPr>
            <a:t>prosenttia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asuntolainoista</a:t>
          </a:r>
          <a:r>
            <a:rPr lang="en-US" sz="1400" dirty="0">
              <a:solidFill>
                <a:schemeClr val="tx1"/>
              </a:solidFill>
            </a:rPr>
            <a:t> on </a:t>
          </a:r>
          <a:r>
            <a:rPr lang="en-US" sz="1400" dirty="0" err="1">
              <a:solidFill>
                <a:schemeClr val="tx1"/>
              </a:solidFill>
            </a:rPr>
            <a:t>sidottu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vaihtuvaan</a:t>
          </a:r>
          <a:r>
            <a:rPr lang="en-US" sz="1400" dirty="0">
              <a:solidFill>
                <a:schemeClr val="tx1"/>
              </a:solidFill>
            </a:rPr>
            <a:t> Euribor-</a:t>
          </a:r>
          <a:r>
            <a:rPr lang="en-US" sz="1400" dirty="0" err="1">
              <a:solidFill>
                <a:schemeClr val="tx1"/>
              </a:solidFill>
            </a:rPr>
            <a:t>korkoon</a:t>
          </a:r>
          <a:r>
            <a:rPr lang="en-US" sz="1400" dirty="0">
              <a:solidFill>
                <a:schemeClr val="tx1"/>
              </a:solidFill>
            </a:rPr>
            <a:t>.</a:t>
          </a:r>
          <a:endParaRPr lang="fi-FI" sz="1400" dirty="0">
            <a:solidFill>
              <a:schemeClr val="tx1"/>
            </a:solidFill>
          </a:endParaRPr>
        </a:p>
      </dgm:t>
    </dgm:pt>
    <dgm:pt modelId="{F34ADAE8-45CE-49D3-9739-8BD64D3B6DA6}" type="parTrans" cxnId="{A14DB923-F916-4E19-A26D-AFF38DF97D77}">
      <dgm:prSet/>
      <dgm:spPr/>
      <dgm:t>
        <a:bodyPr/>
        <a:lstStyle/>
        <a:p>
          <a:endParaRPr lang="fi-FI"/>
        </a:p>
      </dgm:t>
    </dgm:pt>
    <dgm:pt modelId="{1B4A8526-C8B0-4ADB-85AA-59961C681CB5}" type="sibTrans" cxnId="{A14DB923-F916-4E19-A26D-AFF38DF97D77}">
      <dgm:prSet/>
      <dgm:spPr/>
      <dgm:t>
        <a:bodyPr/>
        <a:lstStyle/>
        <a:p>
          <a:endParaRPr lang="fi-FI"/>
        </a:p>
      </dgm:t>
    </dgm:pt>
    <dgm:pt modelId="{EC5D7346-91AC-4A35-873E-A0D086FBD1B4}">
      <dgm:prSet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Keskimääräinen asuntovelan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määrä</a:t>
          </a:r>
          <a:r>
            <a:rPr lang="en-US" sz="1400" dirty="0">
              <a:solidFill>
                <a:schemeClr val="tx1"/>
              </a:solidFill>
            </a:rPr>
            <a:t> on 110 000 </a:t>
          </a:r>
          <a:r>
            <a:rPr lang="en-US" sz="1400" dirty="0" err="1">
              <a:solidFill>
                <a:schemeClr val="tx1"/>
              </a:solidFill>
            </a:rPr>
            <a:t>euroa</a:t>
          </a:r>
          <a:r>
            <a:rPr lang="en-US" sz="1400" dirty="0">
              <a:solidFill>
                <a:schemeClr val="tx1"/>
              </a:solidFill>
            </a:rPr>
            <a:t>. </a:t>
          </a:r>
          <a:r>
            <a:rPr lang="en-US" sz="1400" dirty="0" err="1">
              <a:solidFill>
                <a:schemeClr val="tx1"/>
              </a:solidFill>
            </a:rPr>
            <a:t>Asuntovelka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muodostaa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keskimäärin</a:t>
          </a:r>
          <a:r>
            <a:rPr lang="en-US" sz="1400" dirty="0">
              <a:solidFill>
                <a:schemeClr val="tx1"/>
              </a:solidFill>
            </a:rPr>
            <a:t> 80 </a:t>
          </a:r>
          <a:r>
            <a:rPr lang="en-US" sz="1400" dirty="0" err="1">
              <a:solidFill>
                <a:schemeClr val="tx1"/>
              </a:solidFill>
            </a:rPr>
            <a:t>prosenttia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asuntovelallisten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kotitalouksien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veloista</a:t>
          </a:r>
          <a:r>
            <a:rPr lang="en-US" sz="1400" dirty="0">
              <a:solidFill>
                <a:schemeClr val="tx1"/>
              </a:solidFill>
            </a:rPr>
            <a:t>.</a:t>
          </a:r>
          <a:endParaRPr lang="fi-FI" sz="1400" dirty="0">
            <a:solidFill>
              <a:schemeClr val="tx1"/>
            </a:solidFill>
          </a:endParaRPr>
        </a:p>
      </dgm:t>
    </dgm:pt>
    <dgm:pt modelId="{39383349-935E-4D00-8E4A-7ADC61E895F4}" type="parTrans" cxnId="{F748A5BA-112A-469A-8AA3-23F32A461A3E}">
      <dgm:prSet/>
      <dgm:spPr/>
      <dgm:t>
        <a:bodyPr/>
        <a:lstStyle/>
        <a:p>
          <a:endParaRPr lang="fi-FI"/>
        </a:p>
      </dgm:t>
    </dgm:pt>
    <dgm:pt modelId="{20DA6D7C-349D-4C30-8E1B-2C556E74B8E4}" type="sibTrans" cxnId="{F748A5BA-112A-469A-8AA3-23F32A461A3E}">
      <dgm:prSet/>
      <dgm:spPr/>
      <dgm:t>
        <a:bodyPr/>
        <a:lstStyle/>
        <a:p>
          <a:endParaRPr lang="fi-FI"/>
        </a:p>
      </dgm:t>
    </dgm:pt>
    <dgm:pt modelId="{A3F35588-CC8E-49DA-A22A-7D0A745E2229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</a:rPr>
            <a:t>Asuntovelallisilla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kotitalouksilla</a:t>
          </a:r>
          <a:r>
            <a:rPr lang="en-US" sz="1400" dirty="0">
              <a:solidFill>
                <a:schemeClr val="tx1"/>
              </a:solidFill>
            </a:rPr>
            <a:t> on </a:t>
          </a:r>
          <a:r>
            <a:rPr lang="en-US" sz="1400" dirty="0" err="1">
              <a:solidFill>
                <a:schemeClr val="tx1"/>
              </a:solidFill>
            </a:rPr>
            <a:t>keskimäärin</a:t>
          </a:r>
          <a:r>
            <a:rPr lang="en-US" sz="1400" dirty="0">
              <a:solidFill>
                <a:schemeClr val="tx1"/>
              </a:solidFill>
            </a:rPr>
            <a:t> 27 000 </a:t>
          </a:r>
          <a:r>
            <a:rPr lang="en-US" sz="1400" dirty="0" err="1">
              <a:solidFill>
                <a:schemeClr val="tx1"/>
              </a:solidFill>
            </a:rPr>
            <a:t>euroa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muuta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velkaa</a:t>
          </a:r>
          <a:r>
            <a:rPr lang="en-US" sz="1400" dirty="0">
              <a:solidFill>
                <a:schemeClr val="tx1"/>
              </a:solidFill>
            </a:rPr>
            <a:t>. </a:t>
          </a:r>
          <a:endParaRPr lang="fi-FI" sz="1400" dirty="0">
            <a:solidFill>
              <a:schemeClr val="tx1"/>
            </a:solidFill>
          </a:endParaRPr>
        </a:p>
      </dgm:t>
    </dgm:pt>
    <dgm:pt modelId="{AFAF5DD5-B473-4C48-A5CB-2AC750EC1F01}" type="sibTrans" cxnId="{BC91DAE5-CC3D-480C-9B77-5773A35628B4}">
      <dgm:prSet/>
      <dgm:spPr/>
      <dgm:t>
        <a:bodyPr/>
        <a:lstStyle/>
        <a:p>
          <a:endParaRPr lang="fi-FI"/>
        </a:p>
      </dgm:t>
    </dgm:pt>
    <dgm:pt modelId="{36AFB947-0785-40D3-B1C1-C3E9D57979C6}" type="parTrans" cxnId="{BC91DAE5-CC3D-480C-9B77-5773A35628B4}">
      <dgm:prSet/>
      <dgm:spPr/>
      <dgm:t>
        <a:bodyPr/>
        <a:lstStyle/>
        <a:p>
          <a:endParaRPr lang="fi-FI"/>
        </a:p>
      </dgm:t>
    </dgm:pt>
    <dgm:pt modelId="{40B85F42-8986-41F0-9779-3D933BAFB388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Noin 80 </a:t>
          </a:r>
          <a:r>
            <a:rPr lang="en-US" sz="1400" dirty="0" err="1">
              <a:solidFill>
                <a:schemeClr val="tx1"/>
              </a:solidFill>
            </a:rPr>
            <a:t>prosentissa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asuntolainoista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lyhennystapana</a:t>
          </a:r>
          <a:r>
            <a:rPr lang="en-US" sz="1400" dirty="0">
              <a:solidFill>
                <a:schemeClr val="tx1"/>
              </a:solidFill>
            </a:rPr>
            <a:t> on </a:t>
          </a:r>
          <a:r>
            <a:rPr lang="en-US" sz="1400" dirty="0" err="1">
              <a:solidFill>
                <a:schemeClr val="tx1"/>
              </a:solidFill>
            </a:rPr>
            <a:t>annuiteetti</a:t>
          </a:r>
          <a:r>
            <a:rPr lang="en-US" sz="1400" dirty="0">
              <a:solidFill>
                <a:schemeClr val="tx1"/>
              </a:solidFill>
            </a:rPr>
            <a:t>, </a:t>
          </a:r>
          <a:r>
            <a:rPr lang="en-US" sz="1400" dirty="0" err="1">
              <a:solidFill>
                <a:schemeClr val="tx1"/>
              </a:solidFill>
            </a:rPr>
            <a:t>eli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maksuerä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muuttuu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koron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muuttuessa</a:t>
          </a:r>
          <a:r>
            <a:rPr lang="en-US" sz="1400" dirty="0">
              <a:solidFill>
                <a:schemeClr val="tx1"/>
              </a:solidFill>
            </a:rPr>
            <a:t>.</a:t>
          </a:r>
          <a:endParaRPr lang="fi-FI" sz="1400" dirty="0">
            <a:solidFill>
              <a:schemeClr val="tx1"/>
            </a:solidFill>
          </a:endParaRPr>
        </a:p>
      </dgm:t>
    </dgm:pt>
    <dgm:pt modelId="{3CBA28AF-D96F-4453-9584-F59AC6E1C8F3}" type="parTrans" cxnId="{F6E7A50E-86A8-47FC-A4B5-03D98FFB6060}">
      <dgm:prSet/>
      <dgm:spPr/>
      <dgm:t>
        <a:bodyPr/>
        <a:lstStyle/>
        <a:p>
          <a:endParaRPr lang="fi-FI"/>
        </a:p>
      </dgm:t>
    </dgm:pt>
    <dgm:pt modelId="{F8143F65-FF15-4C45-B0B4-C754E12F4630}" type="sibTrans" cxnId="{F6E7A50E-86A8-47FC-A4B5-03D98FFB6060}">
      <dgm:prSet/>
      <dgm:spPr/>
      <dgm:t>
        <a:bodyPr/>
        <a:lstStyle/>
        <a:p>
          <a:endParaRPr lang="fi-FI"/>
        </a:p>
      </dgm:t>
    </dgm:pt>
    <dgm:pt modelId="{847FBA58-9DA0-4638-839F-39469ADC2C56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</a:rPr>
            <a:t>Suurimmat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asuntovelat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ovat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Uudellamaalla</a:t>
          </a:r>
          <a:r>
            <a:rPr lang="en-US" sz="1400" dirty="0">
              <a:solidFill>
                <a:schemeClr val="tx1"/>
              </a:solidFill>
            </a:rPr>
            <a:t>.</a:t>
          </a:r>
          <a:endParaRPr lang="fi-FI" sz="1400" dirty="0">
            <a:solidFill>
              <a:schemeClr val="tx1"/>
            </a:solidFill>
          </a:endParaRPr>
        </a:p>
      </dgm:t>
    </dgm:pt>
    <dgm:pt modelId="{0E205285-0E46-48DA-8811-55CB31742AA9}" type="parTrans" cxnId="{2CB2B7A9-6433-4D8D-B30E-9E5F9AC69F80}">
      <dgm:prSet/>
      <dgm:spPr/>
      <dgm:t>
        <a:bodyPr/>
        <a:lstStyle/>
        <a:p>
          <a:endParaRPr lang="fi-FI"/>
        </a:p>
      </dgm:t>
    </dgm:pt>
    <dgm:pt modelId="{86F10158-125B-408C-A6A6-9ADFD68105DB}" type="sibTrans" cxnId="{2CB2B7A9-6433-4D8D-B30E-9E5F9AC69F80}">
      <dgm:prSet/>
      <dgm:spPr/>
      <dgm:t>
        <a:bodyPr/>
        <a:lstStyle/>
        <a:p>
          <a:endParaRPr lang="fi-FI"/>
        </a:p>
      </dgm:t>
    </dgm:pt>
    <dgm:pt modelId="{88A410A8-A708-4500-8594-9B911E95DC93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1400" b="1" dirty="0" err="1">
              <a:solidFill>
                <a:schemeClr val="tx1"/>
              </a:solidFill>
            </a:rPr>
            <a:t>Näissä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velkaantumistilastoissa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ei</a:t>
          </a:r>
          <a:r>
            <a:rPr lang="en-US" sz="1400" b="1" dirty="0">
              <a:solidFill>
                <a:schemeClr val="tx1"/>
              </a:solidFill>
            </a:rPr>
            <a:t> ole </a:t>
          </a:r>
          <a:r>
            <a:rPr lang="en-US" sz="1400" b="1" dirty="0" err="1">
              <a:solidFill>
                <a:schemeClr val="tx1"/>
              </a:solidFill>
            </a:rPr>
            <a:t>mukana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taloyhtiölainoja</a:t>
          </a:r>
          <a:r>
            <a:rPr lang="en-US" sz="1400" b="1" dirty="0">
              <a:solidFill>
                <a:schemeClr val="tx1"/>
              </a:solidFill>
            </a:rPr>
            <a:t>!</a:t>
          </a:r>
          <a:endParaRPr lang="fi-FI" sz="1400" b="1" dirty="0">
            <a:solidFill>
              <a:schemeClr val="tx1"/>
            </a:solidFill>
          </a:endParaRPr>
        </a:p>
      </dgm:t>
    </dgm:pt>
    <dgm:pt modelId="{3F9C178E-C336-42F7-8CEC-0F7EE94B5FC6}" type="parTrans" cxnId="{45A25BA7-0FA4-4DC4-AB8D-AE1BDC4136A2}">
      <dgm:prSet/>
      <dgm:spPr/>
      <dgm:t>
        <a:bodyPr/>
        <a:lstStyle/>
        <a:p>
          <a:endParaRPr lang="fi-FI"/>
        </a:p>
      </dgm:t>
    </dgm:pt>
    <dgm:pt modelId="{B24A7248-1061-420E-B5AE-CE7CAF67D1DD}" type="sibTrans" cxnId="{45A25BA7-0FA4-4DC4-AB8D-AE1BDC4136A2}">
      <dgm:prSet/>
      <dgm:spPr/>
      <dgm:t>
        <a:bodyPr/>
        <a:lstStyle/>
        <a:p>
          <a:endParaRPr lang="fi-FI"/>
        </a:p>
      </dgm:t>
    </dgm:pt>
    <dgm:pt modelId="{6E316218-2427-4083-AE1F-EC1E246CCFF7}" type="pres">
      <dgm:prSet presAssocID="{D961100B-8E02-467D-BAF6-4781881CA9C2}" presName="linear" presStyleCnt="0">
        <dgm:presLayoutVars>
          <dgm:animLvl val="lvl"/>
          <dgm:resizeHandles val="exact"/>
        </dgm:presLayoutVars>
      </dgm:prSet>
      <dgm:spPr/>
    </dgm:pt>
    <dgm:pt modelId="{191962DA-7B64-45C9-9489-30CDFA7E5C6E}" type="pres">
      <dgm:prSet presAssocID="{0B1D44E2-5B9B-4A40-A421-007982A9B8BE}" presName="parentText" presStyleLbl="node1" presStyleIdx="0" presStyleCnt="7" custScaleY="30741">
        <dgm:presLayoutVars>
          <dgm:chMax val="0"/>
          <dgm:bulletEnabled val="1"/>
        </dgm:presLayoutVars>
      </dgm:prSet>
      <dgm:spPr/>
    </dgm:pt>
    <dgm:pt modelId="{ADECF6A3-4B7A-4EDE-AA2D-05F5DD7DB070}" type="pres">
      <dgm:prSet presAssocID="{F1F5F4E1-2F18-409E-85A6-45FC3D52AE2B}" presName="spacer" presStyleCnt="0"/>
      <dgm:spPr/>
    </dgm:pt>
    <dgm:pt modelId="{C860C73E-515B-4BCE-8FFC-1091A5FA587B}" type="pres">
      <dgm:prSet presAssocID="{EC5D7346-91AC-4A35-873E-A0D086FBD1B4}" presName="parentText" presStyleLbl="node1" presStyleIdx="1" presStyleCnt="7" custScaleY="57470">
        <dgm:presLayoutVars>
          <dgm:chMax val="0"/>
          <dgm:bulletEnabled val="1"/>
        </dgm:presLayoutVars>
      </dgm:prSet>
      <dgm:spPr/>
    </dgm:pt>
    <dgm:pt modelId="{D4E9195B-28E5-446C-B43D-CD9C46B371BB}" type="pres">
      <dgm:prSet presAssocID="{20DA6D7C-349D-4C30-8E1B-2C556E74B8E4}" presName="spacer" presStyleCnt="0"/>
      <dgm:spPr/>
    </dgm:pt>
    <dgm:pt modelId="{6C28D375-BD4F-47B2-BF69-771CDCDCFB38}" type="pres">
      <dgm:prSet presAssocID="{A3F35588-CC8E-49DA-A22A-7D0A745E2229}" presName="parentText" presStyleLbl="node1" presStyleIdx="2" presStyleCnt="7" custScaleY="45469">
        <dgm:presLayoutVars>
          <dgm:chMax val="0"/>
          <dgm:bulletEnabled val="1"/>
        </dgm:presLayoutVars>
      </dgm:prSet>
      <dgm:spPr/>
    </dgm:pt>
    <dgm:pt modelId="{9BE0712A-E5C6-4C19-964E-5133D8B0341A}" type="pres">
      <dgm:prSet presAssocID="{AFAF5DD5-B473-4C48-A5CB-2AC750EC1F01}" presName="spacer" presStyleCnt="0"/>
      <dgm:spPr/>
    </dgm:pt>
    <dgm:pt modelId="{C6269351-3D96-4E6B-BC2B-EE5542D5BFDE}" type="pres">
      <dgm:prSet presAssocID="{E671E596-91CD-41BB-9033-B635B89BBAA2}" presName="parentText" presStyleLbl="node1" presStyleIdx="3" presStyleCnt="7" custScaleY="45239">
        <dgm:presLayoutVars>
          <dgm:chMax val="0"/>
          <dgm:bulletEnabled val="1"/>
        </dgm:presLayoutVars>
      </dgm:prSet>
      <dgm:spPr/>
    </dgm:pt>
    <dgm:pt modelId="{0CA0829B-3992-4DD9-869A-F6379CEAEFA8}" type="pres">
      <dgm:prSet presAssocID="{1B4A8526-C8B0-4ADB-85AA-59961C681CB5}" presName="spacer" presStyleCnt="0"/>
      <dgm:spPr/>
    </dgm:pt>
    <dgm:pt modelId="{89B8D582-4223-476A-A075-99196A3BC948}" type="pres">
      <dgm:prSet presAssocID="{40B85F42-8986-41F0-9779-3D933BAFB388}" presName="parentText" presStyleLbl="node1" presStyleIdx="4" presStyleCnt="7" custScaleY="54707">
        <dgm:presLayoutVars>
          <dgm:chMax val="0"/>
          <dgm:bulletEnabled val="1"/>
        </dgm:presLayoutVars>
      </dgm:prSet>
      <dgm:spPr/>
    </dgm:pt>
    <dgm:pt modelId="{48D2263F-1AF9-4E06-B55E-723D3468D227}" type="pres">
      <dgm:prSet presAssocID="{F8143F65-FF15-4C45-B0B4-C754E12F4630}" presName="spacer" presStyleCnt="0"/>
      <dgm:spPr/>
    </dgm:pt>
    <dgm:pt modelId="{0E5D7B73-EBB6-45FE-8A97-B020E1C6D088}" type="pres">
      <dgm:prSet presAssocID="{847FBA58-9DA0-4638-839F-39469ADC2C56}" presName="parentText" presStyleLbl="node1" presStyleIdx="5" presStyleCnt="7" custScaleY="41161">
        <dgm:presLayoutVars>
          <dgm:chMax val="0"/>
          <dgm:bulletEnabled val="1"/>
        </dgm:presLayoutVars>
      </dgm:prSet>
      <dgm:spPr/>
    </dgm:pt>
    <dgm:pt modelId="{4512185C-F4C1-47CF-AFC8-B89C78F60319}" type="pres">
      <dgm:prSet presAssocID="{86F10158-125B-408C-A6A6-9ADFD68105DB}" presName="spacer" presStyleCnt="0"/>
      <dgm:spPr/>
    </dgm:pt>
    <dgm:pt modelId="{75A41173-2B08-479F-B05A-08662A24C2F5}" type="pres">
      <dgm:prSet presAssocID="{88A410A8-A708-4500-8594-9B911E95DC93}" presName="parentText" presStyleLbl="node1" presStyleIdx="6" presStyleCnt="7" custScaleY="43344">
        <dgm:presLayoutVars>
          <dgm:chMax val="0"/>
          <dgm:bulletEnabled val="1"/>
        </dgm:presLayoutVars>
      </dgm:prSet>
      <dgm:spPr/>
    </dgm:pt>
  </dgm:ptLst>
  <dgm:cxnLst>
    <dgm:cxn modelId="{F6E7A50E-86A8-47FC-A4B5-03D98FFB6060}" srcId="{D961100B-8E02-467D-BAF6-4781881CA9C2}" destId="{40B85F42-8986-41F0-9779-3D933BAFB388}" srcOrd="4" destOrd="0" parTransId="{3CBA28AF-D96F-4453-9584-F59AC6E1C8F3}" sibTransId="{F8143F65-FF15-4C45-B0B4-C754E12F4630}"/>
    <dgm:cxn modelId="{A14DB923-F916-4E19-A26D-AFF38DF97D77}" srcId="{D961100B-8E02-467D-BAF6-4781881CA9C2}" destId="{E671E596-91CD-41BB-9033-B635B89BBAA2}" srcOrd="3" destOrd="0" parTransId="{F34ADAE8-45CE-49D3-9739-8BD64D3B6DA6}" sibTransId="{1B4A8526-C8B0-4ADB-85AA-59961C681CB5}"/>
    <dgm:cxn modelId="{8C29DA2B-6C68-4C70-80EA-B3CE65EAEE41}" type="presOf" srcId="{A3F35588-CC8E-49DA-A22A-7D0A745E2229}" destId="{6C28D375-BD4F-47B2-BF69-771CDCDCFB38}" srcOrd="0" destOrd="0" presId="urn:microsoft.com/office/officeart/2005/8/layout/vList2"/>
    <dgm:cxn modelId="{F70F202F-B53F-4CB9-A27E-98965B1C13AF}" type="presOf" srcId="{847FBA58-9DA0-4638-839F-39469ADC2C56}" destId="{0E5D7B73-EBB6-45FE-8A97-B020E1C6D088}" srcOrd="0" destOrd="0" presId="urn:microsoft.com/office/officeart/2005/8/layout/vList2"/>
    <dgm:cxn modelId="{086CBB38-EC2B-4890-A077-7E27809A8AC9}" type="presOf" srcId="{0B1D44E2-5B9B-4A40-A421-007982A9B8BE}" destId="{191962DA-7B64-45C9-9489-30CDFA7E5C6E}" srcOrd="0" destOrd="0" presId="urn:microsoft.com/office/officeart/2005/8/layout/vList2"/>
    <dgm:cxn modelId="{0ADD1966-F2FF-473D-88C2-69D74AD562D8}" type="presOf" srcId="{88A410A8-A708-4500-8594-9B911E95DC93}" destId="{75A41173-2B08-479F-B05A-08662A24C2F5}" srcOrd="0" destOrd="0" presId="urn:microsoft.com/office/officeart/2005/8/layout/vList2"/>
    <dgm:cxn modelId="{207CF58E-0E4C-4E18-9272-592E521555E9}" type="presOf" srcId="{E671E596-91CD-41BB-9033-B635B89BBAA2}" destId="{C6269351-3D96-4E6B-BC2B-EE5542D5BFDE}" srcOrd="0" destOrd="0" presId="urn:microsoft.com/office/officeart/2005/8/layout/vList2"/>
    <dgm:cxn modelId="{84D4779A-B80B-47BF-88B7-6C306422F6CC}" type="presOf" srcId="{40B85F42-8986-41F0-9779-3D933BAFB388}" destId="{89B8D582-4223-476A-A075-99196A3BC948}" srcOrd="0" destOrd="0" presId="urn:microsoft.com/office/officeart/2005/8/layout/vList2"/>
    <dgm:cxn modelId="{45A25BA7-0FA4-4DC4-AB8D-AE1BDC4136A2}" srcId="{D961100B-8E02-467D-BAF6-4781881CA9C2}" destId="{88A410A8-A708-4500-8594-9B911E95DC93}" srcOrd="6" destOrd="0" parTransId="{3F9C178E-C336-42F7-8CEC-0F7EE94B5FC6}" sibTransId="{B24A7248-1061-420E-B5AE-CE7CAF67D1DD}"/>
    <dgm:cxn modelId="{2CB2B7A9-6433-4D8D-B30E-9E5F9AC69F80}" srcId="{D961100B-8E02-467D-BAF6-4781881CA9C2}" destId="{847FBA58-9DA0-4638-839F-39469ADC2C56}" srcOrd="5" destOrd="0" parTransId="{0E205285-0E46-48DA-8811-55CB31742AA9}" sibTransId="{86F10158-125B-408C-A6A6-9ADFD68105DB}"/>
    <dgm:cxn modelId="{F748A5BA-112A-469A-8AA3-23F32A461A3E}" srcId="{D961100B-8E02-467D-BAF6-4781881CA9C2}" destId="{EC5D7346-91AC-4A35-873E-A0D086FBD1B4}" srcOrd="1" destOrd="0" parTransId="{39383349-935E-4D00-8E4A-7ADC61E895F4}" sibTransId="{20DA6D7C-349D-4C30-8E1B-2C556E74B8E4}"/>
    <dgm:cxn modelId="{F5A423E0-9DFE-4316-95BD-948C839EC3F9}" srcId="{D961100B-8E02-467D-BAF6-4781881CA9C2}" destId="{0B1D44E2-5B9B-4A40-A421-007982A9B8BE}" srcOrd="0" destOrd="0" parTransId="{A836051F-0ECC-4B1D-8399-D3AEEB20FDDE}" sibTransId="{F1F5F4E1-2F18-409E-85A6-45FC3D52AE2B}"/>
    <dgm:cxn modelId="{BC91DAE5-CC3D-480C-9B77-5773A35628B4}" srcId="{D961100B-8E02-467D-BAF6-4781881CA9C2}" destId="{A3F35588-CC8E-49DA-A22A-7D0A745E2229}" srcOrd="2" destOrd="0" parTransId="{36AFB947-0785-40D3-B1C1-C3E9D57979C6}" sibTransId="{AFAF5DD5-B473-4C48-A5CB-2AC750EC1F01}"/>
    <dgm:cxn modelId="{B819E0ED-488F-4646-ADB3-FD42FF073B4D}" type="presOf" srcId="{EC5D7346-91AC-4A35-873E-A0D086FBD1B4}" destId="{C860C73E-515B-4BCE-8FFC-1091A5FA587B}" srcOrd="0" destOrd="0" presId="urn:microsoft.com/office/officeart/2005/8/layout/vList2"/>
    <dgm:cxn modelId="{AFD453F4-3373-4D4A-9A88-B4E0C57797C7}" type="presOf" srcId="{D961100B-8E02-467D-BAF6-4781881CA9C2}" destId="{6E316218-2427-4083-AE1F-EC1E246CCFF7}" srcOrd="0" destOrd="0" presId="urn:microsoft.com/office/officeart/2005/8/layout/vList2"/>
    <dgm:cxn modelId="{1B0E6991-0A59-47EC-B58B-806C5C942D27}" type="presParOf" srcId="{6E316218-2427-4083-AE1F-EC1E246CCFF7}" destId="{191962DA-7B64-45C9-9489-30CDFA7E5C6E}" srcOrd="0" destOrd="0" presId="urn:microsoft.com/office/officeart/2005/8/layout/vList2"/>
    <dgm:cxn modelId="{C9424740-93AB-49A9-99B7-06C5A23AE670}" type="presParOf" srcId="{6E316218-2427-4083-AE1F-EC1E246CCFF7}" destId="{ADECF6A3-4B7A-4EDE-AA2D-05F5DD7DB070}" srcOrd="1" destOrd="0" presId="urn:microsoft.com/office/officeart/2005/8/layout/vList2"/>
    <dgm:cxn modelId="{4B125CEE-B7C3-40D7-BD03-2EA3354179AC}" type="presParOf" srcId="{6E316218-2427-4083-AE1F-EC1E246CCFF7}" destId="{C860C73E-515B-4BCE-8FFC-1091A5FA587B}" srcOrd="2" destOrd="0" presId="urn:microsoft.com/office/officeart/2005/8/layout/vList2"/>
    <dgm:cxn modelId="{4912D890-F57F-4E8C-847D-CC4DA7F1B79E}" type="presParOf" srcId="{6E316218-2427-4083-AE1F-EC1E246CCFF7}" destId="{D4E9195B-28E5-446C-B43D-CD9C46B371BB}" srcOrd="3" destOrd="0" presId="urn:microsoft.com/office/officeart/2005/8/layout/vList2"/>
    <dgm:cxn modelId="{ED53F729-CEC0-42EE-AD70-3A0CA1B6A756}" type="presParOf" srcId="{6E316218-2427-4083-AE1F-EC1E246CCFF7}" destId="{6C28D375-BD4F-47B2-BF69-771CDCDCFB38}" srcOrd="4" destOrd="0" presId="urn:microsoft.com/office/officeart/2005/8/layout/vList2"/>
    <dgm:cxn modelId="{B48DABB8-BC7F-4347-B4EB-30F7FB7694ED}" type="presParOf" srcId="{6E316218-2427-4083-AE1F-EC1E246CCFF7}" destId="{9BE0712A-E5C6-4C19-964E-5133D8B0341A}" srcOrd="5" destOrd="0" presId="urn:microsoft.com/office/officeart/2005/8/layout/vList2"/>
    <dgm:cxn modelId="{DBEB1C1B-B453-4A6F-A5B0-E9C3913C6614}" type="presParOf" srcId="{6E316218-2427-4083-AE1F-EC1E246CCFF7}" destId="{C6269351-3D96-4E6B-BC2B-EE5542D5BFDE}" srcOrd="6" destOrd="0" presId="urn:microsoft.com/office/officeart/2005/8/layout/vList2"/>
    <dgm:cxn modelId="{77DF13FC-1B30-457F-87E8-5F1563D3C75E}" type="presParOf" srcId="{6E316218-2427-4083-AE1F-EC1E246CCFF7}" destId="{0CA0829B-3992-4DD9-869A-F6379CEAEFA8}" srcOrd="7" destOrd="0" presId="urn:microsoft.com/office/officeart/2005/8/layout/vList2"/>
    <dgm:cxn modelId="{7DB309B8-6336-460E-A990-9AFDF3B0B501}" type="presParOf" srcId="{6E316218-2427-4083-AE1F-EC1E246CCFF7}" destId="{89B8D582-4223-476A-A075-99196A3BC948}" srcOrd="8" destOrd="0" presId="urn:microsoft.com/office/officeart/2005/8/layout/vList2"/>
    <dgm:cxn modelId="{2431CD32-2BEF-4278-B664-05096C018D5D}" type="presParOf" srcId="{6E316218-2427-4083-AE1F-EC1E246CCFF7}" destId="{48D2263F-1AF9-4E06-B55E-723D3468D227}" srcOrd="9" destOrd="0" presId="urn:microsoft.com/office/officeart/2005/8/layout/vList2"/>
    <dgm:cxn modelId="{2D5A43FD-475B-4E74-85D5-780EEEDDCB92}" type="presParOf" srcId="{6E316218-2427-4083-AE1F-EC1E246CCFF7}" destId="{0E5D7B73-EBB6-45FE-8A97-B020E1C6D088}" srcOrd="10" destOrd="0" presId="urn:microsoft.com/office/officeart/2005/8/layout/vList2"/>
    <dgm:cxn modelId="{6E77E989-A960-41BC-B601-FFED5C48C061}" type="presParOf" srcId="{6E316218-2427-4083-AE1F-EC1E246CCFF7}" destId="{4512185C-F4C1-47CF-AFC8-B89C78F60319}" srcOrd="11" destOrd="0" presId="urn:microsoft.com/office/officeart/2005/8/layout/vList2"/>
    <dgm:cxn modelId="{5B6BAAB9-9CB6-4867-A8AB-B2CF975DC12D}" type="presParOf" srcId="{6E316218-2427-4083-AE1F-EC1E246CCFF7}" destId="{75A41173-2B08-479F-B05A-08662A24C2F5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61100B-8E02-467D-BAF6-4781881CA9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B1D44E2-5B9B-4A40-A421-007982A9B8BE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Kotitalouksien käytettävissä olevat tulot kasvoivat viime vuonna keskimäärin 4,5 prosenttia ja tämän vuoden ensimmäisellä kvartaalilla 5 prosenttia.</a:t>
          </a:r>
        </a:p>
      </dgm:t>
    </dgm:pt>
    <dgm:pt modelId="{A836051F-0ECC-4B1D-8399-D3AEEB20FDDE}" type="parTrans" cxnId="{F5A423E0-9DFE-4316-95BD-948C839EC3F9}">
      <dgm:prSet/>
      <dgm:spPr/>
      <dgm:t>
        <a:bodyPr/>
        <a:lstStyle/>
        <a:p>
          <a:endParaRPr lang="fi-FI"/>
        </a:p>
      </dgm:t>
    </dgm:pt>
    <dgm:pt modelId="{F1F5F4E1-2F18-409E-85A6-45FC3D52AE2B}" type="sibTrans" cxnId="{F5A423E0-9DFE-4316-95BD-948C839EC3F9}">
      <dgm:prSet/>
      <dgm:spPr/>
      <dgm:t>
        <a:bodyPr/>
        <a:lstStyle/>
        <a:p>
          <a:endParaRPr lang="fi-FI"/>
        </a:p>
      </dgm:t>
    </dgm:pt>
    <dgm:pt modelId="{E671E596-91CD-41BB-9033-B635B89BBAA2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Monissa kotitalouksissa säästöt alkavat olla syöty.</a:t>
          </a:r>
        </a:p>
      </dgm:t>
    </dgm:pt>
    <dgm:pt modelId="{F34ADAE8-45CE-49D3-9739-8BD64D3B6DA6}" type="parTrans" cxnId="{A14DB923-F916-4E19-A26D-AFF38DF97D77}">
      <dgm:prSet/>
      <dgm:spPr/>
      <dgm:t>
        <a:bodyPr/>
        <a:lstStyle/>
        <a:p>
          <a:endParaRPr lang="fi-FI"/>
        </a:p>
      </dgm:t>
    </dgm:pt>
    <dgm:pt modelId="{1B4A8526-C8B0-4ADB-85AA-59961C681CB5}" type="sibTrans" cxnId="{A14DB923-F916-4E19-A26D-AFF38DF97D77}">
      <dgm:prSet/>
      <dgm:spPr/>
      <dgm:t>
        <a:bodyPr/>
        <a:lstStyle/>
        <a:p>
          <a:endParaRPr lang="fi-FI"/>
        </a:p>
      </dgm:t>
    </dgm:pt>
    <dgm:pt modelId="{EC5D7346-91AC-4A35-873E-A0D086FBD1B4}">
      <dgm:prSet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Korona-</a:t>
          </a:r>
          <a:r>
            <a:rPr lang="en-US" sz="1400" dirty="0" err="1">
              <a:solidFill>
                <a:schemeClr val="tx1"/>
              </a:solidFill>
            </a:rPr>
            <a:t>aikana</a:t>
          </a:r>
          <a:r>
            <a:rPr lang="en-US" sz="1400" dirty="0">
              <a:solidFill>
                <a:schemeClr val="tx1"/>
              </a:solidFill>
            </a:rPr>
            <a:t> (2020 Q1- 2022 Q1) </a:t>
          </a:r>
          <a:r>
            <a:rPr lang="en-US" sz="1400" dirty="0" err="1">
              <a:solidFill>
                <a:schemeClr val="tx1"/>
              </a:solidFill>
            </a:rPr>
            <a:t>kotitalouksille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kertyi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noin</a:t>
          </a:r>
          <a:r>
            <a:rPr lang="en-US" sz="1400" dirty="0">
              <a:solidFill>
                <a:schemeClr val="tx1"/>
              </a:solidFill>
            </a:rPr>
            <a:t> 10,5 </a:t>
          </a:r>
          <a:r>
            <a:rPr lang="en-US" sz="1400" dirty="0" err="1">
              <a:solidFill>
                <a:schemeClr val="tx1"/>
              </a:solidFill>
            </a:rPr>
            <a:t>miljardia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euroa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säästöjä</a:t>
          </a:r>
          <a:r>
            <a:rPr lang="en-US" sz="1400" dirty="0">
              <a:solidFill>
                <a:schemeClr val="tx1"/>
              </a:solidFill>
            </a:rPr>
            <a:t>.</a:t>
          </a:r>
          <a:endParaRPr lang="fi-FI" sz="1400" dirty="0">
            <a:solidFill>
              <a:schemeClr val="tx1"/>
            </a:solidFill>
          </a:endParaRPr>
        </a:p>
      </dgm:t>
    </dgm:pt>
    <dgm:pt modelId="{39383349-935E-4D00-8E4A-7ADC61E895F4}" type="parTrans" cxnId="{F748A5BA-112A-469A-8AA3-23F32A461A3E}">
      <dgm:prSet/>
      <dgm:spPr/>
      <dgm:t>
        <a:bodyPr/>
        <a:lstStyle/>
        <a:p>
          <a:endParaRPr lang="fi-FI"/>
        </a:p>
      </dgm:t>
    </dgm:pt>
    <dgm:pt modelId="{20DA6D7C-349D-4C30-8E1B-2C556E74B8E4}" type="sibTrans" cxnId="{F748A5BA-112A-469A-8AA3-23F32A461A3E}">
      <dgm:prSet/>
      <dgm:spPr/>
      <dgm:t>
        <a:bodyPr/>
        <a:lstStyle/>
        <a:p>
          <a:endParaRPr lang="fi-FI"/>
        </a:p>
      </dgm:t>
    </dgm:pt>
    <dgm:pt modelId="{A3F35588-CC8E-49DA-A22A-7D0A745E2229}">
      <dgm:prSet phldrT="[Teksti]" custT="1"/>
      <dgm:spPr>
        <a:solidFill>
          <a:srgbClr val="CBDCCF"/>
        </a:solidFill>
        <a:ln>
          <a:solidFill>
            <a:srgbClr val="CBDCCF"/>
          </a:solidFill>
        </a:ln>
      </dgm:spPr>
      <dgm:t>
        <a:bodyPr/>
        <a:lstStyle/>
        <a:p>
          <a:r>
            <a:rPr lang="fi-FI" sz="1400" dirty="0">
              <a:solidFill>
                <a:schemeClr val="tx1"/>
              </a:solidFill>
            </a:rPr>
            <a:t>Säästöt kerääntyivät vaihtelevasti eri tulotasojen kotitalouksille. Suurituloisille säästöjä kertyi enemmän.</a:t>
          </a:r>
        </a:p>
      </dgm:t>
    </dgm:pt>
    <dgm:pt modelId="{AFAF5DD5-B473-4C48-A5CB-2AC750EC1F01}" type="sibTrans" cxnId="{BC91DAE5-CC3D-480C-9B77-5773A35628B4}">
      <dgm:prSet/>
      <dgm:spPr/>
      <dgm:t>
        <a:bodyPr/>
        <a:lstStyle/>
        <a:p>
          <a:endParaRPr lang="fi-FI"/>
        </a:p>
      </dgm:t>
    </dgm:pt>
    <dgm:pt modelId="{36AFB947-0785-40D3-B1C1-C3E9D57979C6}" type="parTrans" cxnId="{BC91DAE5-CC3D-480C-9B77-5773A35628B4}">
      <dgm:prSet/>
      <dgm:spPr/>
      <dgm:t>
        <a:bodyPr/>
        <a:lstStyle/>
        <a:p>
          <a:endParaRPr lang="fi-FI"/>
        </a:p>
      </dgm:t>
    </dgm:pt>
    <dgm:pt modelId="{6E316218-2427-4083-AE1F-EC1E246CCFF7}" type="pres">
      <dgm:prSet presAssocID="{D961100B-8E02-467D-BAF6-4781881CA9C2}" presName="linear" presStyleCnt="0">
        <dgm:presLayoutVars>
          <dgm:animLvl val="lvl"/>
          <dgm:resizeHandles val="exact"/>
        </dgm:presLayoutVars>
      </dgm:prSet>
      <dgm:spPr/>
    </dgm:pt>
    <dgm:pt modelId="{191962DA-7B64-45C9-9489-30CDFA7E5C6E}" type="pres">
      <dgm:prSet presAssocID="{0B1D44E2-5B9B-4A40-A421-007982A9B8B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DECF6A3-4B7A-4EDE-AA2D-05F5DD7DB070}" type="pres">
      <dgm:prSet presAssocID="{F1F5F4E1-2F18-409E-85A6-45FC3D52AE2B}" presName="spacer" presStyleCnt="0"/>
      <dgm:spPr/>
    </dgm:pt>
    <dgm:pt modelId="{C860C73E-515B-4BCE-8FFC-1091A5FA587B}" type="pres">
      <dgm:prSet presAssocID="{EC5D7346-91AC-4A35-873E-A0D086FBD1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4E9195B-28E5-446C-B43D-CD9C46B371BB}" type="pres">
      <dgm:prSet presAssocID="{20DA6D7C-349D-4C30-8E1B-2C556E74B8E4}" presName="spacer" presStyleCnt="0"/>
      <dgm:spPr/>
    </dgm:pt>
    <dgm:pt modelId="{6C28D375-BD4F-47B2-BF69-771CDCDCFB38}" type="pres">
      <dgm:prSet presAssocID="{A3F35588-CC8E-49DA-A22A-7D0A745E222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E0712A-E5C6-4C19-964E-5133D8B0341A}" type="pres">
      <dgm:prSet presAssocID="{AFAF5DD5-B473-4C48-A5CB-2AC750EC1F01}" presName="spacer" presStyleCnt="0"/>
      <dgm:spPr/>
    </dgm:pt>
    <dgm:pt modelId="{C6269351-3D96-4E6B-BC2B-EE5542D5BFDE}" type="pres">
      <dgm:prSet presAssocID="{E671E596-91CD-41BB-9033-B635B89BBAA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14DB923-F916-4E19-A26D-AFF38DF97D77}" srcId="{D961100B-8E02-467D-BAF6-4781881CA9C2}" destId="{E671E596-91CD-41BB-9033-B635B89BBAA2}" srcOrd="3" destOrd="0" parTransId="{F34ADAE8-45CE-49D3-9739-8BD64D3B6DA6}" sibTransId="{1B4A8526-C8B0-4ADB-85AA-59961C681CB5}"/>
    <dgm:cxn modelId="{8C29DA2B-6C68-4C70-80EA-B3CE65EAEE41}" type="presOf" srcId="{A3F35588-CC8E-49DA-A22A-7D0A745E2229}" destId="{6C28D375-BD4F-47B2-BF69-771CDCDCFB38}" srcOrd="0" destOrd="0" presId="urn:microsoft.com/office/officeart/2005/8/layout/vList2"/>
    <dgm:cxn modelId="{086CBB38-EC2B-4890-A077-7E27809A8AC9}" type="presOf" srcId="{0B1D44E2-5B9B-4A40-A421-007982A9B8BE}" destId="{191962DA-7B64-45C9-9489-30CDFA7E5C6E}" srcOrd="0" destOrd="0" presId="urn:microsoft.com/office/officeart/2005/8/layout/vList2"/>
    <dgm:cxn modelId="{207CF58E-0E4C-4E18-9272-592E521555E9}" type="presOf" srcId="{E671E596-91CD-41BB-9033-B635B89BBAA2}" destId="{C6269351-3D96-4E6B-BC2B-EE5542D5BFDE}" srcOrd="0" destOrd="0" presId="urn:microsoft.com/office/officeart/2005/8/layout/vList2"/>
    <dgm:cxn modelId="{F748A5BA-112A-469A-8AA3-23F32A461A3E}" srcId="{D961100B-8E02-467D-BAF6-4781881CA9C2}" destId="{EC5D7346-91AC-4A35-873E-A0D086FBD1B4}" srcOrd="1" destOrd="0" parTransId="{39383349-935E-4D00-8E4A-7ADC61E895F4}" sibTransId="{20DA6D7C-349D-4C30-8E1B-2C556E74B8E4}"/>
    <dgm:cxn modelId="{F5A423E0-9DFE-4316-95BD-948C839EC3F9}" srcId="{D961100B-8E02-467D-BAF6-4781881CA9C2}" destId="{0B1D44E2-5B9B-4A40-A421-007982A9B8BE}" srcOrd="0" destOrd="0" parTransId="{A836051F-0ECC-4B1D-8399-D3AEEB20FDDE}" sibTransId="{F1F5F4E1-2F18-409E-85A6-45FC3D52AE2B}"/>
    <dgm:cxn modelId="{BC91DAE5-CC3D-480C-9B77-5773A35628B4}" srcId="{D961100B-8E02-467D-BAF6-4781881CA9C2}" destId="{A3F35588-CC8E-49DA-A22A-7D0A745E2229}" srcOrd="2" destOrd="0" parTransId="{36AFB947-0785-40D3-B1C1-C3E9D57979C6}" sibTransId="{AFAF5DD5-B473-4C48-A5CB-2AC750EC1F01}"/>
    <dgm:cxn modelId="{B819E0ED-488F-4646-ADB3-FD42FF073B4D}" type="presOf" srcId="{EC5D7346-91AC-4A35-873E-A0D086FBD1B4}" destId="{C860C73E-515B-4BCE-8FFC-1091A5FA587B}" srcOrd="0" destOrd="0" presId="urn:microsoft.com/office/officeart/2005/8/layout/vList2"/>
    <dgm:cxn modelId="{AFD453F4-3373-4D4A-9A88-B4E0C57797C7}" type="presOf" srcId="{D961100B-8E02-467D-BAF6-4781881CA9C2}" destId="{6E316218-2427-4083-AE1F-EC1E246CCFF7}" srcOrd="0" destOrd="0" presId="urn:microsoft.com/office/officeart/2005/8/layout/vList2"/>
    <dgm:cxn modelId="{1B0E6991-0A59-47EC-B58B-806C5C942D27}" type="presParOf" srcId="{6E316218-2427-4083-AE1F-EC1E246CCFF7}" destId="{191962DA-7B64-45C9-9489-30CDFA7E5C6E}" srcOrd="0" destOrd="0" presId="urn:microsoft.com/office/officeart/2005/8/layout/vList2"/>
    <dgm:cxn modelId="{C9424740-93AB-49A9-99B7-06C5A23AE670}" type="presParOf" srcId="{6E316218-2427-4083-AE1F-EC1E246CCFF7}" destId="{ADECF6A3-4B7A-4EDE-AA2D-05F5DD7DB070}" srcOrd="1" destOrd="0" presId="urn:microsoft.com/office/officeart/2005/8/layout/vList2"/>
    <dgm:cxn modelId="{4B125CEE-B7C3-40D7-BD03-2EA3354179AC}" type="presParOf" srcId="{6E316218-2427-4083-AE1F-EC1E246CCFF7}" destId="{C860C73E-515B-4BCE-8FFC-1091A5FA587B}" srcOrd="2" destOrd="0" presId="urn:microsoft.com/office/officeart/2005/8/layout/vList2"/>
    <dgm:cxn modelId="{4912D890-F57F-4E8C-847D-CC4DA7F1B79E}" type="presParOf" srcId="{6E316218-2427-4083-AE1F-EC1E246CCFF7}" destId="{D4E9195B-28E5-446C-B43D-CD9C46B371BB}" srcOrd="3" destOrd="0" presId="urn:microsoft.com/office/officeart/2005/8/layout/vList2"/>
    <dgm:cxn modelId="{ED53F729-CEC0-42EE-AD70-3A0CA1B6A756}" type="presParOf" srcId="{6E316218-2427-4083-AE1F-EC1E246CCFF7}" destId="{6C28D375-BD4F-47B2-BF69-771CDCDCFB38}" srcOrd="4" destOrd="0" presId="urn:microsoft.com/office/officeart/2005/8/layout/vList2"/>
    <dgm:cxn modelId="{B48DABB8-BC7F-4347-B4EB-30F7FB7694ED}" type="presParOf" srcId="{6E316218-2427-4083-AE1F-EC1E246CCFF7}" destId="{9BE0712A-E5C6-4C19-964E-5133D8B0341A}" srcOrd="5" destOrd="0" presId="urn:microsoft.com/office/officeart/2005/8/layout/vList2"/>
    <dgm:cxn modelId="{DBEB1C1B-B453-4A6F-A5B0-E9C3913C6614}" type="presParOf" srcId="{6E316218-2427-4083-AE1F-EC1E246CCFF7}" destId="{C6269351-3D96-4E6B-BC2B-EE5542D5BFDE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72911-B5DD-43C9-8B96-431688A7B0F3}">
      <dsp:nvSpPr>
        <dsp:cNvPr id="0" name=""/>
        <dsp:cNvSpPr/>
      </dsp:nvSpPr>
      <dsp:spPr>
        <a:xfrm>
          <a:off x="72644" y="1125444"/>
          <a:ext cx="895886" cy="895886"/>
        </a:xfrm>
        <a:prstGeom prst="ellipse">
          <a:avLst/>
        </a:prstGeom>
        <a:solidFill>
          <a:srgbClr val="CBDC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711CA-9436-4B13-B51C-91CF0AAF0649}">
      <dsp:nvSpPr>
        <dsp:cNvPr id="0" name=""/>
        <dsp:cNvSpPr/>
      </dsp:nvSpPr>
      <dsp:spPr>
        <a:xfrm>
          <a:off x="260780" y="1313580"/>
          <a:ext cx="519614" cy="519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1D7DC-193B-4F37-ADE9-937377DAEA11}">
      <dsp:nvSpPr>
        <dsp:cNvPr id="0" name=""/>
        <dsp:cNvSpPr/>
      </dsp:nvSpPr>
      <dsp:spPr>
        <a:xfrm>
          <a:off x="1160505" y="1125444"/>
          <a:ext cx="2111731" cy="89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Tutkimuksessa ennustetaan kotitalouksien asumismenojen kehitystä. </a:t>
          </a:r>
          <a:endParaRPr lang="en-US" sz="1400" kern="1200" dirty="0"/>
        </a:p>
      </dsp:txBody>
      <dsp:txXfrm>
        <a:off x="1160505" y="1125444"/>
        <a:ext cx="2111731" cy="895886"/>
      </dsp:txXfrm>
    </dsp:sp>
    <dsp:sp modelId="{2609E9F2-CBF9-4EA4-A33B-7FE5075628F4}">
      <dsp:nvSpPr>
        <dsp:cNvPr id="0" name=""/>
        <dsp:cNvSpPr/>
      </dsp:nvSpPr>
      <dsp:spPr>
        <a:xfrm>
          <a:off x="3640191" y="1125444"/>
          <a:ext cx="895886" cy="895886"/>
        </a:xfrm>
        <a:prstGeom prst="ellipse">
          <a:avLst/>
        </a:prstGeom>
        <a:solidFill>
          <a:srgbClr val="CBDC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45764-DC8C-4DE4-99B9-12BCA3560F44}">
      <dsp:nvSpPr>
        <dsp:cNvPr id="0" name=""/>
        <dsp:cNvSpPr/>
      </dsp:nvSpPr>
      <dsp:spPr>
        <a:xfrm>
          <a:off x="3828327" y="1313580"/>
          <a:ext cx="519614" cy="519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E959A-C28C-403C-B1E7-7EB2AF867A90}">
      <dsp:nvSpPr>
        <dsp:cNvPr id="0" name=""/>
        <dsp:cNvSpPr/>
      </dsp:nvSpPr>
      <dsp:spPr>
        <a:xfrm>
          <a:off x="4728053" y="1125444"/>
          <a:ext cx="2111731" cy="89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Ennusteperiodina on kolme vuotta 2023–2025.</a:t>
          </a:r>
          <a:endParaRPr lang="en-US" sz="1400" kern="1200" dirty="0"/>
        </a:p>
      </dsp:txBody>
      <dsp:txXfrm>
        <a:off x="4728053" y="1125444"/>
        <a:ext cx="2111731" cy="895886"/>
      </dsp:txXfrm>
    </dsp:sp>
    <dsp:sp modelId="{F71AA79A-DA3E-491F-8804-89B2500D7514}">
      <dsp:nvSpPr>
        <dsp:cNvPr id="0" name=""/>
        <dsp:cNvSpPr/>
      </dsp:nvSpPr>
      <dsp:spPr>
        <a:xfrm>
          <a:off x="72644" y="2849346"/>
          <a:ext cx="895886" cy="895886"/>
        </a:xfrm>
        <a:prstGeom prst="ellipse">
          <a:avLst/>
        </a:prstGeom>
        <a:solidFill>
          <a:srgbClr val="CBDC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C4D75-F56A-4B21-9F0E-6E1EC790F4A8}">
      <dsp:nvSpPr>
        <dsp:cNvPr id="0" name=""/>
        <dsp:cNvSpPr/>
      </dsp:nvSpPr>
      <dsp:spPr>
        <a:xfrm>
          <a:off x="260780" y="3037482"/>
          <a:ext cx="519614" cy="519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69FA9-5E52-45D7-A0C0-690051C3C5B3}">
      <dsp:nvSpPr>
        <dsp:cNvPr id="0" name=""/>
        <dsp:cNvSpPr/>
      </dsp:nvSpPr>
      <dsp:spPr>
        <a:xfrm>
          <a:off x="1160505" y="2849346"/>
          <a:ext cx="2111731" cy="89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Asumismenoja tarkastellaan kotitalouksien tyypin, asumismuotojen ja kaupunkien suhteen. </a:t>
          </a:r>
          <a:endParaRPr lang="en-US" sz="1400" kern="1200" dirty="0"/>
        </a:p>
      </dsp:txBody>
      <dsp:txXfrm>
        <a:off x="1160505" y="2849346"/>
        <a:ext cx="2111731" cy="895886"/>
      </dsp:txXfrm>
    </dsp:sp>
    <dsp:sp modelId="{1A244378-AA1A-49B1-B7B6-2A7B3239570E}">
      <dsp:nvSpPr>
        <dsp:cNvPr id="0" name=""/>
        <dsp:cNvSpPr/>
      </dsp:nvSpPr>
      <dsp:spPr>
        <a:xfrm>
          <a:off x="3640191" y="2849346"/>
          <a:ext cx="895886" cy="895886"/>
        </a:xfrm>
        <a:prstGeom prst="ellipse">
          <a:avLst/>
        </a:prstGeom>
        <a:solidFill>
          <a:srgbClr val="CBDC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D11D5-E482-47AB-A45F-6345C14136EC}">
      <dsp:nvSpPr>
        <dsp:cNvPr id="0" name=""/>
        <dsp:cNvSpPr/>
      </dsp:nvSpPr>
      <dsp:spPr>
        <a:xfrm>
          <a:off x="3828327" y="3037482"/>
          <a:ext cx="519614" cy="5196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53879-E6B3-4F1D-87A7-C6E874333B8F}">
      <dsp:nvSpPr>
        <dsp:cNvPr id="0" name=""/>
        <dsp:cNvSpPr/>
      </dsp:nvSpPr>
      <dsp:spPr>
        <a:xfrm>
          <a:off x="4728053" y="2849346"/>
          <a:ext cx="2111731" cy="89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Laskelmat kuvaavat, kuinka paljon kotitalouksilla kuluu rahaa asumiseen kokonaisuudessaan lainanlyhennykset mukaan lukien.</a:t>
          </a:r>
          <a:endParaRPr lang="en-US" sz="1400" kern="1200" dirty="0"/>
        </a:p>
      </dsp:txBody>
      <dsp:txXfrm>
        <a:off x="4728053" y="2849346"/>
        <a:ext cx="2111731" cy="8958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62DA-7B64-45C9-9489-30CDFA7E5C6E}">
      <dsp:nvSpPr>
        <dsp:cNvPr id="0" name=""/>
        <dsp:cNvSpPr/>
      </dsp:nvSpPr>
      <dsp:spPr>
        <a:xfrm>
          <a:off x="0" y="32099"/>
          <a:ext cx="4591502" cy="110448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Työllisyystaso</a:t>
          </a:r>
          <a:r>
            <a:rPr lang="en-US" sz="1400" kern="1200" dirty="0">
              <a:solidFill>
                <a:schemeClr val="tx1"/>
              </a:solidFill>
            </a:rPr>
            <a:t> on </a:t>
          </a:r>
          <a:r>
            <a:rPr lang="en-US" sz="1400" kern="1200" dirty="0" err="1">
              <a:solidFill>
                <a:schemeClr val="tx1"/>
              </a:solidFill>
            </a:rPr>
            <a:t>pitänyt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pintansa</a:t>
          </a:r>
          <a:r>
            <a:rPr lang="en-US" sz="1400" kern="1200" dirty="0">
              <a:solidFill>
                <a:schemeClr val="tx1"/>
              </a:solidFill>
            </a:rPr>
            <a:t>, </a:t>
          </a:r>
          <a:r>
            <a:rPr lang="en-US" sz="1400" kern="1200" dirty="0" err="1">
              <a:solidFill>
                <a:schemeClr val="tx1"/>
              </a:solidFill>
            </a:rPr>
            <a:t>vaikka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talouden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yllä</a:t>
          </a:r>
          <a:r>
            <a:rPr lang="en-US" sz="1400" kern="1200" dirty="0">
              <a:solidFill>
                <a:schemeClr val="tx1"/>
              </a:solidFill>
            </a:rPr>
            <a:t> on </a:t>
          </a:r>
          <a:r>
            <a:rPr lang="en-US" sz="1400" kern="1200" dirty="0" err="1">
              <a:solidFill>
                <a:schemeClr val="tx1"/>
              </a:solidFill>
            </a:rPr>
            <a:t>ollut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synkkiä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pilviä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Venäjän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hyökättyä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Ukrainaan</a:t>
          </a:r>
          <a:r>
            <a:rPr lang="en-US" sz="1400" kern="1200" dirty="0">
              <a:solidFill>
                <a:schemeClr val="tx1"/>
              </a:solidFill>
            </a:rPr>
            <a:t>, </a:t>
          </a:r>
          <a:r>
            <a:rPr lang="en-US" sz="1400" kern="1200" dirty="0" err="1">
              <a:solidFill>
                <a:schemeClr val="tx1"/>
              </a:solidFill>
            </a:rPr>
            <a:t>eikä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talousluvut</a:t>
          </a:r>
          <a:r>
            <a:rPr lang="en-US" sz="1400" kern="1200" dirty="0">
              <a:solidFill>
                <a:schemeClr val="tx1"/>
              </a:solidFill>
            </a:rPr>
            <a:t> ole </a:t>
          </a:r>
          <a:r>
            <a:rPr lang="en-US" sz="1400" kern="1200" dirty="0" err="1">
              <a:solidFill>
                <a:schemeClr val="tx1"/>
              </a:solidFill>
            </a:rPr>
            <a:t>olleet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erityisen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positiivisia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53916" y="86015"/>
        <a:ext cx="4483670" cy="996648"/>
      </dsp:txXfrm>
    </dsp:sp>
    <dsp:sp modelId="{C860C73E-515B-4BCE-8FFC-1091A5FA587B}">
      <dsp:nvSpPr>
        <dsp:cNvPr id="0" name=""/>
        <dsp:cNvSpPr/>
      </dsp:nvSpPr>
      <dsp:spPr>
        <a:xfrm>
          <a:off x="0" y="1306499"/>
          <a:ext cx="4591502" cy="110448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Myöskään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työttömyys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ei</a:t>
          </a:r>
          <a:r>
            <a:rPr lang="en-US" sz="1400" kern="1200" dirty="0">
              <a:solidFill>
                <a:schemeClr val="tx1"/>
              </a:solidFill>
            </a:rPr>
            <a:t> ole </a:t>
          </a:r>
          <a:r>
            <a:rPr lang="en-US" sz="1400" kern="1200" dirty="0" err="1">
              <a:solidFill>
                <a:schemeClr val="tx1"/>
              </a:solidFill>
            </a:rPr>
            <a:t>kasvanut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voimakkaasti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53916" y="1360415"/>
        <a:ext cx="4483670" cy="996648"/>
      </dsp:txXfrm>
    </dsp:sp>
    <dsp:sp modelId="{6C28D375-BD4F-47B2-BF69-771CDCDCFB38}">
      <dsp:nvSpPr>
        <dsp:cNvPr id="0" name=""/>
        <dsp:cNvSpPr/>
      </dsp:nvSpPr>
      <dsp:spPr>
        <a:xfrm>
          <a:off x="0" y="2580899"/>
          <a:ext cx="4591502" cy="110448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Yritykset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ovat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ainakin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toistaiseksi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selvinneet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melko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hyvin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haastavista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ajoista</a:t>
          </a:r>
          <a:r>
            <a:rPr lang="en-US" sz="1400" kern="1200" dirty="0">
              <a:solidFill>
                <a:schemeClr val="tx1"/>
              </a:solidFill>
            </a:rPr>
            <a:t>. 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53916" y="2634815"/>
        <a:ext cx="4483670" cy="996648"/>
      </dsp:txXfrm>
    </dsp:sp>
    <dsp:sp modelId="{C6269351-3D96-4E6B-BC2B-EE5542D5BFDE}">
      <dsp:nvSpPr>
        <dsp:cNvPr id="0" name=""/>
        <dsp:cNvSpPr/>
      </dsp:nvSpPr>
      <dsp:spPr>
        <a:xfrm>
          <a:off x="0" y="3855299"/>
          <a:ext cx="4591502" cy="110448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Verrattain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hyvänä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pysynyt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työllisyystilanne</a:t>
          </a:r>
          <a:r>
            <a:rPr lang="en-US" sz="1400" kern="1200" dirty="0">
              <a:solidFill>
                <a:schemeClr val="tx1"/>
              </a:solidFill>
            </a:rPr>
            <a:t> ja </a:t>
          </a:r>
          <a:r>
            <a:rPr lang="en-US" sz="1400" kern="1200" dirty="0" err="1">
              <a:solidFill>
                <a:schemeClr val="tx1"/>
              </a:solidFill>
            </a:rPr>
            <a:t>osaajapula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ovat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mahdollistaneet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reippaat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palkan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korotukset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53916" y="3909215"/>
        <a:ext cx="4483670" cy="9966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62DA-7B64-45C9-9489-30CDFA7E5C6E}">
      <dsp:nvSpPr>
        <dsp:cNvPr id="0" name=""/>
        <dsp:cNvSpPr/>
      </dsp:nvSpPr>
      <dsp:spPr>
        <a:xfrm>
          <a:off x="0" y="32099"/>
          <a:ext cx="4591502" cy="110448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Asuntolainojen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korot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pitävät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tällä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hetkellä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kuluttajahintojen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nousua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yllä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53916" y="86015"/>
        <a:ext cx="4483670" cy="996648"/>
      </dsp:txXfrm>
    </dsp:sp>
    <dsp:sp modelId="{C860C73E-515B-4BCE-8FFC-1091A5FA587B}">
      <dsp:nvSpPr>
        <dsp:cNvPr id="0" name=""/>
        <dsp:cNvSpPr/>
      </dsp:nvSpPr>
      <dsp:spPr>
        <a:xfrm>
          <a:off x="0" y="1306499"/>
          <a:ext cx="4591502" cy="110448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Yhdenmukaistettu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kuluttajahintaindeksi</a:t>
          </a:r>
          <a:r>
            <a:rPr lang="en-US" sz="1400" kern="1200" dirty="0">
              <a:solidFill>
                <a:schemeClr val="tx1"/>
              </a:solidFill>
            </a:rPr>
            <a:t>, </a:t>
          </a:r>
          <a:r>
            <a:rPr lang="en-US" sz="1400" kern="1200" dirty="0" err="1">
              <a:solidFill>
                <a:schemeClr val="tx1"/>
              </a:solidFill>
            </a:rPr>
            <a:t>joka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ei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huomioi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muun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muassa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asuntolainojen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korkoja</a:t>
          </a:r>
          <a:r>
            <a:rPr lang="en-US" sz="1400" kern="1200" dirty="0">
              <a:solidFill>
                <a:schemeClr val="tx1"/>
              </a:solidFill>
            </a:rPr>
            <a:t>, on </a:t>
          </a:r>
          <a:r>
            <a:rPr lang="en-US" sz="1400" kern="1200" dirty="0" err="1">
              <a:solidFill>
                <a:schemeClr val="tx1"/>
              </a:solidFill>
            </a:rPr>
            <a:t>laskenut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reippaammin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tämän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vuoden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aikana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53916" y="1360415"/>
        <a:ext cx="4483670" cy="996648"/>
      </dsp:txXfrm>
    </dsp:sp>
    <dsp:sp modelId="{6C28D375-BD4F-47B2-BF69-771CDCDCFB38}">
      <dsp:nvSpPr>
        <dsp:cNvPr id="0" name=""/>
        <dsp:cNvSpPr/>
      </dsp:nvSpPr>
      <dsp:spPr>
        <a:xfrm>
          <a:off x="0" y="2580899"/>
          <a:ext cx="4591502" cy="110448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Korkotason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ennustetaan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vielä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hieman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kasvavan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tämän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vuoden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aikana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53916" y="2634815"/>
        <a:ext cx="4483670" cy="996648"/>
      </dsp:txXfrm>
    </dsp:sp>
    <dsp:sp modelId="{C6269351-3D96-4E6B-BC2B-EE5542D5BFDE}">
      <dsp:nvSpPr>
        <dsp:cNvPr id="0" name=""/>
        <dsp:cNvSpPr/>
      </dsp:nvSpPr>
      <dsp:spPr>
        <a:xfrm>
          <a:off x="0" y="3855299"/>
          <a:ext cx="4591502" cy="110448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12 </a:t>
          </a:r>
          <a:r>
            <a:rPr lang="en-US" sz="1400" kern="1200" dirty="0" err="1">
              <a:solidFill>
                <a:schemeClr val="tx1"/>
              </a:solidFill>
            </a:rPr>
            <a:t>kuukauden</a:t>
          </a:r>
          <a:r>
            <a:rPr lang="en-US" sz="1400" kern="1200" dirty="0">
              <a:solidFill>
                <a:schemeClr val="tx1"/>
              </a:solidFill>
            </a:rPr>
            <a:t> Euribor </a:t>
          </a:r>
          <a:r>
            <a:rPr lang="en-US" sz="1400" kern="1200" dirty="0" err="1">
              <a:solidFill>
                <a:schemeClr val="tx1"/>
              </a:solidFill>
            </a:rPr>
            <a:t>tarkistuu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ylöspäin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vielä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ainakin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ensi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kevääseen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asti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53916" y="3909215"/>
        <a:ext cx="4483670" cy="9966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A3E21-A92F-4A45-BD9B-8493D796BCAF}">
      <dsp:nvSpPr>
        <dsp:cNvPr id="0" name=""/>
        <dsp:cNvSpPr/>
      </dsp:nvSpPr>
      <dsp:spPr>
        <a:xfrm>
          <a:off x="0" y="63304"/>
          <a:ext cx="5183188" cy="121680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Vastaavaa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energian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hintashokkia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ei</a:t>
          </a:r>
          <a:r>
            <a:rPr lang="en-US" sz="2000" kern="1200" dirty="0">
              <a:solidFill>
                <a:schemeClr val="tx1"/>
              </a:solidFill>
            </a:rPr>
            <a:t> ole </a:t>
          </a:r>
          <a:r>
            <a:rPr lang="en-US" sz="2000" kern="1200" dirty="0" err="1">
              <a:solidFill>
                <a:schemeClr val="tx1"/>
              </a:solidFill>
            </a:rPr>
            <a:t>juuri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nyt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nähtävissä</a:t>
          </a:r>
          <a:r>
            <a:rPr lang="en-US" sz="2000" kern="1200" dirty="0">
              <a:solidFill>
                <a:schemeClr val="tx1"/>
              </a:solidFill>
            </a:rPr>
            <a:t>.</a:t>
          </a:r>
        </a:p>
      </dsp:txBody>
      <dsp:txXfrm>
        <a:off x="59399" y="122703"/>
        <a:ext cx="5064390" cy="1098002"/>
      </dsp:txXfrm>
    </dsp:sp>
    <dsp:sp modelId="{E6FDF85D-9A07-4554-A0AE-B66CAF59C5D7}">
      <dsp:nvSpPr>
        <dsp:cNvPr id="0" name=""/>
        <dsp:cNvSpPr/>
      </dsp:nvSpPr>
      <dsp:spPr>
        <a:xfrm>
          <a:off x="0" y="1467304"/>
          <a:ext cx="5183188" cy="121680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Palkankorotukset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voivat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pitää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inflaatiota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yllä</a:t>
          </a:r>
          <a:r>
            <a:rPr lang="en-US" sz="2000" kern="1200" dirty="0">
              <a:solidFill>
                <a:schemeClr val="tx1"/>
              </a:solidFill>
            </a:rPr>
            <a:t>, </a:t>
          </a:r>
          <a:r>
            <a:rPr lang="en-US" sz="2000" kern="1200" dirty="0" err="1">
              <a:solidFill>
                <a:schemeClr val="tx1"/>
              </a:solidFill>
            </a:rPr>
            <a:t>mikä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puolestaan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pitää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korkotasoa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yllä</a:t>
          </a:r>
          <a:r>
            <a:rPr lang="en-US" sz="2000" kern="1200" dirty="0">
              <a:solidFill>
                <a:schemeClr val="tx1"/>
              </a:solidFill>
            </a:rPr>
            <a:t>.</a:t>
          </a:r>
        </a:p>
      </dsp:txBody>
      <dsp:txXfrm>
        <a:off x="59399" y="1526703"/>
        <a:ext cx="5064390" cy="1098002"/>
      </dsp:txXfrm>
    </dsp:sp>
    <dsp:sp modelId="{7F7C8497-6A7E-43ED-B6D3-CB40FA33FE37}">
      <dsp:nvSpPr>
        <dsp:cNvPr id="0" name=""/>
        <dsp:cNvSpPr/>
      </dsp:nvSpPr>
      <dsp:spPr>
        <a:xfrm>
          <a:off x="0" y="2871305"/>
          <a:ext cx="5183188" cy="121680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Lainanhoitomenot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kasvavat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vielä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monilla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kotitalouksilla</a:t>
          </a:r>
          <a:r>
            <a:rPr lang="en-US" sz="2000" kern="1200" dirty="0">
              <a:solidFill>
                <a:schemeClr val="tx1"/>
              </a:solidFill>
            </a:rPr>
            <a:t>.</a:t>
          </a:r>
        </a:p>
      </dsp:txBody>
      <dsp:txXfrm>
        <a:off x="59399" y="2930704"/>
        <a:ext cx="5064390" cy="1098002"/>
      </dsp:txXfrm>
    </dsp:sp>
    <dsp:sp modelId="{C328A9C2-2AF1-4EA0-AEF0-43F025CA91F2}">
      <dsp:nvSpPr>
        <dsp:cNvPr id="0" name=""/>
        <dsp:cNvSpPr/>
      </dsp:nvSpPr>
      <dsp:spPr>
        <a:xfrm>
          <a:off x="0" y="4275305"/>
          <a:ext cx="5183188" cy="121680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Jos </a:t>
          </a:r>
          <a:r>
            <a:rPr lang="en-US" sz="2000" kern="1200" dirty="0" err="1">
              <a:solidFill>
                <a:schemeClr val="tx1"/>
              </a:solidFill>
            </a:rPr>
            <a:t>työllisyys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pysyy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hyvänä</a:t>
          </a:r>
          <a:r>
            <a:rPr lang="en-US" sz="2000" kern="1200" dirty="0">
              <a:solidFill>
                <a:schemeClr val="tx1"/>
              </a:solidFill>
            </a:rPr>
            <a:t>, </a:t>
          </a:r>
          <a:r>
            <a:rPr lang="en-US" sz="2000" kern="1200" dirty="0" err="1">
              <a:solidFill>
                <a:schemeClr val="tx1"/>
              </a:solidFill>
            </a:rPr>
            <a:t>kotitalouksien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tilanne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ei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heikkene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dramaattisesti</a:t>
          </a:r>
          <a:r>
            <a:rPr lang="en-US" sz="2000" kern="1200" dirty="0">
              <a:solidFill>
                <a:schemeClr val="tx1"/>
              </a:solidFill>
            </a:rPr>
            <a:t>.</a:t>
          </a:r>
        </a:p>
      </dsp:txBody>
      <dsp:txXfrm>
        <a:off x="59399" y="4334704"/>
        <a:ext cx="5064390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2FB7-7819-464B-BD57-5E1DBC41308F}">
      <dsp:nvSpPr>
        <dsp:cNvPr id="0" name=""/>
        <dsp:cNvSpPr/>
      </dsp:nvSpPr>
      <dsp:spPr>
        <a:xfrm>
          <a:off x="411713" y="1340"/>
          <a:ext cx="1801245" cy="1450082"/>
        </a:xfrm>
        <a:prstGeom prst="roundRect">
          <a:avLst/>
        </a:prstGeom>
        <a:solidFill>
          <a:srgbClr val="CBDCC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 baseline="0" dirty="0">
              <a:solidFill>
                <a:schemeClr val="tx1"/>
              </a:solidFill>
            </a:rPr>
            <a:t>Inflaatio</a:t>
          </a:r>
          <a:r>
            <a:rPr lang="fi-FI" sz="1300" kern="1200" baseline="0" dirty="0">
              <a:solidFill>
                <a:schemeClr val="tx1"/>
              </a:solidFill>
            </a:rPr>
            <a:t> on laskenut hitaasti, mikä on ylläpitänyt korkotasoa. 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482500" y="72127"/>
        <a:ext cx="1659671" cy="1308508"/>
      </dsp:txXfrm>
    </dsp:sp>
    <dsp:sp modelId="{9C02B982-473F-440E-8C43-D433FC7575D8}">
      <dsp:nvSpPr>
        <dsp:cNvPr id="0" name=""/>
        <dsp:cNvSpPr/>
      </dsp:nvSpPr>
      <dsp:spPr>
        <a:xfrm>
          <a:off x="2393083" y="9759"/>
          <a:ext cx="1801245" cy="1433244"/>
        </a:xfrm>
        <a:prstGeom prst="roundRect">
          <a:avLst/>
        </a:prstGeom>
        <a:solidFill>
          <a:srgbClr val="CBDCC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 baseline="0" dirty="0">
              <a:solidFill>
                <a:schemeClr val="tx1"/>
              </a:solidFill>
            </a:rPr>
            <a:t>Taloudessa</a:t>
          </a:r>
          <a:r>
            <a:rPr lang="fi-FI" sz="1300" kern="1200" baseline="0" dirty="0">
              <a:solidFill>
                <a:schemeClr val="tx1"/>
              </a:solidFill>
            </a:rPr>
            <a:t> on ollut taantuman uhkaa, mutta työttömyys ei ole toistaiseksi lähtenyt voimakkaaseen kasvuun.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2463048" y="79724"/>
        <a:ext cx="1661315" cy="1293314"/>
      </dsp:txXfrm>
    </dsp:sp>
    <dsp:sp modelId="{946178FE-FC33-4CD0-B458-F94059DC593A}">
      <dsp:nvSpPr>
        <dsp:cNvPr id="0" name=""/>
        <dsp:cNvSpPr/>
      </dsp:nvSpPr>
      <dsp:spPr>
        <a:xfrm>
          <a:off x="4374453" y="9759"/>
          <a:ext cx="1801245" cy="1433244"/>
        </a:xfrm>
        <a:prstGeom prst="roundRect">
          <a:avLst/>
        </a:prstGeom>
        <a:solidFill>
          <a:srgbClr val="CBDCC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 baseline="0" dirty="0">
              <a:solidFill>
                <a:schemeClr val="tx1"/>
              </a:solidFill>
            </a:rPr>
            <a:t>Hyvä työllisyystilanne </a:t>
          </a:r>
          <a:r>
            <a:rPr lang="fi-FI" sz="1300" kern="1200" baseline="0" dirty="0">
              <a:solidFill>
                <a:schemeClr val="tx1"/>
              </a:solidFill>
            </a:rPr>
            <a:t>on tukenut kotitalouksien kulutusta</a:t>
          </a:r>
          <a:r>
            <a:rPr lang="fi-FI" sz="1000" kern="1200" baseline="0" dirty="0">
              <a:solidFill>
                <a:schemeClr val="tx1"/>
              </a:solidFill>
            </a:rPr>
            <a:t>.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444418" y="79724"/>
        <a:ext cx="1661315" cy="1293314"/>
      </dsp:txXfrm>
    </dsp:sp>
    <dsp:sp modelId="{ACD4BBDB-14BB-46C0-BE29-84B083E80351}">
      <dsp:nvSpPr>
        <dsp:cNvPr id="0" name=""/>
        <dsp:cNvSpPr/>
      </dsp:nvSpPr>
      <dsp:spPr>
        <a:xfrm>
          <a:off x="2389805" y="1712824"/>
          <a:ext cx="1801245" cy="1339672"/>
        </a:xfrm>
        <a:prstGeom prst="roundRect">
          <a:avLst/>
        </a:prstGeom>
        <a:solidFill>
          <a:srgbClr val="CBDCC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 baseline="0" dirty="0">
              <a:solidFill>
                <a:schemeClr val="tx1"/>
              </a:solidFill>
            </a:rPr>
            <a:t>Vapaa-rahoitteiset</a:t>
          </a:r>
          <a:r>
            <a:rPr lang="fi-FI" sz="1300" kern="1200" baseline="0" dirty="0">
              <a:solidFill>
                <a:schemeClr val="tx1"/>
              </a:solidFill>
            </a:rPr>
            <a:t> vuokrat +1,8 %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 baseline="0" dirty="0">
              <a:solidFill>
                <a:schemeClr val="tx1"/>
              </a:solidFill>
            </a:rPr>
            <a:t>ARA</a:t>
          </a:r>
          <a:r>
            <a:rPr lang="fi-FI" sz="1300" kern="1200" baseline="0" dirty="0">
              <a:solidFill>
                <a:schemeClr val="tx1"/>
              </a:solidFill>
            </a:rPr>
            <a:t>-vuokrat + 3,5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baseline="0" dirty="0">
              <a:solidFill>
                <a:schemeClr val="tx1"/>
              </a:solidFill>
            </a:rPr>
            <a:t>(2023)</a:t>
          </a:r>
        </a:p>
      </dsp:txBody>
      <dsp:txXfrm>
        <a:off x="2455202" y="1778221"/>
        <a:ext cx="1670451" cy="1208878"/>
      </dsp:txXfrm>
    </dsp:sp>
    <dsp:sp modelId="{E0675C92-1125-4A15-A040-D0E254FEECDE}">
      <dsp:nvSpPr>
        <dsp:cNvPr id="0" name=""/>
        <dsp:cNvSpPr/>
      </dsp:nvSpPr>
      <dsp:spPr>
        <a:xfrm>
          <a:off x="427402" y="1678175"/>
          <a:ext cx="1801245" cy="1374818"/>
        </a:xfrm>
        <a:prstGeom prst="roundRect">
          <a:avLst/>
        </a:prstGeom>
        <a:solidFill>
          <a:srgbClr val="CBDCC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baseline="0" dirty="0">
              <a:solidFill>
                <a:schemeClr val="tx1"/>
              </a:solidFill>
            </a:rPr>
            <a:t>Korot alkavat olla lähellä huippuaan.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baseline="0" dirty="0">
            <a:solidFill>
              <a:schemeClr val="tx1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 baseline="0" dirty="0">
              <a:solidFill>
                <a:schemeClr val="tx1"/>
              </a:solidFill>
            </a:rPr>
            <a:t>12 kk Euribor </a:t>
          </a:r>
          <a:r>
            <a:rPr lang="fi-FI" sz="1300" kern="1200" baseline="0" dirty="0">
              <a:solidFill>
                <a:schemeClr val="tx1"/>
              </a:solidFill>
            </a:rPr>
            <a:t>3,9 % (2023) ja 3,5 % (2024).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494515" y="1745288"/>
        <a:ext cx="1667019" cy="1240592"/>
      </dsp:txXfrm>
    </dsp:sp>
    <dsp:sp modelId="{92637C56-769D-45A7-8F91-89484AC1B40E}">
      <dsp:nvSpPr>
        <dsp:cNvPr id="0" name=""/>
        <dsp:cNvSpPr/>
      </dsp:nvSpPr>
      <dsp:spPr>
        <a:xfrm>
          <a:off x="2331228" y="3166640"/>
          <a:ext cx="1801245" cy="1430747"/>
        </a:xfrm>
        <a:prstGeom prst="roundRect">
          <a:avLst/>
        </a:prstGeom>
        <a:solidFill>
          <a:srgbClr val="CBDCC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baseline="0" dirty="0">
              <a:solidFill>
                <a:schemeClr val="tx1"/>
              </a:solidFill>
            </a:rPr>
            <a:t>Asuntolainojen </a:t>
          </a:r>
          <a:r>
            <a:rPr lang="fi-FI" sz="1300" b="1" kern="1200" baseline="0" dirty="0">
              <a:solidFill>
                <a:schemeClr val="tx1"/>
              </a:solidFill>
            </a:rPr>
            <a:t>korkojen verovähennysoikeus </a:t>
          </a:r>
          <a:r>
            <a:rPr lang="fi-FI" sz="1300" kern="1200" baseline="0" dirty="0">
              <a:solidFill>
                <a:schemeClr val="tx1"/>
              </a:solidFill>
            </a:rPr>
            <a:t>poistui kokonaan tänä vuonna.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2401071" y="3236483"/>
        <a:ext cx="1661559" cy="1291061"/>
      </dsp:txXfrm>
    </dsp:sp>
    <dsp:sp modelId="{C6EE62D6-5167-4CBE-AEAC-A9E0CAE0CAF4}">
      <dsp:nvSpPr>
        <dsp:cNvPr id="0" name=""/>
        <dsp:cNvSpPr/>
      </dsp:nvSpPr>
      <dsp:spPr>
        <a:xfrm>
          <a:off x="4355973" y="1729286"/>
          <a:ext cx="1801245" cy="1362746"/>
        </a:xfrm>
        <a:prstGeom prst="roundRect">
          <a:avLst/>
        </a:prstGeom>
        <a:solidFill>
          <a:srgbClr val="CBDCC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baseline="0" dirty="0">
              <a:solidFill>
                <a:schemeClr val="tx1"/>
              </a:solidFill>
            </a:rPr>
            <a:t>Kohonneet kustannukset sekä korot ovat lisänneet </a:t>
          </a:r>
          <a:r>
            <a:rPr lang="fi-FI" sz="1300" b="1" kern="1200" baseline="0" dirty="0">
              <a:solidFill>
                <a:schemeClr val="tx1"/>
              </a:solidFill>
            </a:rPr>
            <a:t>vuokrankorotuspai-</a:t>
          </a:r>
          <a:r>
            <a:rPr lang="fi-FI" sz="1300" b="1" kern="1200" baseline="0" dirty="0" err="1">
              <a:solidFill>
                <a:schemeClr val="tx1"/>
              </a:solidFill>
            </a:rPr>
            <a:t>neita</a:t>
          </a:r>
          <a:r>
            <a:rPr lang="fi-FI" sz="1000" kern="1200" baseline="0" dirty="0">
              <a:solidFill>
                <a:schemeClr val="tx1"/>
              </a:solidFill>
            </a:rPr>
            <a:t>.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422497" y="1795810"/>
        <a:ext cx="1668197" cy="1229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0478E-B27C-4397-82C7-FCC4D2219FD6}">
      <dsp:nvSpPr>
        <dsp:cNvPr id="0" name=""/>
        <dsp:cNvSpPr/>
      </dsp:nvSpPr>
      <dsp:spPr>
        <a:xfrm>
          <a:off x="83965" y="386571"/>
          <a:ext cx="3230666" cy="2176415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Ansiotason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nousu</a:t>
          </a:r>
          <a:endParaRPr lang="en-US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2023 +5 %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2024 +4 %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2025 +2 %</a:t>
          </a:r>
          <a:endParaRPr lang="fi-FI" sz="2000" kern="1200" dirty="0">
            <a:solidFill>
              <a:schemeClr val="tx1"/>
            </a:solidFill>
          </a:endParaRPr>
        </a:p>
      </dsp:txBody>
      <dsp:txXfrm>
        <a:off x="190209" y="492815"/>
        <a:ext cx="3018178" cy="1963927"/>
      </dsp:txXfrm>
    </dsp:sp>
    <dsp:sp modelId="{3D6D9B92-BE98-461B-9419-82EE12EF6D29}">
      <dsp:nvSpPr>
        <dsp:cNvPr id="0" name=""/>
        <dsp:cNvSpPr/>
      </dsp:nvSpPr>
      <dsp:spPr>
        <a:xfrm>
          <a:off x="3558320" y="386571"/>
          <a:ext cx="3230666" cy="2176415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Työeläkkeiden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nousu</a:t>
          </a:r>
          <a:endParaRPr lang="en-US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2023 +6,8 %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2024 +4,7 %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2025 +2,0 %</a:t>
          </a:r>
          <a:endParaRPr lang="fi-FI" sz="2000" kern="1200" dirty="0">
            <a:solidFill>
              <a:schemeClr val="tx1"/>
            </a:solidFill>
          </a:endParaRPr>
        </a:p>
      </dsp:txBody>
      <dsp:txXfrm>
        <a:off x="3664564" y="492815"/>
        <a:ext cx="3018178" cy="1963927"/>
      </dsp:txXfrm>
    </dsp:sp>
    <dsp:sp modelId="{90B494DC-704C-4E8B-ADFF-FDF5D9E7DD72}">
      <dsp:nvSpPr>
        <dsp:cNvPr id="0" name=""/>
        <dsp:cNvSpPr/>
      </dsp:nvSpPr>
      <dsp:spPr>
        <a:xfrm>
          <a:off x="6968224" y="386571"/>
          <a:ext cx="3230666" cy="2176415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Inflaatio</a:t>
          </a:r>
          <a:endParaRPr lang="en-US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2023 5,9 %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2024 2,5 %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2025 2,0 %</a:t>
          </a:r>
          <a:endParaRPr lang="fi-FI" sz="2000" kern="1200" dirty="0">
            <a:solidFill>
              <a:schemeClr val="tx1"/>
            </a:solidFill>
          </a:endParaRPr>
        </a:p>
      </dsp:txBody>
      <dsp:txXfrm>
        <a:off x="7074468" y="492815"/>
        <a:ext cx="3018178" cy="1963927"/>
      </dsp:txXfrm>
    </dsp:sp>
    <dsp:sp modelId="{65C0A997-C4DE-431F-8AC4-76E352F0D983}">
      <dsp:nvSpPr>
        <dsp:cNvPr id="0" name=""/>
        <dsp:cNvSpPr/>
      </dsp:nvSpPr>
      <dsp:spPr>
        <a:xfrm>
          <a:off x="0" y="3034128"/>
          <a:ext cx="3230666" cy="2228888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Kuluttajahintojen voimakkaan nousun takia kotitalouksien </a:t>
          </a:r>
          <a:r>
            <a:rPr lang="fi-FI" sz="2000" b="1" kern="1200" dirty="0">
              <a:solidFill>
                <a:schemeClr val="tx1"/>
              </a:solidFill>
            </a:rPr>
            <a:t>ostovoima heikkenee edelleen </a:t>
          </a:r>
          <a:r>
            <a:rPr lang="fi-FI" sz="2000" kern="1200" dirty="0">
              <a:solidFill>
                <a:schemeClr val="tx1"/>
              </a:solidFill>
            </a:rPr>
            <a:t>noin yhden prosentin.</a:t>
          </a:r>
        </a:p>
      </dsp:txBody>
      <dsp:txXfrm>
        <a:off x="108805" y="3142933"/>
        <a:ext cx="3013056" cy="2011278"/>
      </dsp:txXfrm>
    </dsp:sp>
    <dsp:sp modelId="{B36466AF-15AB-420A-B65C-1F75BB8FC5D7}">
      <dsp:nvSpPr>
        <dsp:cNvPr id="0" name=""/>
        <dsp:cNvSpPr/>
      </dsp:nvSpPr>
      <dsp:spPr>
        <a:xfrm>
          <a:off x="3684801" y="3046165"/>
          <a:ext cx="3230666" cy="2231098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Nettotulojen kehitys 2023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Pienituloinen	4,9 % / v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Keskituloinen	4,6 % / v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Eläkeläinen	6,7 % / v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tx1"/>
              </a:solidFill>
            </a:rPr>
            <a:t>*nettotulot=bruttotulot – (verot ja maksut)</a:t>
          </a:r>
        </a:p>
      </dsp:txBody>
      <dsp:txXfrm>
        <a:off x="3793714" y="3155078"/>
        <a:ext cx="3012840" cy="20132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E594B-8509-4B5C-A285-49CFB414387A}">
      <dsp:nvSpPr>
        <dsp:cNvPr id="0" name=""/>
        <dsp:cNvSpPr/>
      </dsp:nvSpPr>
      <dsp:spPr>
        <a:xfrm>
          <a:off x="0" y="654428"/>
          <a:ext cx="3161392" cy="1896835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Omistusasumisessa on </a:t>
          </a:r>
          <a:r>
            <a:rPr lang="fi-FI" sz="1400" b="1" kern="1200" dirty="0">
              <a:solidFill>
                <a:schemeClr val="tx1"/>
              </a:solidFill>
            </a:rPr>
            <a:t>huomioitu myös lainanlyhennykset</a:t>
          </a:r>
          <a:r>
            <a:rPr lang="fi-FI" sz="1400" kern="1200" dirty="0">
              <a:solidFill>
                <a:schemeClr val="tx1"/>
              </a:solidFill>
            </a:rPr>
            <a:t>, mikä nostaa asumismenojen osuutta käytettävissä olevista tuloista.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>
              <a:solidFill>
                <a:schemeClr val="tx1"/>
              </a:solidFill>
            </a:rPr>
            <a:t>Asuntolainan lyhennys kerryttää velallisen varallisuutta, mikä asettaa omistusasujan ja vuokra-asujan eri asemaan. Lainan lyhennys on kuitenkin huomioitu, koska laskelmissa halutaan tarkastella kotitalouksien kuukausittain asumiseen käyttämää rahamäärää.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92596" y="747024"/>
        <a:ext cx="2976200" cy="1711643"/>
      </dsp:txXfrm>
    </dsp:sp>
    <dsp:sp modelId="{E6E9C39C-4498-486B-8C4A-8E8D7D022FB6}">
      <dsp:nvSpPr>
        <dsp:cNvPr id="0" name=""/>
        <dsp:cNvSpPr/>
      </dsp:nvSpPr>
      <dsp:spPr>
        <a:xfrm>
          <a:off x="3477532" y="654428"/>
          <a:ext cx="3161392" cy="1896835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Lyhennystapana annuiteetti</a:t>
          </a:r>
          <a:r>
            <a:rPr lang="fi-FI" sz="1400" kern="1200" dirty="0">
              <a:solidFill>
                <a:schemeClr val="tx1"/>
              </a:solidFill>
            </a:rPr>
            <a:t> eli muuttuva tasaerä. Korkotason muuttuessa kuukausierät muuttuvat ja laina-aika on muuttumaton.</a:t>
          </a:r>
        </a:p>
      </dsp:txBody>
      <dsp:txXfrm>
        <a:off x="3570128" y="747024"/>
        <a:ext cx="2976200" cy="1711643"/>
      </dsp:txXfrm>
    </dsp:sp>
    <dsp:sp modelId="{1469EC00-EC63-4C7D-9CC0-D975DFC7C6FB}">
      <dsp:nvSpPr>
        <dsp:cNvPr id="0" name=""/>
        <dsp:cNvSpPr/>
      </dsp:nvSpPr>
      <dsp:spPr>
        <a:xfrm>
          <a:off x="6955064" y="654428"/>
          <a:ext cx="3161392" cy="1896835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Kotitalouksien </a:t>
          </a:r>
          <a:r>
            <a:rPr lang="fi-FI" sz="1400" b="1" kern="1200" dirty="0">
              <a:solidFill>
                <a:schemeClr val="tx1"/>
              </a:solidFill>
            </a:rPr>
            <a:t>velkamäärä on 50 prosenttia asunnon käyvästä hinnasta</a:t>
          </a:r>
          <a:r>
            <a:rPr lang="fi-FI" sz="1400" kern="1200" dirty="0">
              <a:solidFill>
                <a:schemeClr val="tx1"/>
              </a:solidFill>
            </a:rPr>
            <a:t>. Velassa on </a:t>
          </a:r>
          <a:r>
            <a:rPr lang="fi-FI" sz="1400" b="1" kern="1200" dirty="0">
              <a:solidFill>
                <a:schemeClr val="tx1"/>
              </a:solidFill>
            </a:rPr>
            <a:t>huomioitu sekä asunnon koko että sijaintipaikka</a:t>
          </a:r>
          <a:r>
            <a:rPr lang="fi-FI" sz="1400" kern="1200" dirty="0">
              <a:solidFill>
                <a:schemeClr val="tx1"/>
              </a:solidFill>
            </a:rPr>
            <a:t>. Lainan takaisinmaksuaika on 18 vuotta.</a:t>
          </a:r>
        </a:p>
      </dsp:txBody>
      <dsp:txXfrm>
        <a:off x="7047660" y="747024"/>
        <a:ext cx="2976200" cy="1711643"/>
      </dsp:txXfrm>
    </dsp:sp>
    <dsp:sp modelId="{26C017DC-7708-4930-BE73-F3C5CF424427}">
      <dsp:nvSpPr>
        <dsp:cNvPr id="0" name=""/>
        <dsp:cNvSpPr/>
      </dsp:nvSpPr>
      <dsp:spPr>
        <a:xfrm>
          <a:off x="0" y="2867403"/>
          <a:ext cx="3161392" cy="1896835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Bruttotulot ovat paikkakunnittain </a:t>
          </a:r>
          <a:r>
            <a:rPr lang="fi-FI" sz="1400" b="1" kern="1200" dirty="0">
              <a:solidFill>
                <a:schemeClr val="tx1"/>
              </a:solidFill>
            </a:rPr>
            <a:t>samat</a:t>
          </a:r>
          <a:r>
            <a:rPr lang="fi-FI" sz="1400" kern="1200" dirty="0">
              <a:solidFill>
                <a:schemeClr val="tx1"/>
              </a:solidFill>
            </a:rPr>
            <a:t>. Verot ja maksut </a:t>
          </a:r>
          <a:r>
            <a:rPr lang="fi-FI" sz="1400" b="1" kern="1200" dirty="0">
              <a:solidFill>
                <a:schemeClr val="tx1"/>
              </a:solidFill>
            </a:rPr>
            <a:t>eroavat</a:t>
          </a:r>
          <a:r>
            <a:rPr lang="fi-FI" sz="1400" kern="1200" dirty="0">
              <a:solidFill>
                <a:schemeClr val="tx1"/>
              </a:solidFill>
            </a:rPr>
            <a:t> paikkakunnittain.</a:t>
          </a:r>
        </a:p>
      </dsp:txBody>
      <dsp:txXfrm>
        <a:off x="92596" y="2959999"/>
        <a:ext cx="2976200" cy="1711643"/>
      </dsp:txXfrm>
    </dsp:sp>
    <dsp:sp modelId="{365D2AAE-D9F9-4FC3-9985-80BA8DB73B18}">
      <dsp:nvSpPr>
        <dsp:cNvPr id="0" name=""/>
        <dsp:cNvSpPr/>
      </dsp:nvSpPr>
      <dsp:spPr>
        <a:xfrm>
          <a:off x="3477532" y="2867403"/>
          <a:ext cx="3161392" cy="1896835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Eläkeläiset asuvat </a:t>
          </a:r>
          <a:r>
            <a:rPr lang="fi-FI" sz="1400" b="1" kern="1200" dirty="0">
              <a:solidFill>
                <a:schemeClr val="tx1"/>
              </a:solidFill>
            </a:rPr>
            <a:t>velattomassa </a:t>
          </a:r>
          <a:r>
            <a:rPr lang="fi-FI" sz="1400" kern="1200" dirty="0">
              <a:solidFill>
                <a:schemeClr val="tx1"/>
              </a:solidFill>
            </a:rPr>
            <a:t>asunnossa.</a:t>
          </a:r>
        </a:p>
      </dsp:txBody>
      <dsp:txXfrm>
        <a:off x="3570128" y="2959999"/>
        <a:ext cx="2976200" cy="1711643"/>
      </dsp:txXfrm>
    </dsp:sp>
    <dsp:sp modelId="{5080A051-C4C9-4A08-A034-E295DAF064AC}">
      <dsp:nvSpPr>
        <dsp:cNvPr id="0" name=""/>
        <dsp:cNvSpPr/>
      </dsp:nvSpPr>
      <dsp:spPr>
        <a:xfrm>
          <a:off x="6955064" y="2867403"/>
          <a:ext cx="3161392" cy="1896835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Omakotitalossa </a:t>
          </a:r>
          <a:r>
            <a:rPr lang="fi-FI" sz="1400" b="1" kern="1200" dirty="0">
              <a:solidFill>
                <a:schemeClr val="tx1"/>
              </a:solidFill>
            </a:rPr>
            <a:t>ei huomioida </a:t>
          </a:r>
          <a:r>
            <a:rPr lang="fi-FI" sz="1400" kern="1200" dirty="0">
              <a:solidFill>
                <a:schemeClr val="tx1"/>
              </a:solidFill>
            </a:rPr>
            <a:t>pihatöistä aiheutuvia kustannuksia. Myöskään kaikkia korjausrakentamisen kustannuksia ei ole huomioitu omakotitalojen osalta.</a:t>
          </a:r>
        </a:p>
      </dsp:txBody>
      <dsp:txXfrm>
        <a:off x="7047660" y="2959999"/>
        <a:ext cx="2976200" cy="17116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62DA-7B64-45C9-9489-30CDFA7E5C6E}">
      <dsp:nvSpPr>
        <dsp:cNvPr id="0" name=""/>
        <dsp:cNvSpPr/>
      </dsp:nvSpPr>
      <dsp:spPr>
        <a:xfrm>
          <a:off x="0" y="25618"/>
          <a:ext cx="5412273" cy="87984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Korkomenojen nousu kasvattaa edelleen omistusasujien kustannuksia.</a:t>
          </a:r>
        </a:p>
      </dsp:txBody>
      <dsp:txXfrm>
        <a:off x="42950" y="68568"/>
        <a:ext cx="5326373" cy="793940"/>
      </dsp:txXfrm>
    </dsp:sp>
    <dsp:sp modelId="{C860C73E-515B-4BCE-8FFC-1091A5FA587B}">
      <dsp:nvSpPr>
        <dsp:cNvPr id="0" name=""/>
        <dsp:cNvSpPr/>
      </dsp:nvSpPr>
      <dsp:spPr>
        <a:xfrm>
          <a:off x="0" y="1040819"/>
          <a:ext cx="5412273" cy="87984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Öljyn hinnan lasku helpottaa öljyllä lämmittävien kotitalouksien tilannetta. Lämmitysöljy -22 % (2023), +6 % (2024) ja -6 % (2025).</a:t>
          </a:r>
        </a:p>
      </dsp:txBody>
      <dsp:txXfrm>
        <a:off x="42950" y="1083769"/>
        <a:ext cx="5326373" cy="793940"/>
      </dsp:txXfrm>
    </dsp:sp>
    <dsp:sp modelId="{6C28D375-BD4F-47B2-BF69-771CDCDCFB38}">
      <dsp:nvSpPr>
        <dsp:cNvPr id="0" name=""/>
        <dsp:cNvSpPr/>
      </dsp:nvSpPr>
      <dsp:spPr>
        <a:xfrm>
          <a:off x="0" y="2056018"/>
          <a:ext cx="5412273" cy="87984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Kotitalouksien sähkömenojen odotetaan kasvavan tänä vuonna 12 prosenttia. Ensi vuonna sähkön hinta on matalampi kuin tänä vuonna.</a:t>
          </a:r>
        </a:p>
      </dsp:txBody>
      <dsp:txXfrm>
        <a:off x="42950" y="2098968"/>
        <a:ext cx="5326373" cy="793940"/>
      </dsp:txXfrm>
    </dsp:sp>
    <dsp:sp modelId="{C6269351-3D96-4E6B-BC2B-EE5542D5BFDE}">
      <dsp:nvSpPr>
        <dsp:cNvPr id="0" name=""/>
        <dsp:cNvSpPr/>
      </dsp:nvSpPr>
      <dsp:spPr>
        <a:xfrm>
          <a:off x="0" y="3071219"/>
          <a:ext cx="5412273" cy="87984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Vuokrien nousu kiihtyy. Erityisesti ARA-vuokrat ottavat suuren hyppäyksen. Vuokriin kohdistuu edelleen voimakkaita nousupaineita.</a:t>
          </a:r>
        </a:p>
      </dsp:txBody>
      <dsp:txXfrm>
        <a:off x="42950" y="3114169"/>
        <a:ext cx="5326373" cy="793940"/>
      </dsp:txXfrm>
    </dsp:sp>
    <dsp:sp modelId="{1A1F80DC-B3E6-4CEE-A8EB-A1A410BF08D5}">
      <dsp:nvSpPr>
        <dsp:cNvPr id="0" name=""/>
        <dsp:cNvSpPr/>
      </dsp:nvSpPr>
      <dsp:spPr>
        <a:xfrm>
          <a:off x="0" y="4086419"/>
          <a:ext cx="5412273" cy="87984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Kotitaloudet ja taloyhtiöt tekevät säästötoimia, jotta kulujen nousua voidaan hillitä.</a:t>
          </a:r>
        </a:p>
      </dsp:txBody>
      <dsp:txXfrm>
        <a:off x="42950" y="4129369"/>
        <a:ext cx="5326373" cy="793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62DA-7B64-45C9-9489-30CDFA7E5C6E}">
      <dsp:nvSpPr>
        <dsp:cNvPr id="0" name=""/>
        <dsp:cNvSpPr/>
      </dsp:nvSpPr>
      <dsp:spPr>
        <a:xfrm>
          <a:off x="0" y="1797"/>
          <a:ext cx="4591502" cy="116499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Kerrostaloasuntojen hoitokulut kasvavat tarkastelukaupungeissa keskimäärin 5,3 prosenttia vuonna 2023.  Ensi vuonna kasvua on 2,7 prosenttia ja vuonna 2024 2,4 prosenttia.</a:t>
          </a:r>
        </a:p>
      </dsp:txBody>
      <dsp:txXfrm>
        <a:off x="56870" y="58667"/>
        <a:ext cx="4477762" cy="1051250"/>
      </dsp:txXfrm>
    </dsp:sp>
    <dsp:sp modelId="{C860C73E-515B-4BCE-8FFC-1091A5FA587B}">
      <dsp:nvSpPr>
        <dsp:cNvPr id="0" name=""/>
        <dsp:cNvSpPr/>
      </dsp:nvSpPr>
      <dsp:spPr>
        <a:xfrm>
          <a:off x="0" y="1276228"/>
          <a:ext cx="4591502" cy="116499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Omakotitalojen hoitokulujen (kiinteistövero, sähkö/öljy, asunnon korjaukset, vesi, jätemaksu) kasvu vaihtelee tänä vuonna paljon riippuen lämmitystavasta. Sähkölämmitteisessä omakotitalossa asumisen kulut kasvavat reilu 8 prosenttia. Öljylämmitteisessä puolestaan laskevat lähes viisi prosenttia.</a:t>
          </a:r>
        </a:p>
      </dsp:txBody>
      <dsp:txXfrm>
        <a:off x="56870" y="1333098"/>
        <a:ext cx="4477762" cy="1051250"/>
      </dsp:txXfrm>
    </dsp:sp>
    <dsp:sp modelId="{6C28D375-BD4F-47B2-BF69-771CDCDCFB38}">
      <dsp:nvSpPr>
        <dsp:cNvPr id="0" name=""/>
        <dsp:cNvSpPr/>
      </dsp:nvSpPr>
      <dsp:spPr>
        <a:xfrm>
          <a:off x="0" y="2550659"/>
          <a:ext cx="4591502" cy="116499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Asumismenojen osuus nettotuloista kasvaa tuntuvasti niillä kotitalouksilla, jotka lyhentävät asuntolainaa.</a:t>
          </a:r>
        </a:p>
      </dsp:txBody>
      <dsp:txXfrm>
        <a:off x="56870" y="2607529"/>
        <a:ext cx="4477762" cy="1051250"/>
      </dsp:txXfrm>
    </dsp:sp>
    <dsp:sp modelId="{C6269351-3D96-4E6B-BC2B-EE5542D5BFDE}">
      <dsp:nvSpPr>
        <dsp:cNvPr id="0" name=""/>
        <dsp:cNvSpPr/>
      </dsp:nvSpPr>
      <dsp:spPr>
        <a:xfrm>
          <a:off x="0" y="3825089"/>
          <a:ext cx="4591502" cy="116499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Rakennuskustannusten ja korkojen nousu on saanut monet kotitaloudet ja taloyhtiöt lykkäämään remontteja. Ne ovat kuitenkin jossain vaiheessa edessä.</a:t>
          </a:r>
        </a:p>
      </dsp:txBody>
      <dsp:txXfrm>
        <a:off x="56870" y="3881959"/>
        <a:ext cx="4477762" cy="10512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9317D-0D27-477C-AFDE-F2BE33A16937}">
      <dsp:nvSpPr>
        <dsp:cNvPr id="0" name=""/>
        <dsp:cNvSpPr/>
      </dsp:nvSpPr>
      <dsp:spPr>
        <a:xfrm>
          <a:off x="0" y="81301"/>
          <a:ext cx="10515600" cy="745868"/>
        </a:xfrm>
        <a:prstGeom prst="roundRect">
          <a:avLst>
            <a:gd name="adj" fmla="val 10000"/>
          </a:avLst>
        </a:prstGeom>
        <a:solidFill>
          <a:srgbClr val="CBDC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305A4-44CF-4AEA-B1F9-60F88B57D718}">
      <dsp:nvSpPr>
        <dsp:cNvPr id="0" name=""/>
        <dsp:cNvSpPr/>
      </dsp:nvSpPr>
      <dsp:spPr>
        <a:xfrm>
          <a:off x="225625" y="249122"/>
          <a:ext cx="410628" cy="4102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DA753-9CDA-4C55-BA6F-06ECC30E1404}">
      <dsp:nvSpPr>
        <dsp:cNvPr id="0" name=""/>
        <dsp:cNvSpPr/>
      </dsp:nvSpPr>
      <dsp:spPr>
        <a:xfrm>
          <a:off x="861878" y="81301"/>
          <a:ext cx="9601951" cy="839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05" tIns="88805" rIns="88805" bIns="8880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Koron</a:t>
          </a:r>
          <a:r>
            <a:rPr lang="en-US" sz="1400" kern="1200" dirty="0"/>
            <a:t> </a:t>
          </a:r>
          <a:r>
            <a:rPr lang="en-US" sz="1400" kern="1200" dirty="0" err="1"/>
            <a:t>nousu</a:t>
          </a:r>
          <a:r>
            <a:rPr lang="en-US" sz="1400" kern="1200" dirty="0"/>
            <a:t> on </a:t>
          </a:r>
          <a:r>
            <a:rPr lang="en-US" sz="1400" kern="1200" dirty="0" err="1"/>
            <a:t>kasvattanut</a:t>
          </a:r>
          <a:r>
            <a:rPr lang="en-US" sz="1400" kern="1200" dirty="0"/>
            <a:t> </a:t>
          </a:r>
          <a:r>
            <a:rPr lang="en-US" sz="1400" kern="1200" dirty="0" err="1"/>
            <a:t>kotitalouksien</a:t>
          </a:r>
          <a:r>
            <a:rPr lang="en-US" sz="1400" kern="1200" dirty="0"/>
            <a:t> </a:t>
          </a:r>
          <a:r>
            <a:rPr lang="en-US" sz="1400" kern="1200" dirty="0" err="1"/>
            <a:t>kuukausittaisia</a:t>
          </a:r>
          <a:r>
            <a:rPr lang="en-US" sz="1400" kern="1200" dirty="0"/>
            <a:t> </a:t>
          </a:r>
          <a:r>
            <a:rPr lang="en-US" sz="1400" kern="1200" dirty="0" err="1"/>
            <a:t>asumismenoja</a:t>
          </a:r>
          <a:r>
            <a:rPr lang="en-US" sz="1400" kern="1200" dirty="0"/>
            <a:t> </a:t>
          </a:r>
          <a:r>
            <a:rPr lang="en-US" sz="1400" kern="1200" dirty="0" err="1"/>
            <a:t>jopa</a:t>
          </a:r>
          <a:r>
            <a:rPr lang="en-US" sz="1400" kern="1200" dirty="0"/>
            <a:t> </a:t>
          </a:r>
          <a:r>
            <a:rPr lang="en-US" sz="1400" kern="1200" dirty="0" err="1"/>
            <a:t>useita</a:t>
          </a:r>
          <a:r>
            <a:rPr lang="en-US" sz="1400" kern="1200" dirty="0"/>
            <a:t> </a:t>
          </a:r>
          <a:r>
            <a:rPr lang="en-US" sz="1400" kern="1200" dirty="0" err="1"/>
            <a:t>satoja</a:t>
          </a:r>
          <a:r>
            <a:rPr lang="en-US" sz="1400" kern="1200" dirty="0"/>
            <a:t> </a:t>
          </a:r>
          <a:r>
            <a:rPr lang="en-US" sz="1400" kern="1200" dirty="0" err="1"/>
            <a:t>euroja</a:t>
          </a:r>
          <a:r>
            <a:rPr lang="en-US" sz="1400" kern="1200" dirty="0"/>
            <a:t>. </a:t>
          </a:r>
        </a:p>
      </dsp:txBody>
      <dsp:txXfrm>
        <a:off x="861878" y="81301"/>
        <a:ext cx="9601951" cy="839101"/>
      </dsp:txXfrm>
    </dsp:sp>
    <dsp:sp modelId="{4AF26927-432A-4877-9717-F00188C9D713}">
      <dsp:nvSpPr>
        <dsp:cNvPr id="0" name=""/>
        <dsp:cNvSpPr/>
      </dsp:nvSpPr>
      <dsp:spPr>
        <a:xfrm>
          <a:off x="0" y="1130178"/>
          <a:ext cx="10515600" cy="12486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B75C5-A4D1-4C72-A6EE-EBEA2CDB7B54}">
      <dsp:nvSpPr>
        <dsp:cNvPr id="0" name=""/>
        <dsp:cNvSpPr/>
      </dsp:nvSpPr>
      <dsp:spPr>
        <a:xfrm>
          <a:off x="225625" y="1549408"/>
          <a:ext cx="410628" cy="4102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EA719-0CBA-4D70-BDED-3DF30F79B3B5}">
      <dsp:nvSpPr>
        <dsp:cNvPr id="0" name=""/>
        <dsp:cNvSpPr/>
      </dsp:nvSpPr>
      <dsp:spPr>
        <a:xfrm>
          <a:off x="861878" y="1381588"/>
          <a:ext cx="9601951" cy="839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05" tIns="88805" rIns="88805" bIns="8880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Kotitalouksien</a:t>
          </a:r>
          <a:r>
            <a:rPr lang="en-US" sz="1400" kern="1200" dirty="0"/>
            <a:t> </a:t>
          </a:r>
          <a:r>
            <a:rPr lang="en-US" sz="1400" kern="1200" dirty="0" err="1"/>
            <a:t>kohtaamat</a:t>
          </a:r>
          <a:r>
            <a:rPr lang="en-US" sz="1400" kern="1200" dirty="0"/>
            <a:t> </a:t>
          </a:r>
          <a:r>
            <a:rPr lang="en-US" sz="1400" b="1" kern="1200" dirty="0" err="1"/>
            <a:t>sähkön</a:t>
          </a:r>
          <a:r>
            <a:rPr lang="en-US" sz="1400" b="1" kern="1200" dirty="0"/>
            <a:t> </a:t>
          </a:r>
          <a:r>
            <a:rPr lang="en-US" sz="1400" b="1" kern="1200" dirty="0" err="1"/>
            <a:t>hinnan</a:t>
          </a:r>
          <a:r>
            <a:rPr lang="en-US" sz="1400" b="1" kern="1200" dirty="0"/>
            <a:t> </a:t>
          </a:r>
          <a:r>
            <a:rPr lang="en-US" sz="1400" kern="1200" dirty="0" err="1"/>
            <a:t>muutokset</a:t>
          </a:r>
          <a:r>
            <a:rPr lang="en-US" sz="1400" kern="1200" dirty="0"/>
            <a:t> </a:t>
          </a:r>
          <a:r>
            <a:rPr lang="en-US" sz="1400" kern="1200" dirty="0" err="1"/>
            <a:t>riippuvat</a:t>
          </a:r>
          <a:r>
            <a:rPr lang="en-US" sz="1400" kern="1200" dirty="0"/>
            <a:t> </a:t>
          </a:r>
          <a:r>
            <a:rPr lang="en-US" sz="1400" kern="1200" dirty="0" err="1"/>
            <a:t>paljon</a:t>
          </a:r>
          <a:r>
            <a:rPr lang="en-US" sz="1400" kern="1200" dirty="0"/>
            <a:t> </a:t>
          </a:r>
          <a:r>
            <a:rPr lang="en-US" sz="1400" kern="1200" dirty="0" err="1"/>
            <a:t>myyntisopimuksen</a:t>
          </a:r>
          <a:r>
            <a:rPr lang="en-US" sz="1400" kern="1200" dirty="0"/>
            <a:t> </a:t>
          </a:r>
          <a:r>
            <a:rPr lang="en-US" sz="1400" kern="1200" dirty="0" err="1"/>
            <a:t>tyypistä</a:t>
          </a:r>
          <a:r>
            <a:rPr lang="en-US" sz="1400" kern="1200" dirty="0"/>
            <a:t>. </a:t>
          </a:r>
          <a:r>
            <a:rPr lang="en-US" sz="1400" kern="1200" dirty="0" err="1"/>
            <a:t>Vuoden</a:t>
          </a:r>
          <a:r>
            <a:rPr lang="en-US" sz="1400" kern="1200" dirty="0"/>
            <a:t> 2022 </a:t>
          </a:r>
          <a:r>
            <a:rPr lang="en-US" sz="1400" kern="1200" dirty="0" err="1"/>
            <a:t>lopulla</a:t>
          </a:r>
          <a:r>
            <a:rPr lang="en-US" sz="1400" kern="1200" dirty="0"/>
            <a:t> 50 % </a:t>
          </a:r>
          <a:r>
            <a:rPr lang="en-US" sz="1400" kern="1200" dirty="0" err="1"/>
            <a:t>sähkön</a:t>
          </a:r>
          <a:r>
            <a:rPr lang="en-US" sz="1400" kern="1200" dirty="0"/>
            <a:t> </a:t>
          </a:r>
          <a:r>
            <a:rPr lang="en-US" sz="1400" kern="1200" dirty="0" err="1"/>
            <a:t>myyntisopimuksista</a:t>
          </a:r>
          <a:r>
            <a:rPr lang="en-US" sz="1400" kern="1200" dirty="0"/>
            <a:t> </a:t>
          </a:r>
          <a:r>
            <a:rPr lang="en-US" sz="1400" kern="1200" dirty="0" err="1"/>
            <a:t>oli</a:t>
          </a:r>
          <a:r>
            <a:rPr lang="en-US" sz="1400" kern="1200" dirty="0"/>
            <a:t> </a:t>
          </a:r>
          <a:r>
            <a:rPr lang="en-US" sz="1400" kern="1200" dirty="0" err="1"/>
            <a:t>määräaikaisia</a:t>
          </a:r>
          <a:r>
            <a:rPr lang="en-US" sz="1400" kern="1200" dirty="0"/>
            <a:t>, 36 % </a:t>
          </a:r>
          <a:r>
            <a:rPr lang="en-US" sz="1400" kern="1200" dirty="0" err="1"/>
            <a:t>toistaiseksi</a:t>
          </a:r>
          <a:r>
            <a:rPr lang="en-US" sz="1400" kern="1200" dirty="0"/>
            <a:t> </a:t>
          </a:r>
          <a:r>
            <a:rPr lang="en-US" sz="1400" kern="1200" dirty="0" err="1"/>
            <a:t>voimassa</a:t>
          </a:r>
          <a:r>
            <a:rPr lang="en-US" sz="1400" kern="1200" dirty="0"/>
            <a:t> </a:t>
          </a:r>
          <a:r>
            <a:rPr lang="en-US" sz="1400" kern="1200" dirty="0" err="1"/>
            <a:t>olevia</a:t>
          </a:r>
          <a:r>
            <a:rPr lang="en-US" sz="1400" kern="1200" dirty="0"/>
            <a:t> ja 14 % </a:t>
          </a:r>
          <a:r>
            <a:rPr lang="en-US" sz="1400" kern="1200" dirty="0" err="1"/>
            <a:t>pörssisähköä</a:t>
          </a:r>
          <a:r>
            <a:rPr lang="en-US" sz="1400" kern="1200" dirty="0"/>
            <a:t>. </a:t>
          </a:r>
          <a:r>
            <a:rPr lang="en-US" sz="1400" kern="1200" dirty="0" err="1"/>
            <a:t>Pörssisähkön</a:t>
          </a:r>
          <a:r>
            <a:rPr lang="en-US" sz="1400" kern="1200" dirty="0"/>
            <a:t> </a:t>
          </a:r>
          <a:r>
            <a:rPr lang="en-US" sz="1400" kern="1200" dirty="0" err="1"/>
            <a:t>keskihinta</a:t>
          </a:r>
          <a:r>
            <a:rPr lang="en-US" sz="1400" kern="1200" dirty="0"/>
            <a:t> on </a:t>
          </a:r>
          <a:r>
            <a:rPr lang="en-US" sz="1400" kern="1200" dirty="0" err="1"/>
            <a:t>tänä</a:t>
          </a:r>
          <a:r>
            <a:rPr lang="en-US" sz="1400" kern="1200" dirty="0"/>
            <a:t> </a:t>
          </a:r>
          <a:r>
            <a:rPr lang="en-US" sz="1400" kern="1200" dirty="0" err="1"/>
            <a:t>vuonna</a:t>
          </a:r>
          <a:r>
            <a:rPr lang="en-US" sz="1400" kern="1200" dirty="0"/>
            <a:t> </a:t>
          </a:r>
          <a:r>
            <a:rPr lang="en-US" sz="1400" kern="1200" dirty="0" err="1"/>
            <a:t>noin</a:t>
          </a:r>
          <a:r>
            <a:rPr lang="en-US" sz="1400" kern="1200" dirty="0"/>
            <a:t> 40 </a:t>
          </a:r>
          <a:r>
            <a:rPr lang="en-US" sz="1400" kern="1200" dirty="0" err="1"/>
            <a:t>prosenttia</a:t>
          </a:r>
          <a:r>
            <a:rPr lang="en-US" sz="1400" kern="1200" dirty="0"/>
            <a:t> </a:t>
          </a:r>
          <a:r>
            <a:rPr lang="en-US" sz="1400" kern="1200" dirty="0" err="1"/>
            <a:t>alempi</a:t>
          </a:r>
          <a:r>
            <a:rPr lang="en-US" sz="1400" kern="1200" dirty="0"/>
            <a:t> </a:t>
          </a:r>
          <a:r>
            <a:rPr lang="en-US" sz="1400" kern="1200" dirty="0" err="1"/>
            <a:t>kuin</a:t>
          </a:r>
          <a:r>
            <a:rPr lang="en-US" sz="1400" kern="1200" dirty="0"/>
            <a:t> </a:t>
          </a:r>
          <a:r>
            <a:rPr lang="en-US" sz="1400" kern="1200" dirty="0" err="1"/>
            <a:t>viime</a:t>
          </a:r>
          <a:r>
            <a:rPr lang="en-US" sz="1400" kern="1200" dirty="0"/>
            <a:t> </a:t>
          </a:r>
          <a:r>
            <a:rPr lang="en-US" sz="1400" kern="1200" dirty="0" err="1"/>
            <a:t>vuonna</a:t>
          </a:r>
          <a:r>
            <a:rPr lang="en-US" sz="1400" kern="1200" dirty="0"/>
            <a:t>. </a:t>
          </a:r>
          <a:r>
            <a:rPr lang="en-US" sz="1400" kern="1200" dirty="0" err="1"/>
            <a:t>Niillä</a:t>
          </a:r>
          <a:r>
            <a:rPr lang="en-US" sz="1400" kern="1200" dirty="0"/>
            <a:t> </a:t>
          </a:r>
          <a:r>
            <a:rPr lang="en-US" sz="1400" kern="1200" dirty="0" err="1"/>
            <a:t>kotitalouksilla</a:t>
          </a:r>
          <a:r>
            <a:rPr lang="en-US" sz="1400" kern="1200" dirty="0"/>
            <a:t>, </a:t>
          </a:r>
          <a:r>
            <a:rPr lang="en-US" sz="1400" kern="1200" dirty="0" err="1"/>
            <a:t>jotka</a:t>
          </a:r>
          <a:r>
            <a:rPr lang="en-US" sz="1400" kern="1200" dirty="0"/>
            <a:t> </a:t>
          </a:r>
          <a:r>
            <a:rPr lang="en-US" sz="1400" kern="1200" dirty="0" err="1"/>
            <a:t>onnistuivat</a:t>
          </a:r>
          <a:r>
            <a:rPr lang="en-US" sz="1400" kern="1200" dirty="0"/>
            <a:t> </a:t>
          </a:r>
          <a:r>
            <a:rPr lang="en-US" sz="1400" kern="1200" dirty="0" err="1"/>
            <a:t>määräaikaisen</a:t>
          </a:r>
          <a:r>
            <a:rPr lang="en-US" sz="1400" kern="1200" dirty="0"/>
            <a:t> </a:t>
          </a:r>
          <a:r>
            <a:rPr lang="en-US" sz="1400" kern="1200" dirty="0" err="1"/>
            <a:t>sopimuksen</a:t>
          </a:r>
          <a:r>
            <a:rPr lang="en-US" sz="1400" kern="1200" dirty="0"/>
            <a:t> </a:t>
          </a:r>
          <a:r>
            <a:rPr lang="en-US" sz="1400" kern="1200" dirty="0" err="1"/>
            <a:t>turvin</a:t>
          </a:r>
          <a:r>
            <a:rPr lang="en-US" sz="1400" kern="1200" dirty="0"/>
            <a:t> </a:t>
          </a:r>
          <a:r>
            <a:rPr lang="en-US" sz="1400" kern="1200" dirty="0" err="1"/>
            <a:t>välttämään</a:t>
          </a:r>
          <a:r>
            <a:rPr lang="en-US" sz="1400" kern="1200" dirty="0"/>
            <a:t> </a:t>
          </a:r>
          <a:r>
            <a:rPr lang="en-US" sz="1400" kern="1200" dirty="0" err="1"/>
            <a:t>pahimman</a:t>
          </a:r>
          <a:r>
            <a:rPr lang="en-US" sz="1400" kern="1200" dirty="0"/>
            <a:t> </a:t>
          </a:r>
          <a:r>
            <a:rPr lang="en-US" sz="1400" kern="1200" dirty="0" err="1"/>
            <a:t>sähkön</a:t>
          </a:r>
          <a:r>
            <a:rPr lang="en-US" sz="1400" kern="1200" dirty="0"/>
            <a:t> </a:t>
          </a:r>
          <a:r>
            <a:rPr lang="en-US" sz="1400" kern="1200" dirty="0" err="1"/>
            <a:t>hintapiikin</a:t>
          </a:r>
          <a:r>
            <a:rPr lang="en-US" sz="1400" kern="1200"/>
            <a:t>, </a:t>
          </a:r>
          <a:r>
            <a:rPr lang="en-US" sz="1400" kern="1200" dirty="0" err="1"/>
            <a:t>voi</a:t>
          </a:r>
          <a:r>
            <a:rPr lang="en-US" sz="1400" kern="1200" dirty="0"/>
            <a:t> </a:t>
          </a:r>
          <a:r>
            <a:rPr lang="en-US" sz="1400" kern="1200" dirty="0" err="1"/>
            <a:t>tänä</a:t>
          </a:r>
          <a:r>
            <a:rPr lang="en-US" sz="1400" kern="1200" dirty="0"/>
            <a:t> </a:t>
          </a:r>
          <a:r>
            <a:rPr lang="en-US" sz="1400" kern="1200" dirty="0" err="1"/>
            <a:t>vuonna</a:t>
          </a:r>
          <a:r>
            <a:rPr lang="en-US" sz="1400" kern="1200" dirty="0"/>
            <a:t> </a:t>
          </a:r>
          <a:r>
            <a:rPr lang="en-US" sz="1400" kern="1200" dirty="0" err="1"/>
            <a:t>sähkömenot</a:t>
          </a:r>
          <a:r>
            <a:rPr lang="en-US" sz="1400" kern="1200" dirty="0"/>
            <a:t> olla </a:t>
          </a:r>
          <a:r>
            <a:rPr lang="en-US" sz="1400" kern="1200" dirty="0" err="1"/>
            <a:t>jopa</a:t>
          </a:r>
          <a:r>
            <a:rPr lang="en-US" sz="1400" kern="1200" dirty="0"/>
            <a:t> 50 % </a:t>
          </a:r>
          <a:r>
            <a:rPr lang="en-US" sz="1400" kern="1200" dirty="0" err="1"/>
            <a:t>suuremmat</a:t>
          </a:r>
          <a:r>
            <a:rPr lang="en-US" sz="1400" kern="1200" dirty="0"/>
            <a:t>.   </a:t>
          </a:r>
        </a:p>
      </dsp:txBody>
      <dsp:txXfrm>
        <a:off x="861878" y="1381588"/>
        <a:ext cx="9601951" cy="839101"/>
      </dsp:txXfrm>
    </dsp:sp>
    <dsp:sp modelId="{C1B836E4-11DE-4CDC-BDB7-90F29F26BE93}">
      <dsp:nvSpPr>
        <dsp:cNvPr id="0" name=""/>
        <dsp:cNvSpPr/>
      </dsp:nvSpPr>
      <dsp:spPr>
        <a:xfrm>
          <a:off x="0" y="2588641"/>
          <a:ext cx="10515600" cy="7458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A43ED-D137-4C59-BF22-ABEA5BAFCE2D}">
      <dsp:nvSpPr>
        <dsp:cNvPr id="0" name=""/>
        <dsp:cNvSpPr/>
      </dsp:nvSpPr>
      <dsp:spPr>
        <a:xfrm>
          <a:off x="225625" y="2756461"/>
          <a:ext cx="410628" cy="4102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12814-F09A-43E9-B20E-8C39DC5A514E}">
      <dsp:nvSpPr>
        <dsp:cNvPr id="0" name=""/>
        <dsp:cNvSpPr/>
      </dsp:nvSpPr>
      <dsp:spPr>
        <a:xfrm>
          <a:off x="861878" y="2588641"/>
          <a:ext cx="9601951" cy="839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05" tIns="88805" rIns="88805" bIns="8880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Kaukolämmön</a:t>
          </a:r>
          <a:r>
            <a:rPr lang="en-US" sz="1400" kern="1200" dirty="0"/>
            <a:t> </a:t>
          </a:r>
          <a:r>
            <a:rPr lang="en-US" sz="1400" kern="1200" dirty="0" err="1"/>
            <a:t>reipas</a:t>
          </a:r>
          <a:r>
            <a:rPr lang="en-US" sz="1400" kern="1200" dirty="0"/>
            <a:t> </a:t>
          </a:r>
          <a:r>
            <a:rPr lang="en-US" sz="1400" kern="1200" dirty="0" err="1"/>
            <a:t>hinnan</a:t>
          </a:r>
          <a:r>
            <a:rPr lang="en-US" sz="1400" kern="1200" dirty="0"/>
            <a:t> </a:t>
          </a:r>
          <a:r>
            <a:rPr lang="en-US" sz="1400" kern="1200" dirty="0" err="1"/>
            <a:t>nousu</a:t>
          </a:r>
          <a:r>
            <a:rPr lang="en-US" sz="1400" kern="1200" dirty="0"/>
            <a:t> on </a:t>
          </a:r>
          <a:r>
            <a:rPr lang="en-US" sz="1400" kern="1200" dirty="0" err="1"/>
            <a:t>jatkunut</a:t>
          </a:r>
          <a:r>
            <a:rPr lang="en-US" sz="1400" kern="1200" dirty="0"/>
            <a:t> </a:t>
          </a:r>
          <a:r>
            <a:rPr lang="en-US" sz="1400" kern="1200" dirty="0" err="1"/>
            <a:t>edelleen</a:t>
          </a:r>
          <a:r>
            <a:rPr lang="en-US" sz="1400" kern="1200" dirty="0"/>
            <a:t>. </a:t>
          </a:r>
          <a:r>
            <a:rPr lang="en-US" sz="1400" kern="1200" dirty="0" err="1"/>
            <a:t>Hinnan</a:t>
          </a:r>
          <a:r>
            <a:rPr lang="en-US" sz="1400" kern="1200" dirty="0"/>
            <a:t> </a:t>
          </a:r>
          <a:r>
            <a:rPr lang="en-US" sz="1400" kern="1200" dirty="0" err="1"/>
            <a:t>muutokset</a:t>
          </a:r>
          <a:r>
            <a:rPr lang="en-US" sz="1400" kern="1200" dirty="0"/>
            <a:t> </a:t>
          </a:r>
          <a:r>
            <a:rPr lang="en-US" sz="1400" kern="1200" dirty="0" err="1"/>
            <a:t>vaihtelevat</a:t>
          </a:r>
          <a:r>
            <a:rPr lang="en-US" sz="1400" kern="1200" dirty="0"/>
            <a:t> </a:t>
          </a:r>
          <a:r>
            <a:rPr lang="en-US" sz="1400" kern="1200" dirty="0" err="1"/>
            <a:t>kuitenkin</a:t>
          </a:r>
          <a:r>
            <a:rPr lang="en-US" sz="1400" kern="1200" dirty="0"/>
            <a:t> </a:t>
          </a:r>
          <a:r>
            <a:rPr lang="en-US" sz="1400" kern="1200" dirty="0" err="1"/>
            <a:t>paljon</a:t>
          </a:r>
          <a:r>
            <a:rPr lang="en-US" sz="1400" kern="1200" dirty="0"/>
            <a:t> </a:t>
          </a:r>
          <a:r>
            <a:rPr lang="en-US" sz="1400" kern="1200" dirty="0" err="1"/>
            <a:t>kaupungeittain</a:t>
          </a:r>
          <a:r>
            <a:rPr lang="en-US" sz="1400" kern="1200" dirty="0"/>
            <a:t>. </a:t>
          </a:r>
          <a:r>
            <a:rPr lang="fi-FI" sz="1400" kern="1200" dirty="0"/>
            <a:t>Kaukolämmön hinnan ennustetaan kasvavan keskimäärin 10 prosenttia tänä vuonna. Ensi vuonna kaukolämmön hinta nousee selvästi maltillisemmin, noin 4 prosenttia.</a:t>
          </a:r>
          <a:endParaRPr lang="en-US" sz="1400" kern="1200" dirty="0"/>
        </a:p>
      </dsp:txBody>
      <dsp:txXfrm>
        <a:off x="861878" y="2588641"/>
        <a:ext cx="9601951" cy="839101"/>
      </dsp:txXfrm>
    </dsp:sp>
    <dsp:sp modelId="{D5D93BA0-EE12-4A5E-BF73-7FB163398EA1}">
      <dsp:nvSpPr>
        <dsp:cNvPr id="0" name=""/>
        <dsp:cNvSpPr/>
      </dsp:nvSpPr>
      <dsp:spPr>
        <a:xfrm>
          <a:off x="0" y="3637518"/>
          <a:ext cx="10515600" cy="7458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9FBA0-88E7-4348-8DA2-0EC5B2DC8B07}">
      <dsp:nvSpPr>
        <dsp:cNvPr id="0" name=""/>
        <dsp:cNvSpPr/>
      </dsp:nvSpPr>
      <dsp:spPr>
        <a:xfrm>
          <a:off x="225625" y="3805338"/>
          <a:ext cx="410628" cy="4102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4002B-6915-4118-94FC-E8F600983331}">
      <dsp:nvSpPr>
        <dsp:cNvPr id="0" name=""/>
        <dsp:cNvSpPr/>
      </dsp:nvSpPr>
      <dsp:spPr>
        <a:xfrm>
          <a:off x="861878" y="3637518"/>
          <a:ext cx="9601951" cy="839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05" tIns="88805" rIns="88805" bIns="8880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Rakennuksen kiinteistöveron verotusarvon </a:t>
          </a:r>
          <a:r>
            <a:rPr lang="en-US" sz="1400" kern="1200"/>
            <a:t>määrittelyssä käytetään rakennuskustannusindeksiä, joka nousi viime vuonna lähes 10 prosenttia.</a:t>
          </a:r>
        </a:p>
      </dsp:txBody>
      <dsp:txXfrm>
        <a:off x="861878" y="3637518"/>
        <a:ext cx="9601951" cy="8391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62DA-7B64-45C9-9489-30CDFA7E5C6E}">
      <dsp:nvSpPr>
        <dsp:cNvPr id="0" name=""/>
        <dsp:cNvSpPr/>
      </dsp:nvSpPr>
      <dsp:spPr>
        <a:xfrm>
          <a:off x="0" y="27269"/>
          <a:ext cx="4591502" cy="368301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31 </a:t>
          </a:r>
          <a:r>
            <a:rPr lang="fi-FI" sz="1400" kern="1200" dirty="0">
              <a:solidFill>
                <a:schemeClr val="tx1"/>
              </a:solidFill>
            </a:rPr>
            <a:t>prosentilla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kotitalouksista</a:t>
          </a:r>
          <a:r>
            <a:rPr lang="en-US" sz="1400" kern="1200" dirty="0">
              <a:solidFill>
                <a:schemeClr val="tx1"/>
              </a:solidFill>
            </a:rPr>
            <a:t> on </a:t>
          </a:r>
          <a:r>
            <a:rPr lang="en-US" sz="1400" kern="1200" dirty="0" err="1">
              <a:solidFill>
                <a:schemeClr val="tx1"/>
              </a:solidFill>
            </a:rPr>
            <a:t>asuntovelkaa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17979" y="45248"/>
        <a:ext cx="4555544" cy="332343"/>
      </dsp:txXfrm>
    </dsp:sp>
    <dsp:sp modelId="{C860C73E-515B-4BCE-8FFC-1091A5FA587B}">
      <dsp:nvSpPr>
        <dsp:cNvPr id="0" name=""/>
        <dsp:cNvSpPr/>
      </dsp:nvSpPr>
      <dsp:spPr>
        <a:xfrm>
          <a:off x="0" y="579890"/>
          <a:ext cx="4591502" cy="688536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Keskimääräinen asuntovelan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määrä</a:t>
          </a:r>
          <a:r>
            <a:rPr lang="en-US" sz="1400" kern="1200" dirty="0">
              <a:solidFill>
                <a:schemeClr val="tx1"/>
              </a:solidFill>
            </a:rPr>
            <a:t> on 110 000 </a:t>
          </a:r>
          <a:r>
            <a:rPr lang="en-US" sz="1400" kern="1200" dirty="0" err="1">
              <a:solidFill>
                <a:schemeClr val="tx1"/>
              </a:solidFill>
            </a:rPr>
            <a:t>euroa</a:t>
          </a:r>
          <a:r>
            <a:rPr lang="en-US" sz="1400" kern="1200" dirty="0">
              <a:solidFill>
                <a:schemeClr val="tx1"/>
              </a:solidFill>
            </a:rPr>
            <a:t>. </a:t>
          </a:r>
          <a:r>
            <a:rPr lang="en-US" sz="1400" kern="1200" dirty="0" err="1">
              <a:solidFill>
                <a:schemeClr val="tx1"/>
              </a:solidFill>
            </a:rPr>
            <a:t>Asuntovelka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muodostaa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keskimäärin</a:t>
          </a:r>
          <a:r>
            <a:rPr lang="en-US" sz="1400" kern="1200" dirty="0">
              <a:solidFill>
                <a:schemeClr val="tx1"/>
              </a:solidFill>
            </a:rPr>
            <a:t> 80 </a:t>
          </a:r>
          <a:r>
            <a:rPr lang="en-US" sz="1400" kern="1200" dirty="0" err="1">
              <a:solidFill>
                <a:schemeClr val="tx1"/>
              </a:solidFill>
            </a:rPr>
            <a:t>prosenttia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asuntovelallisten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kotitalouksien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veloista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33612" y="613502"/>
        <a:ext cx="4524278" cy="621312"/>
      </dsp:txXfrm>
    </dsp:sp>
    <dsp:sp modelId="{6C28D375-BD4F-47B2-BF69-771CDCDCFB38}">
      <dsp:nvSpPr>
        <dsp:cNvPr id="0" name=""/>
        <dsp:cNvSpPr/>
      </dsp:nvSpPr>
      <dsp:spPr>
        <a:xfrm>
          <a:off x="0" y="1452747"/>
          <a:ext cx="4591502" cy="544754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Asuntovelallisilla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kotitalouksilla</a:t>
          </a:r>
          <a:r>
            <a:rPr lang="en-US" sz="1400" kern="1200" dirty="0">
              <a:solidFill>
                <a:schemeClr val="tx1"/>
              </a:solidFill>
            </a:rPr>
            <a:t> on </a:t>
          </a:r>
          <a:r>
            <a:rPr lang="en-US" sz="1400" kern="1200" dirty="0" err="1">
              <a:solidFill>
                <a:schemeClr val="tx1"/>
              </a:solidFill>
            </a:rPr>
            <a:t>keskimäärin</a:t>
          </a:r>
          <a:r>
            <a:rPr lang="en-US" sz="1400" kern="1200" dirty="0">
              <a:solidFill>
                <a:schemeClr val="tx1"/>
              </a:solidFill>
            </a:rPr>
            <a:t> 27 000 </a:t>
          </a:r>
          <a:r>
            <a:rPr lang="en-US" sz="1400" kern="1200" dirty="0" err="1">
              <a:solidFill>
                <a:schemeClr val="tx1"/>
              </a:solidFill>
            </a:rPr>
            <a:t>euroa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muuta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velkaa</a:t>
          </a:r>
          <a:r>
            <a:rPr lang="en-US" sz="1400" kern="1200" dirty="0">
              <a:solidFill>
                <a:schemeClr val="tx1"/>
              </a:solidFill>
            </a:rPr>
            <a:t>. 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26593" y="1479340"/>
        <a:ext cx="4538316" cy="491568"/>
      </dsp:txXfrm>
    </dsp:sp>
    <dsp:sp modelId="{C6269351-3D96-4E6B-BC2B-EE5542D5BFDE}">
      <dsp:nvSpPr>
        <dsp:cNvPr id="0" name=""/>
        <dsp:cNvSpPr/>
      </dsp:nvSpPr>
      <dsp:spPr>
        <a:xfrm>
          <a:off x="0" y="2181822"/>
          <a:ext cx="4591502" cy="541999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95 </a:t>
          </a:r>
          <a:r>
            <a:rPr lang="en-US" sz="1400" kern="1200" dirty="0" err="1">
              <a:solidFill>
                <a:schemeClr val="tx1"/>
              </a:solidFill>
            </a:rPr>
            <a:t>prosenttia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asuntolainoista</a:t>
          </a:r>
          <a:r>
            <a:rPr lang="en-US" sz="1400" kern="1200" dirty="0">
              <a:solidFill>
                <a:schemeClr val="tx1"/>
              </a:solidFill>
            </a:rPr>
            <a:t> on </a:t>
          </a:r>
          <a:r>
            <a:rPr lang="en-US" sz="1400" kern="1200" dirty="0" err="1">
              <a:solidFill>
                <a:schemeClr val="tx1"/>
              </a:solidFill>
            </a:rPr>
            <a:t>sidottu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vaihtuvaan</a:t>
          </a:r>
          <a:r>
            <a:rPr lang="en-US" sz="1400" kern="1200" dirty="0">
              <a:solidFill>
                <a:schemeClr val="tx1"/>
              </a:solidFill>
            </a:rPr>
            <a:t> Euribor-</a:t>
          </a:r>
          <a:r>
            <a:rPr lang="en-US" sz="1400" kern="1200" dirty="0" err="1">
              <a:solidFill>
                <a:schemeClr val="tx1"/>
              </a:solidFill>
            </a:rPr>
            <a:t>korkoon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26458" y="2208280"/>
        <a:ext cx="4538586" cy="489083"/>
      </dsp:txXfrm>
    </dsp:sp>
    <dsp:sp modelId="{89B8D582-4223-476A-A075-99196A3BC948}">
      <dsp:nvSpPr>
        <dsp:cNvPr id="0" name=""/>
        <dsp:cNvSpPr/>
      </dsp:nvSpPr>
      <dsp:spPr>
        <a:xfrm>
          <a:off x="0" y="2908141"/>
          <a:ext cx="4591502" cy="655433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Noin 80 </a:t>
          </a:r>
          <a:r>
            <a:rPr lang="en-US" sz="1400" kern="1200" dirty="0" err="1">
              <a:solidFill>
                <a:schemeClr val="tx1"/>
              </a:solidFill>
            </a:rPr>
            <a:t>prosentissa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asuntolainoista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lyhennystapana</a:t>
          </a:r>
          <a:r>
            <a:rPr lang="en-US" sz="1400" kern="1200" dirty="0">
              <a:solidFill>
                <a:schemeClr val="tx1"/>
              </a:solidFill>
            </a:rPr>
            <a:t> on </a:t>
          </a:r>
          <a:r>
            <a:rPr lang="en-US" sz="1400" kern="1200" dirty="0" err="1">
              <a:solidFill>
                <a:schemeClr val="tx1"/>
              </a:solidFill>
            </a:rPr>
            <a:t>annuiteetti</a:t>
          </a:r>
          <a:r>
            <a:rPr lang="en-US" sz="1400" kern="1200" dirty="0">
              <a:solidFill>
                <a:schemeClr val="tx1"/>
              </a:solidFill>
            </a:rPr>
            <a:t>, </a:t>
          </a:r>
          <a:r>
            <a:rPr lang="en-US" sz="1400" kern="1200" dirty="0" err="1">
              <a:solidFill>
                <a:schemeClr val="tx1"/>
              </a:solidFill>
            </a:rPr>
            <a:t>eli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maksuerä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muuttuu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koron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muuttuessa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31996" y="2940137"/>
        <a:ext cx="4527510" cy="591441"/>
      </dsp:txXfrm>
    </dsp:sp>
    <dsp:sp modelId="{0E5D7B73-EBB6-45FE-8A97-B020E1C6D088}">
      <dsp:nvSpPr>
        <dsp:cNvPr id="0" name=""/>
        <dsp:cNvSpPr/>
      </dsp:nvSpPr>
      <dsp:spPr>
        <a:xfrm>
          <a:off x="0" y="3747895"/>
          <a:ext cx="4591502" cy="493141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Suurimmat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asuntovelat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ovat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Uudellamaalla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24073" y="3771968"/>
        <a:ext cx="4543356" cy="444995"/>
      </dsp:txXfrm>
    </dsp:sp>
    <dsp:sp modelId="{75A41173-2B08-479F-B05A-08662A24C2F5}">
      <dsp:nvSpPr>
        <dsp:cNvPr id="0" name=""/>
        <dsp:cNvSpPr/>
      </dsp:nvSpPr>
      <dsp:spPr>
        <a:xfrm>
          <a:off x="0" y="4425357"/>
          <a:ext cx="4591502" cy="519295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</a:rPr>
            <a:t>Näissä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velkaantumistilastoissa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ei</a:t>
          </a:r>
          <a:r>
            <a:rPr lang="en-US" sz="1400" b="1" kern="1200" dirty="0">
              <a:solidFill>
                <a:schemeClr val="tx1"/>
              </a:solidFill>
            </a:rPr>
            <a:t> ole </a:t>
          </a:r>
          <a:r>
            <a:rPr lang="en-US" sz="1400" b="1" kern="1200" dirty="0" err="1">
              <a:solidFill>
                <a:schemeClr val="tx1"/>
              </a:solidFill>
            </a:rPr>
            <a:t>mukana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taloyhtiölainoja</a:t>
          </a:r>
          <a:r>
            <a:rPr lang="en-US" sz="1400" b="1" kern="1200" dirty="0">
              <a:solidFill>
                <a:schemeClr val="tx1"/>
              </a:solidFill>
            </a:rPr>
            <a:t>!</a:t>
          </a:r>
          <a:endParaRPr lang="fi-FI" sz="1400" b="1" kern="1200" dirty="0">
            <a:solidFill>
              <a:schemeClr val="tx1"/>
            </a:solidFill>
          </a:endParaRPr>
        </a:p>
      </dsp:txBody>
      <dsp:txXfrm>
        <a:off x="25350" y="4450707"/>
        <a:ext cx="4540802" cy="4685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62DA-7B64-45C9-9489-30CDFA7E5C6E}">
      <dsp:nvSpPr>
        <dsp:cNvPr id="0" name=""/>
        <dsp:cNvSpPr/>
      </dsp:nvSpPr>
      <dsp:spPr>
        <a:xfrm>
          <a:off x="0" y="32099"/>
          <a:ext cx="4591502" cy="110448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Kotitalouksien käytettävissä olevat tulot kasvoivat viime vuonna keskimäärin 4,5 prosenttia ja tämän vuoden ensimmäisellä kvartaalilla 5 prosenttia.</a:t>
          </a:r>
        </a:p>
      </dsp:txBody>
      <dsp:txXfrm>
        <a:off x="53916" y="86015"/>
        <a:ext cx="4483670" cy="996648"/>
      </dsp:txXfrm>
    </dsp:sp>
    <dsp:sp modelId="{C860C73E-515B-4BCE-8FFC-1091A5FA587B}">
      <dsp:nvSpPr>
        <dsp:cNvPr id="0" name=""/>
        <dsp:cNvSpPr/>
      </dsp:nvSpPr>
      <dsp:spPr>
        <a:xfrm>
          <a:off x="0" y="1306499"/>
          <a:ext cx="4591502" cy="110448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Korona-</a:t>
          </a:r>
          <a:r>
            <a:rPr lang="en-US" sz="1400" kern="1200" dirty="0" err="1">
              <a:solidFill>
                <a:schemeClr val="tx1"/>
              </a:solidFill>
            </a:rPr>
            <a:t>aikana</a:t>
          </a:r>
          <a:r>
            <a:rPr lang="en-US" sz="1400" kern="1200" dirty="0">
              <a:solidFill>
                <a:schemeClr val="tx1"/>
              </a:solidFill>
            </a:rPr>
            <a:t> (2020 Q1- 2022 Q1) </a:t>
          </a:r>
          <a:r>
            <a:rPr lang="en-US" sz="1400" kern="1200" dirty="0" err="1">
              <a:solidFill>
                <a:schemeClr val="tx1"/>
              </a:solidFill>
            </a:rPr>
            <a:t>kotitalouksille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kertyi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noin</a:t>
          </a:r>
          <a:r>
            <a:rPr lang="en-US" sz="1400" kern="1200" dirty="0">
              <a:solidFill>
                <a:schemeClr val="tx1"/>
              </a:solidFill>
            </a:rPr>
            <a:t> 10,5 </a:t>
          </a:r>
          <a:r>
            <a:rPr lang="en-US" sz="1400" kern="1200" dirty="0" err="1">
              <a:solidFill>
                <a:schemeClr val="tx1"/>
              </a:solidFill>
            </a:rPr>
            <a:t>miljardia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euroa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säästöjä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53916" y="1360415"/>
        <a:ext cx="4483670" cy="996648"/>
      </dsp:txXfrm>
    </dsp:sp>
    <dsp:sp modelId="{6C28D375-BD4F-47B2-BF69-771CDCDCFB38}">
      <dsp:nvSpPr>
        <dsp:cNvPr id="0" name=""/>
        <dsp:cNvSpPr/>
      </dsp:nvSpPr>
      <dsp:spPr>
        <a:xfrm>
          <a:off x="0" y="2580899"/>
          <a:ext cx="4591502" cy="110448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Säästöt kerääntyivät vaihtelevasti eri tulotasojen kotitalouksille. Suurituloisille säästöjä kertyi enemmän.</a:t>
          </a:r>
        </a:p>
      </dsp:txBody>
      <dsp:txXfrm>
        <a:off x="53916" y="2634815"/>
        <a:ext cx="4483670" cy="996648"/>
      </dsp:txXfrm>
    </dsp:sp>
    <dsp:sp modelId="{C6269351-3D96-4E6B-BC2B-EE5542D5BFDE}">
      <dsp:nvSpPr>
        <dsp:cNvPr id="0" name=""/>
        <dsp:cNvSpPr/>
      </dsp:nvSpPr>
      <dsp:spPr>
        <a:xfrm>
          <a:off x="0" y="3855299"/>
          <a:ext cx="4591502" cy="1104480"/>
        </a:xfrm>
        <a:prstGeom prst="roundRect">
          <a:avLst/>
        </a:prstGeom>
        <a:solidFill>
          <a:srgbClr val="CBDCCF"/>
        </a:solidFill>
        <a:ln w="12700" cap="flat" cmpd="sng" algn="ctr">
          <a:solidFill>
            <a:srgbClr val="CBDC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Monissa kotitalouksissa säästöt alkavat olla syöty.</a:t>
          </a:r>
        </a:p>
      </dsp:txBody>
      <dsp:txXfrm>
        <a:off x="53916" y="3909215"/>
        <a:ext cx="4483670" cy="996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FBB4-82A3-4B6B-927D-EF545669747E}" type="datetimeFigureOut">
              <a:rPr lang="fi-FI" smtClean="0"/>
              <a:t>18.8.2023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ACEEC-8C79-42E0-9C82-550AB39E5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99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ACEEC-8C79-42E0-9C82-550AB39E5501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7478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51340-A480-4D32-A339-B93D242BE42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9267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51340-A480-4D32-A339-B93D242BE42A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624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1340-A480-4D32-A339-B93D242BE42A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363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51340-A480-4D32-A339-B93D242BE42A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380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ACEEC-8C79-42E0-9C82-550AB39E5501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156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ACEEC-8C79-42E0-9C82-550AB39E5501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376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ACEEC-8C79-42E0-9C82-550AB39E5501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101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51340-A480-4D32-A339-B93D242BE42A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3028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51340-A480-4D32-A339-B93D242BE42A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257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51340-A480-4D32-A339-B93D242BE42A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80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ACEEC-8C79-42E0-9C82-550AB39E550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0177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51340-A480-4D32-A339-B93D242BE42A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859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ACEEC-8C79-42E0-9C82-550AB39E550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7581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ACEEC-8C79-42E0-9C82-550AB39E550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127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51340-A480-4D32-A339-B93D242BE42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2271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ACEEC-8C79-42E0-9C82-550AB39E550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615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ACEEC-8C79-42E0-9C82-550AB39E550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142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51340-A480-4D32-A339-B93D242BE42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698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51340-A480-4D32-A339-B93D242BE42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806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JEET + KUVAPA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C4D789-9B65-4707-8F54-6881AD8F95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B05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i-FI"/>
              <a:t>OHJEKALVO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3026F8C-B2A6-4370-A6F8-71790800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26E0-4A10-4E0E-9A91-74946FFB89F4}" type="datetime1">
              <a:rPr lang="fi-FI" smtClean="0"/>
              <a:t>18.8.2023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5943B15-2965-4993-A8E3-17B29292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C8C82A9-55DB-41BB-A229-9BA2BF8E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4F80-5086-45F4-8BC3-75D0BF506462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D94B46-57A2-4CDC-841E-8696AA6F2E25}"/>
              </a:ext>
            </a:extLst>
          </p:cNvPr>
          <p:cNvSpPr txBox="1"/>
          <p:nvPr userDrawn="1"/>
        </p:nvSpPr>
        <p:spPr>
          <a:xfrm>
            <a:off x="1371600" y="2311400"/>
            <a:ext cx="9410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Gill Sans MT" panose="020B0502020104020203" pitchFamily="34" charset="0"/>
              </a:rPr>
              <a:t>Valmiit pohjat löydät näin: </a:t>
            </a:r>
            <a:r>
              <a:rPr lang="fi-FI" sz="1800" b="1" dirty="0">
                <a:latin typeface="Gill Sans MT" panose="020B0502020104020203" pitchFamily="34" charset="0"/>
              </a:rPr>
              <a:t>Lisää</a:t>
            </a:r>
            <a:r>
              <a:rPr lang="fi-FI" sz="1800" dirty="0">
                <a:latin typeface="Gill Sans MT" panose="020B0502020104020203" pitchFamily="34" charset="0"/>
              </a:rPr>
              <a:t> &gt; uusi dia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800" dirty="0">
                <a:latin typeface="Gill Sans MT" panose="020B0502020104020203" pitchFamily="34" charset="0"/>
              </a:rPr>
              <a:t>Fontin oletuskokona on koko 20. Käytä min. 17 kokoista fonttia, otsikoissa ja leipätekstissä </a:t>
            </a:r>
            <a:r>
              <a:rPr lang="fi-FI" sz="1800" dirty="0" err="1">
                <a:latin typeface="Gill Sans MT" panose="020B0502020104020203" pitchFamily="34" charset="0"/>
              </a:rPr>
              <a:t>Gil</a:t>
            </a:r>
            <a:r>
              <a:rPr lang="fi-FI" sz="1800" dirty="0">
                <a:latin typeface="Gill Sans MT" panose="020B0502020104020203" pitchFamily="34" charset="0"/>
              </a:rPr>
              <a:t> </a:t>
            </a:r>
            <a:r>
              <a:rPr lang="fi-FI" sz="1800" dirty="0" err="1">
                <a:latin typeface="Gill Sans MT" panose="020B0502020104020203" pitchFamily="34" charset="0"/>
              </a:rPr>
              <a:t>sans</a:t>
            </a:r>
            <a:r>
              <a:rPr lang="fi-FI" sz="1800" dirty="0">
                <a:latin typeface="Gill Sans MT" panose="020B0502020104020203" pitchFamily="34" charset="0"/>
              </a:rPr>
              <a:t>. Tee mieluummin toinen kalvo, kuin täytä yksi kalvo aivan täyteen.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Gill Sans MT" panose="020B0502020104020203" pitchFamily="34" charset="0"/>
              </a:rPr>
              <a:t>Tarvittaessa löydät kuvia täältä: https://unsplash.com/  Käyttäjätunnus palveluun on ptt@ptt.fi ja Pettu2020. Oikeasta ylänurkasta logoamme klikkaamalla pääset profiiliimme, josta löydät valikoidut kuvamme kohdasta ”</a:t>
            </a:r>
            <a:r>
              <a:rPr lang="fi-FI" sz="1800" dirty="0" err="1">
                <a:latin typeface="Gill Sans MT" panose="020B0502020104020203" pitchFamily="34" charset="0"/>
              </a:rPr>
              <a:t>collections</a:t>
            </a:r>
            <a:r>
              <a:rPr lang="fi-FI" sz="1800" dirty="0">
                <a:latin typeface="Gill Sans MT" panose="020B0502020104020203" pitchFamily="34" charset="0"/>
              </a:rPr>
              <a:t>”. Hyvien tapojen mukaista on mainita kuvaajan nimi tai nimimerkki, jos sellainen löytyy.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Gill Sans MT" panose="020B0502020104020203" pitchFamily="34" charset="0"/>
              </a:rPr>
              <a:t>Suosittelemme käyttämään esityksessä PTT:n teemavärejä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Gill Sans MT" panose="020B0502020104020203" pitchFamily="34" charset="0"/>
              </a:rPr>
              <a:t>Jos jokin oleellinen pohja tuntuu puuttuvan, jota usein tarvitset, kerro siitä Juusolle.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1800" dirty="0">
              <a:latin typeface="Gill Sans MT" panose="020B05020201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18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8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F4228F-A9BF-496B-AAF9-29536B9F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8E0-1DEC-4D50-B832-F29FB82E6991}" type="datetime1">
              <a:rPr lang="fi-FI" smtClean="0"/>
              <a:t>18.8.2023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9721C26-BD47-4711-A708-3D99F462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24037D5-620A-466C-8FB7-00552E7A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4F80-5086-45F4-8BC3-75D0BF506462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Kuva, joka sisältää kohteen kello, piirtäminen&#10;&#10;Kuvaus luotu automaattisesti">
            <a:extLst>
              <a:ext uri="{FF2B5EF4-FFF2-40B4-BE49-F238E27FC236}">
                <a16:creationId xmlns:a16="http://schemas.microsoft.com/office/drawing/2014/main" id="{E3930764-CDE0-4FFC-A568-3B5AB2988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864" y="3027872"/>
            <a:ext cx="1687717" cy="852297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DCCB2A8E-D4E4-4C1A-B542-4AA6E6A9C5D4}"/>
              </a:ext>
            </a:extLst>
          </p:cNvPr>
          <p:cNvSpPr/>
          <p:nvPr userDrawn="1"/>
        </p:nvSpPr>
        <p:spPr>
          <a:xfrm>
            <a:off x="836762" y="552091"/>
            <a:ext cx="7315200" cy="53828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50D2D32-065D-4E9B-8D25-FE3687E9B9BC}"/>
              </a:ext>
            </a:extLst>
          </p:cNvPr>
          <p:cNvSpPr txBox="1"/>
          <p:nvPr userDrawn="1"/>
        </p:nvSpPr>
        <p:spPr>
          <a:xfrm>
            <a:off x="819508" y="3270213"/>
            <a:ext cx="73065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b="1" i="1">
                <a:solidFill>
                  <a:schemeClr val="bg1"/>
                </a:solidFill>
                <a:latin typeface="Gill Sans MT" panose="020B0502020104020203" pitchFamily="34" charset="0"/>
              </a:rPr>
              <a:t>Lainausteksti tähän</a:t>
            </a:r>
          </a:p>
        </p:txBody>
      </p:sp>
      <p:pic>
        <p:nvPicPr>
          <p:cNvPr id="10" name="Kuva 9" descr="Sulkeva lainausmerkki">
            <a:extLst>
              <a:ext uri="{FF2B5EF4-FFF2-40B4-BE49-F238E27FC236}">
                <a16:creationId xmlns:a16="http://schemas.microsoft.com/office/drawing/2014/main" id="{BDE9CEFF-D114-4FC3-BE3A-BDFC48A71A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3902" y="14362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5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graaf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3E130CA2-F129-419A-9B69-76A8870CE561}"/>
              </a:ext>
            </a:extLst>
          </p:cNvPr>
          <p:cNvSpPr/>
          <p:nvPr userDrawn="1"/>
        </p:nvSpPr>
        <p:spPr>
          <a:xfrm>
            <a:off x="836762" y="569344"/>
            <a:ext cx="5270739" cy="55640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692352C-FA65-4434-9107-C8E5C4EB7D6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36763" y="595222"/>
            <a:ext cx="5259498" cy="55209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B6FAE3-72D8-48BC-9A30-18996FC6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D987-ADA6-418B-A873-74C3DE3F8181}" type="datetime1">
              <a:rPr lang="fi-FI" smtClean="0"/>
              <a:t>18.8.2023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D4C4F2-4B8E-47A4-AA6B-BB8A5AF1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C7375A42-6D71-4B09-AEA6-1DA49257E8EB}"/>
              </a:ext>
            </a:extLst>
          </p:cNvPr>
          <p:cNvCxnSpPr/>
          <p:nvPr userDrawn="1"/>
        </p:nvCxnSpPr>
        <p:spPr>
          <a:xfrm>
            <a:off x="831273" y="6267796"/>
            <a:ext cx="1052391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uva 18" descr="Kuva, joka sisältää kohteen kello, piirtäminen&#10;&#10;Kuvaus luotu automaattisesti">
            <a:extLst>
              <a:ext uri="{FF2B5EF4-FFF2-40B4-BE49-F238E27FC236}">
                <a16:creationId xmlns:a16="http://schemas.microsoft.com/office/drawing/2014/main" id="{3151067E-6F00-4C3C-9653-B81076ECC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47" y="6368116"/>
            <a:ext cx="551414" cy="278464"/>
          </a:xfrm>
          <a:prstGeom prst="rect">
            <a:avLst/>
          </a:prstGeom>
        </p:spPr>
      </p:pic>
      <p:sp>
        <p:nvSpPr>
          <p:cNvPr id="13" name="Sisällön paikkamerkki 5">
            <a:extLst>
              <a:ext uri="{FF2B5EF4-FFF2-40B4-BE49-F238E27FC236}">
                <a16:creationId xmlns:a16="http://schemas.microsoft.com/office/drawing/2014/main" id="{8703B73C-DE86-4BDA-94F0-88E0F9DA4AB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87480" y="560718"/>
            <a:ext cx="5183188" cy="55554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Gill Sans MT" panose="020B0502020104020203" pitchFamily="34" charset="0"/>
              </a:defRPr>
            </a:lvl1pPr>
          </a:lstStyle>
          <a:p>
            <a:pPr lvl="0"/>
            <a:r>
              <a:rPr lang="fi-FI"/>
              <a:t>Tähän tekstiä tai kuvio</a:t>
            </a:r>
          </a:p>
        </p:txBody>
      </p:sp>
    </p:spTree>
    <p:extLst>
      <p:ext uri="{BB962C8B-B14F-4D97-AF65-F5344CB8AC3E}">
        <p14:creationId xmlns:p14="http://schemas.microsoft.com/office/powerpoint/2010/main" val="23810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graafin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692352C-FA65-4434-9107-C8E5C4EB7D6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9511" y="2717320"/>
            <a:ext cx="5259498" cy="13543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00" b="1">
                <a:solidFill>
                  <a:srgbClr val="00B050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B6FAE3-72D8-48BC-9A30-18996FC6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D987-ADA6-418B-A873-74C3DE3F8181}" type="datetime1">
              <a:rPr lang="fi-FI" smtClean="0"/>
              <a:t>18.8.2023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D4C4F2-4B8E-47A4-AA6B-BB8A5AF1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C7375A42-6D71-4B09-AEA6-1DA49257E8EB}"/>
              </a:ext>
            </a:extLst>
          </p:cNvPr>
          <p:cNvCxnSpPr/>
          <p:nvPr userDrawn="1"/>
        </p:nvCxnSpPr>
        <p:spPr>
          <a:xfrm>
            <a:off x="831273" y="6267796"/>
            <a:ext cx="1052391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uva 18" descr="Kuva, joka sisältää kohteen kello, piirtäminen&#10;&#10;Kuvaus luotu automaattisesti">
            <a:extLst>
              <a:ext uri="{FF2B5EF4-FFF2-40B4-BE49-F238E27FC236}">
                <a16:creationId xmlns:a16="http://schemas.microsoft.com/office/drawing/2014/main" id="{3151067E-6F00-4C3C-9653-B81076ECC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47" y="6368116"/>
            <a:ext cx="551414" cy="278464"/>
          </a:xfrm>
          <a:prstGeom prst="rect">
            <a:avLst/>
          </a:prstGeom>
        </p:spPr>
      </p:pic>
      <p:sp>
        <p:nvSpPr>
          <p:cNvPr id="13" name="Sisällön paikkamerkki 5">
            <a:extLst>
              <a:ext uri="{FF2B5EF4-FFF2-40B4-BE49-F238E27FC236}">
                <a16:creationId xmlns:a16="http://schemas.microsoft.com/office/drawing/2014/main" id="{8703B73C-DE86-4BDA-94F0-88E0F9DA4AB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87480" y="560718"/>
            <a:ext cx="5183188" cy="555541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Gill Sans MT" panose="020B05020201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</a:lstStyle>
          <a:p>
            <a:pPr lvl="0"/>
            <a:r>
              <a:rPr lang="fi-FI" dirty="0"/>
              <a:t>Tähän tekstiä tai kuvio</a:t>
            </a:r>
          </a:p>
        </p:txBody>
      </p:sp>
    </p:spTree>
    <p:extLst>
      <p:ext uri="{BB962C8B-B14F-4D97-AF65-F5344CB8AC3E}">
        <p14:creationId xmlns:p14="http://schemas.microsoft.com/office/powerpoint/2010/main" val="411424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8B70EA-DCC3-4F56-8E25-4B16780B2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912" y="2236123"/>
            <a:ext cx="10515600" cy="1096068"/>
          </a:xfrm>
        </p:spPr>
        <p:txBody>
          <a:bodyPr anchor="b">
            <a:normAutofit/>
          </a:bodyPr>
          <a:lstStyle>
            <a:lvl1pPr algn="l">
              <a:defRPr sz="35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i-FI"/>
              <a:t>VÄLIKALVO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F14A7B-960E-4302-B8DD-58DC09033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335" y="3517121"/>
            <a:ext cx="1054746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19471F-337C-4A8A-A41D-B7805196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C8C9-8990-4FEC-9983-42E822D75721}" type="datetime1">
              <a:rPr lang="fi-FI" smtClean="0"/>
              <a:t>18.8.2023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45FD18-BA0F-4E92-B22F-B80DE66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91762F7E-20AC-4223-A499-4A72762EDFA5}"/>
              </a:ext>
            </a:extLst>
          </p:cNvPr>
          <p:cNvCxnSpPr/>
          <p:nvPr userDrawn="1"/>
        </p:nvCxnSpPr>
        <p:spPr>
          <a:xfrm>
            <a:off x="831273" y="6267796"/>
            <a:ext cx="1052391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kello, piirtäminen&#10;&#10;Kuvaus luotu automaattisesti">
            <a:extLst>
              <a:ext uri="{FF2B5EF4-FFF2-40B4-BE49-F238E27FC236}">
                <a16:creationId xmlns:a16="http://schemas.microsoft.com/office/drawing/2014/main" id="{22FA7A52-FB5D-45A9-AC1B-A9543BF04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47" y="6368116"/>
            <a:ext cx="551414" cy="2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12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F4228F-A9BF-496B-AAF9-29536B9F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6831-9B8C-41B5-A6F2-8245BCDDEB50}" type="datetime1">
              <a:rPr lang="fi-FI" smtClean="0"/>
              <a:t>18.8.2023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9721C26-BD47-4711-A708-3D99F462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24037D5-620A-466C-8FB7-00552E7A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4F80-5086-45F4-8BC3-75D0BF5064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306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19.8.2021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0B01-9AB1-4B30-B9E3-98E005B03DD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856868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3999" y="759734"/>
            <a:ext cx="9144000" cy="272891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/>
              <a:t>Lisää kiitosteksti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3999" y="3488646"/>
            <a:ext cx="9144000" cy="181065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Yhteystiedot</a:t>
            </a: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43" y="5299306"/>
            <a:ext cx="2425913" cy="122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2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2DB3A6-A1CE-45C3-BB29-3129DB0860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i-FI"/>
              <a:t>ESITYKSEN 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B11A208-E831-4519-AFAF-E440C7A61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 ja tekijät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AFF623-C772-45BF-ABEE-0ADE1CE4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ACC8-1D7C-4062-87FC-0E3B7D7FA81C}" type="datetime1">
              <a:rPr lang="fi-FI" smtClean="0"/>
              <a:t>18.8.2023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F276B1-717E-4159-831C-8CE1ECE1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65847B47-7947-4AF6-BE19-E417DA9D7E4F}"/>
              </a:ext>
            </a:extLst>
          </p:cNvPr>
          <p:cNvCxnSpPr/>
          <p:nvPr userDrawn="1"/>
        </p:nvCxnSpPr>
        <p:spPr>
          <a:xfrm>
            <a:off x="831273" y="6267796"/>
            <a:ext cx="1052391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kello, piirtäminen&#10;&#10;Kuvaus luotu automaattisesti">
            <a:extLst>
              <a:ext uri="{FF2B5EF4-FFF2-40B4-BE49-F238E27FC236}">
                <a16:creationId xmlns:a16="http://schemas.microsoft.com/office/drawing/2014/main" id="{96089321-D1F0-472E-AFF2-B0FBD1C5D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47" y="6368116"/>
            <a:ext cx="551414" cy="2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0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82E3E3-C2D9-458B-BABC-857C8111F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>
            <a:lvl1pPr>
              <a:defRPr sz="35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757B0E-BFFB-4DC9-8335-C6557F4F3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6826" y="1627218"/>
            <a:ext cx="10515600" cy="455792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Gill Sans MT" panose="020B0502020104020203" pitchFamily="34" charset="0"/>
              </a:defRPr>
            </a:lvl1pPr>
            <a:lvl2pPr>
              <a:defRPr sz="20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2000">
                <a:latin typeface="Gill Sans MT" panose="020B0502020104020203" pitchFamily="34" charset="0"/>
              </a:defRPr>
            </a:lvl4pPr>
            <a:lvl5pPr>
              <a:defRPr sz="20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fi-FI" dirty="0"/>
              <a:t>Tekstiä fontti min. 17 </a:t>
            </a:r>
            <a:r>
              <a:rPr lang="fi-FI" dirty="0" err="1"/>
              <a:t>gil</a:t>
            </a:r>
            <a:r>
              <a:rPr lang="fi-FI" dirty="0"/>
              <a:t> </a:t>
            </a:r>
            <a:r>
              <a:rPr lang="fi-FI" dirty="0" err="1"/>
              <a:t>sans</a:t>
            </a:r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901A2B-FFE0-47F2-A53C-5A5C914F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D7AA-5745-4BBD-B16D-59B66AF75983}" type="datetime1">
              <a:rPr lang="fi-FI" smtClean="0"/>
              <a:t>18.8.2023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4199E1-9D87-4D63-9323-2058EE44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15C1C964-ADE1-4D09-8914-798D1A1D6AE5}"/>
              </a:ext>
            </a:extLst>
          </p:cNvPr>
          <p:cNvCxnSpPr/>
          <p:nvPr userDrawn="1"/>
        </p:nvCxnSpPr>
        <p:spPr>
          <a:xfrm>
            <a:off x="831273" y="6267796"/>
            <a:ext cx="1052391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kello, piirtäminen&#10;&#10;Kuvaus luotu automaattisesti">
            <a:extLst>
              <a:ext uri="{FF2B5EF4-FFF2-40B4-BE49-F238E27FC236}">
                <a16:creationId xmlns:a16="http://schemas.microsoft.com/office/drawing/2014/main" id="{EA286F1D-9A24-4F37-ACE6-0AC9E5C1C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47" y="6368116"/>
            <a:ext cx="551414" cy="2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os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D45708-EFB9-4CAE-93CB-2AB2F77BA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97849"/>
          </a:xfrm>
        </p:spPr>
        <p:txBody>
          <a:bodyPr>
            <a:normAutofit/>
          </a:bodyPr>
          <a:lstStyle>
            <a:lvl1pPr>
              <a:defRPr sz="35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i-FI"/>
              <a:t>OTSIKKO TARVITTAESSA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692352C-FA65-4434-9107-C8E5C4EB7D6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35435" y="1587261"/>
            <a:ext cx="5183188" cy="459738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latin typeface="Gill Sans MT" panose="020B05020201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/>
            </a:lvl3pPr>
            <a:lvl4pPr marL="1371600" indent="0">
              <a:buFont typeface="+mj-lt"/>
              <a:buNone/>
              <a:defRPr sz="2000"/>
            </a:lvl4pPr>
          </a:lstStyle>
          <a:p>
            <a:pPr lvl="0"/>
            <a:r>
              <a:rPr lang="fi-FI" dirty="0"/>
              <a:t>Fontti min 17 </a:t>
            </a:r>
            <a:r>
              <a:rPr lang="fi-FI" dirty="0" err="1"/>
              <a:t>Gil</a:t>
            </a:r>
            <a:r>
              <a:rPr lang="fi-FI" dirty="0"/>
              <a:t> </a:t>
            </a:r>
            <a:r>
              <a:rPr lang="fi-FI" dirty="0" err="1"/>
              <a:t>sans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B6FAE3-72D8-48BC-9A30-18996FC6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D987-ADA6-418B-A873-74C3DE3F8181}" type="datetime1">
              <a:rPr lang="fi-FI" smtClean="0"/>
              <a:t>18.8.2023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D4C4F2-4B8E-47A4-AA6B-BB8A5AF1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C7375A42-6D71-4B09-AEA6-1DA49257E8EB}"/>
              </a:ext>
            </a:extLst>
          </p:cNvPr>
          <p:cNvCxnSpPr/>
          <p:nvPr userDrawn="1"/>
        </p:nvCxnSpPr>
        <p:spPr>
          <a:xfrm>
            <a:off x="831273" y="6267796"/>
            <a:ext cx="1052391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uva 18" descr="Kuva, joka sisältää kohteen kello, piirtäminen&#10;&#10;Kuvaus luotu automaattisesti">
            <a:extLst>
              <a:ext uri="{FF2B5EF4-FFF2-40B4-BE49-F238E27FC236}">
                <a16:creationId xmlns:a16="http://schemas.microsoft.com/office/drawing/2014/main" id="{3151067E-6F00-4C3C-9653-B81076ECC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47" y="6368116"/>
            <a:ext cx="551414" cy="278464"/>
          </a:xfrm>
          <a:prstGeom prst="rect">
            <a:avLst/>
          </a:prstGeom>
        </p:spPr>
      </p:pic>
      <p:sp>
        <p:nvSpPr>
          <p:cNvPr id="13" name="Sisällön paikkamerkki 5">
            <a:extLst>
              <a:ext uri="{FF2B5EF4-FFF2-40B4-BE49-F238E27FC236}">
                <a16:creationId xmlns:a16="http://schemas.microsoft.com/office/drawing/2014/main" id="{8703B73C-DE86-4BDA-94F0-88E0F9DA4AB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87480" y="1578635"/>
            <a:ext cx="5183188" cy="460650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latin typeface="Gill Sans MT" panose="020B05020201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fi-FI" dirty="0"/>
              <a:t>Tähän kuva / kuvio</a:t>
            </a:r>
          </a:p>
        </p:txBody>
      </p:sp>
    </p:spTree>
    <p:extLst>
      <p:ext uri="{BB962C8B-B14F-4D97-AF65-F5344CB8AC3E}">
        <p14:creationId xmlns:p14="http://schemas.microsoft.com/office/powerpoint/2010/main" val="370470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D45708-EFB9-4CAE-93CB-2AB2F77BA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97849"/>
          </a:xfrm>
        </p:spPr>
        <p:txBody>
          <a:bodyPr>
            <a:normAutofit/>
          </a:bodyPr>
          <a:lstStyle>
            <a:lvl1pPr>
              <a:defRPr sz="35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i-FI"/>
              <a:t>OTSIKKO TARVITTAESSA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AC2C26-DC52-4C3C-B986-67F12CA5B9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2535" y="1474129"/>
            <a:ext cx="5157787" cy="48014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B050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8F3328-7CAA-47CF-A859-7C72BB18C9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2535" y="2195344"/>
            <a:ext cx="5157787" cy="39897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Gill Sans MT" panose="020B05020201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Tähän taulukko tai tekstiä Fontti min 17 </a:t>
            </a:r>
            <a:r>
              <a:rPr lang="fi-FI" dirty="0" err="1"/>
              <a:t>Gil</a:t>
            </a:r>
            <a:r>
              <a:rPr lang="fi-FI" dirty="0"/>
              <a:t> </a:t>
            </a:r>
            <a:r>
              <a:rPr lang="fi-FI" dirty="0" err="1"/>
              <a:t>sans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4B81C71-2664-4FD6-9A51-253981CD62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54947" y="1474129"/>
            <a:ext cx="5183188" cy="50508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B050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692352C-FA65-4434-9107-C8E5C4EB7D6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54947" y="2195344"/>
            <a:ext cx="5183188" cy="3989796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atin typeface="Gill Sans MT" panose="020B05020201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Tähän taulukko tai tekstiä Fontti min 17 </a:t>
            </a:r>
            <a:r>
              <a:rPr lang="fi-FI" dirty="0" err="1"/>
              <a:t>Gil</a:t>
            </a:r>
            <a:r>
              <a:rPr lang="fi-FI" dirty="0"/>
              <a:t> </a:t>
            </a:r>
            <a:r>
              <a:rPr lang="fi-FI" dirty="0" err="1"/>
              <a:t>sans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B6FAE3-72D8-48BC-9A30-18996FC6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2BF4-AEEE-447D-BBBF-80DA01E79198}" type="datetime1">
              <a:rPr lang="fi-FI" smtClean="0"/>
              <a:t>18.8.2023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D4C4F2-4B8E-47A4-AA6B-BB8A5AF1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C7375A42-6D71-4B09-AEA6-1DA49257E8EB}"/>
              </a:ext>
            </a:extLst>
          </p:cNvPr>
          <p:cNvCxnSpPr/>
          <p:nvPr userDrawn="1"/>
        </p:nvCxnSpPr>
        <p:spPr>
          <a:xfrm>
            <a:off x="831273" y="6267796"/>
            <a:ext cx="1052391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8EB2A23A-C490-4D44-AB58-7C1F677CC5B9}"/>
              </a:ext>
            </a:extLst>
          </p:cNvPr>
          <p:cNvCxnSpPr>
            <a:cxnSpLocks/>
          </p:cNvCxnSpPr>
          <p:nvPr userDrawn="1"/>
        </p:nvCxnSpPr>
        <p:spPr>
          <a:xfrm>
            <a:off x="825104" y="2063898"/>
            <a:ext cx="5159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B6C62AD5-7844-43A1-AC59-FA15C9690F27}"/>
              </a:ext>
            </a:extLst>
          </p:cNvPr>
          <p:cNvCxnSpPr>
            <a:cxnSpLocks/>
          </p:cNvCxnSpPr>
          <p:nvPr userDrawn="1"/>
        </p:nvCxnSpPr>
        <p:spPr>
          <a:xfrm>
            <a:off x="6156333" y="2067881"/>
            <a:ext cx="5206538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uva 18" descr="Kuva, joka sisältää kohteen kello, piirtäminen&#10;&#10;Kuvaus luotu automaattisesti">
            <a:extLst>
              <a:ext uri="{FF2B5EF4-FFF2-40B4-BE49-F238E27FC236}">
                <a16:creationId xmlns:a16="http://schemas.microsoft.com/office/drawing/2014/main" id="{3151067E-6F00-4C3C-9653-B81076ECC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47" y="6368116"/>
            <a:ext cx="551414" cy="2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D45708-EFB9-4CAE-93CB-2AB2F77BA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97849"/>
          </a:xfrm>
        </p:spPr>
        <p:txBody>
          <a:bodyPr>
            <a:normAutofit/>
          </a:bodyPr>
          <a:lstStyle>
            <a:lvl1pPr>
              <a:defRPr sz="35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i-FI"/>
              <a:t>OTSIKKO TARVITTAESSA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4B81C71-2664-4FD6-9A51-253981CD62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3575" y="1465502"/>
            <a:ext cx="5183188" cy="50508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B050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B6FAE3-72D8-48BC-9A30-18996FC6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D987-ADA6-418B-A873-74C3DE3F8181}" type="datetime1">
              <a:rPr lang="fi-FI" smtClean="0"/>
              <a:t>18.8.2023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D4C4F2-4B8E-47A4-AA6B-BB8A5AF1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C7375A42-6D71-4B09-AEA6-1DA49257E8EB}"/>
              </a:ext>
            </a:extLst>
          </p:cNvPr>
          <p:cNvCxnSpPr/>
          <p:nvPr userDrawn="1"/>
        </p:nvCxnSpPr>
        <p:spPr>
          <a:xfrm>
            <a:off x="831273" y="6267796"/>
            <a:ext cx="1052391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B6C62AD5-7844-43A1-AC59-FA15C9690F27}"/>
              </a:ext>
            </a:extLst>
          </p:cNvPr>
          <p:cNvCxnSpPr>
            <a:cxnSpLocks/>
          </p:cNvCxnSpPr>
          <p:nvPr userDrawn="1"/>
        </p:nvCxnSpPr>
        <p:spPr>
          <a:xfrm>
            <a:off x="6164961" y="2059254"/>
            <a:ext cx="5206538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uva 18" descr="Kuva, joka sisältää kohteen kello, piirtäminen&#10;&#10;Kuvaus luotu automaattisesti">
            <a:extLst>
              <a:ext uri="{FF2B5EF4-FFF2-40B4-BE49-F238E27FC236}">
                <a16:creationId xmlns:a16="http://schemas.microsoft.com/office/drawing/2014/main" id="{3151067E-6F00-4C3C-9653-B81076ECC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47" y="6368116"/>
            <a:ext cx="551414" cy="278464"/>
          </a:xfrm>
          <a:prstGeom prst="rect">
            <a:avLst/>
          </a:prstGeom>
        </p:spPr>
      </p:pic>
      <p:sp>
        <p:nvSpPr>
          <p:cNvPr id="12" name="Sisällön paikkamerkki 5">
            <a:extLst>
              <a:ext uri="{FF2B5EF4-FFF2-40B4-BE49-F238E27FC236}">
                <a16:creationId xmlns:a16="http://schemas.microsoft.com/office/drawing/2014/main" id="{C522D246-FE1A-4552-8C14-F776756840A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54947" y="2195344"/>
            <a:ext cx="5183188" cy="39897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Gill Sans MT" panose="020B05020201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Tähän taulukko tai tekstiä Fontti min 17 </a:t>
            </a:r>
            <a:r>
              <a:rPr lang="fi-FI" dirty="0" err="1"/>
              <a:t>Gil</a:t>
            </a:r>
            <a:r>
              <a:rPr lang="fi-FI" dirty="0"/>
              <a:t> </a:t>
            </a:r>
            <a:r>
              <a:rPr lang="fi-FI" dirty="0" err="1"/>
              <a:t>sans</a:t>
            </a:r>
            <a:endParaRPr lang="fi-FI" dirty="0"/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F659900D-8FD6-4675-B3C9-EA16A6E1BD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580" y="2196824"/>
            <a:ext cx="5183188" cy="39897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Gill Sans MT" panose="020B05020201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Tähän taulukko tai tekstiä Fontti min 17 </a:t>
            </a:r>
            <a:r>
              <a:rPr lang="fi-FI" dirty="0" err="1"/>
              <a:t>Gil</a:t>
            </a:r>
            <a:r>
              <a:rPr lang="fi-FI" dirty="0"/>
              <a:t> </a:t>
            </a:r>
            <a:r>
              <a:rPr lang="fi-FI" dirty="0" err="1"/>
              <a:t>sans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8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D45708-EFB9-4CAE-93CB-2AB2F77BA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97849"/>
          </a:xfrm>
        </p:spPr>
        <p:txBody>
          <a:bodyPr>
            <a:normAutofit/>
          </a:bodyPr>
          <a:lstStyle>
            <a:lvl1pPr>
              <a:defRPr sz="35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i-FI"/>
              <a:t>OTSIKKO TARVITTAESSA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4B81C71-2664-4FD6-9A51-253981CD62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3823" y="1465503"/>
            <a:ext cx="5183188" cy="50508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B050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B6FAE3-72D8-48BC-9A30-18996FC6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D987-ADA6-418B-A873-74C3DE3F8181}" type="datetime1">
              <a:rPr lang="fi-FI" smtClean="0"/>
              <a:t>18.8.2023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D4C4F2-4B8E-47A4-AA6B-BB8A5AF1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C7375A42-6D71-4B09-AEA6-1DA49257E8EB}"/>
              </a:ext>
            </a:extLst>
          </p:cNvPr>
          <p:cNvCxnSpPr/>
          <p:nvPr userDrawn="1"/>
        </p:nvCxnSpPr>
        <p:spPr>
          <a:xfrm>
            <a:off x="831273" y="6267796"/>
            <a:ext cx="1052391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B6C62AD5-7844-43A1-AC59-FA15C9690F27}"/>
              </a:ext>
            </a:extLst>
          </p:cNvPr>
          <p:cNvCxnSpPr>
            <a:cxnSpLocks/>
          </p:cNvCxnSpPr>
          <p:nvPr userDrawn="1"/>
        </p:nvCxnSpPr>
        <p:spPr>
          <a:xfrm>
            <a:off x="825209" y="2059255"/>
            <a:ext cx="5206538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uva 18" descr="Kuva, joka sisältää kohteen kello, piirtäminen&#10;&#10;Kuvaus luotu automaattisesti">
            <a:extLst>
              <a:ext uri="{FF2B5EF4-FFF2-40B4-BE49-F238E27FC236}">
                <a16:creationId xmlns:a16="http://schemas.microsoft.com/office/drawing/2014/main" id="{3151067E-6F00-4C3C-9653-B81076ECC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47" y="6368116"/>
            <a:ext cx="551414" cy="278464"/>
          </a:xfrm>
          <a:prstGeom prst="rect">
            <a:avLst/>
          </a:prstGeom>
        </p:spPr>
      </p:pic>
      <p:sp>
        <p:nvSpPr>
          <p:cNvPr id="12" name="Sisällön paikkamerkki 5">
            <a:extLst>
              <a:ext uri="{FF2B5EF4-FFF2-40B4-BE49-F238E27FC236}">
                <a16:creationId xmlns:a16="http://schemas.microsoft.com/office/drawing/2014/main" id="{BD422B05-7256-439B-8742-A483BB07A4B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54947" y="2195344"/>
            <a:ext cx="5183188" cy="39897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Gill Sans MT" panose="020B05020201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Tähän taulukko tai tekstiä Fontti min 17 </a:t>
            </a:r>
            <a:r>
              <a:rPr lang="fi-FI" dirty="0" err="1"/>
              <a:t>Gil</a:t>
            </a:r>
            <a:r>
              <a:rPr lang="fi-FI" dirty="0"/>
              <a:t> </a:t>
            </a:r>
            <a:r>
              <a:rPr lang="fi-FI" dirty="0" err="1"/>
              <a:t>sans</a:t>
            </a:r>
            <a:endParaRPr lang="fi-FI" dirty="0"/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27DFC361-92FE-479B-AE60-F8AC5E1F89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580" y="2196824"/>
            <a:ext cx="5183188" cy="39897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Gill Sans MT" panose="020B05020201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Tähän taulukko tai tekstiä Fontti min 17 </a:t>
            </a:r>
            <a:r>
              <a:rPr lang="fi-FI" dirty="0" err="1"/>
              <a:t>Gil</a:t>
            </a:r>
            <a:r>
              <a:rPr lang="fi-FI" dirty="0"/>
              <a:t> </a:t>
            </a:r>
            <a:r>
              <a:rPr lang="fi-FI" dirty="0" err="1"/>
              <a:t>sans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20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taulukko, kape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D45708-EFB9-4CAE-93CB-2AB2F77BA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006475"/>
          </a:xfrm>
        </p:spPr>
        <p:txBody>
          <a:bodyPr>
            <a:normAutofit/>
          </a:bodyPr>
          <a:lstStyle>
            <a:lvl1pPr>
              <a:defRPr sz="35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i-FI"/>
              <a:t>OTSIKKO TARVITTAESSA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8F3328-7CAA-47CF-A859-7C72BB18C9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91828"/>
            <a:ext cx="7333251" cy="408468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latin typeface="Gill Sans MT" panose="020B05020201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fi-FI" dirty="0"/>
              <a:t>Tähän kuva tai taulukko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4B81C71-2664-4FD6-9A51-253981CD62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4716" y="1439624"/>
            <a:ext cx="2946679" cy="50508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B050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B6FAE3-72D8-48BC-9A30-18996FC6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F702-A605-44AE-B515-80BA3EFFD3EC}" type="datetime1">
              <a:rPr lang="fi-FI" smtClean="0"/>
              <a:t>18.8.2023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D4C4F2-4B8E-47A4-AA6B-BB8A5AF1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C7375A42-6D71-4B09-AEA6-1DA49257E8EB}"/>
              </a:ext>
            </a:extLst>
          </p:cNvPr>
          <p:cNvCxnSpPr/>
          <p:nvPr userDrawn="1"/>
        </p:nvCxnSpPr>
        <p:spPr>
          <a:xfrm>
            <a:off x="831273" y="6267796"/>
            <a:ext cx="1052391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8EB2A23A-C490-4D44-AB58-7C1F677CC5B9}"/>
              </a:ext>
            </a:extLst>
          </p:cNvPr>
          <p:cNvCxnSpPr>
            <a:cxnSpLocks/>
          </p:cNvCxnSpPr>
          <p:nvPr userDrawn="1"/>
        </p:nvCxnSpPr>
        <p:spPr>
          <a:xfrm>
            <a:off x="833731" y="2008276"/>
            <a:ext cx="7340109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va, joka sisältää kohteen kello, piirtäminen&#10;&#10;Kuvaus luotu automaattisesti">
            <a:extLst>
              <a:ext uri="{FF2B5EF4-FFF2-40B4-BE49-F238E27FC236}">
                <a16:creationId xmlns:a16="http://schemas.microsoft.com/office/drawing/2014/main" id="{3DC66923-7D49-4A6E-B5F3-67900BC766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47" y="6368116"/>
            <a:ext cx="551414" cy="278464"/>
          </a:xfrm>
          <a:prstGeom prst="rect">
            <a:avLst/>
          </a:prstGeom>
        </p:spPr>
      </p:pic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FE7E748D-555F-4C23-A646-1B6F043893E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607750" y="2069336"/>
            <a:ext cx="2751310" cy="408029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latin typeface="Gill Sans MT" panose="020B05020201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fi-FI" dirty="0"/>
              <a:t>Fontti min 17 </a:t>
            </a:r>
            <a:r>
              <a:rPr lang="fi-FI" dirty="0" err="1"/>
              <a:t>gil</a:t>
            </a:r>
            <a:r>
              <a:rPr lang="fi-FI" dirty="0"/>
              <a:t> </a:t>
            </a:r>
            <a:r>
              <a:rPr lang="fi-FI" dirty="0" err="1"/>
              <a:t>sans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598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teksti + leveä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D45708-EFB9-4CAE-93CB-2AB2F77BA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997848"/>
          </a:xfrm>
        </p:spPr>
        <p:txBody>
          <a:bodyPr>
            <a:normAutofit/>
          </a:bodyPr>
          <a:lstStyle>
            <a:lvl1pPr>
              <a:defRPr sz="35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i-FI"/>
              <a:t>OTSIKKO TARVITTAESSA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AC2C26-DC52-4C3C-B986-67F12CA5B9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52642"/>
            <a:ext cx="2792873" cy="48014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B050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8F3328-7CAA-47CF-A859-7C72BB18C9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104846"/>
            <a:ext cx="2751310" cy="408029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latin typeface="Gill Sans MT" panose="020B05020201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fi-FI" dirty="0"/>
              <a:t>Fontti min 17 </a:t>
            </a:r>
            <a:r>
              <a:rPr lang="fi-FI" dirty="0" err="1"/>
              <a:t>gil</a:t>
            </a:r>
            <a:r>
              <a:rPr lang="fi-FI" dirty="0"/>
              <a:t> </a:t>
            </a:r>
            <a:r>
              <a:rPr lang="fi-FI" dirty="0" err="1"/>
              <a:t>sans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B6FAE3-72D8-48BC-9A30-18996FC6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868A-D921-4278-8B2B-A4E9F9E720D1}" type="datetime1">
              <a:rPr lang="fi-FI" smtClean="0"/>
              <a:t>18.8.2023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D4C4F2-4B8E-47A4-AA6B-BB8A5AF1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C7375A42-6D71-4B09-AEA6-1DA49257E8EB}"/>
              </a:ext>
            </a:extLst>
          </p:cNvPr>
          <p:cNvCxnSpPr/>
          <p:nvPr userDrawn="1"/>
        </p:nvCxnSpPr>
        <p:spPr>
          <a:xfrm>
            <a:off x="831273" y="6267796"/>
            <a:ext cx="1052391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8EB2A23A-C490-4D44-AB58-7C1F677CC5B9}"/>
              </a:ext>
            </a:extLst>
          </p:cNvPr>
          <p:cNvCxnSpPr>
            <a:cxnSpLocks/>
          </p:cNvCxnSpPr>
          <p:nvPr userDrawn="1"/>
        </p:nvCxnSpPr>
        <p:spPr>
          <a:xfrm>
            <a:off x="833417" y="2014294"/>
            <a:ext cx="2765367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va, joka sisältää kohteen kello, piirtäminen&#10;&#10;Kuvaus luotu automaattisesti">
            <a:extLst>
              <a:ext uri="{FF2B5EF4-FFF2-40B4-BE49-F238E27FC236}">
                <a16:creationId xmlns:a16="http://schemas.microsoft.com/office/drawing/2014/main" id="{3DC66923-7D49-4A6E-B5F3-67900BC766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47" y="6368116"/>
            <a:ext cx="551414" cy="278464"/>
          </a:xfrm>
          <a:prstGeom prst="rect">
            <a:avLst/>
          </a:prstGeom>
        </p:spPr>
      </p:pic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96C9BC5-554D-4C1B-8712-E85C9FB95DE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035749" y="2109583"/>
            <a:ext cx="7333251" cy="408468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latin typeface="Gill Sans MT" panose="020B05020201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fi-FI" dirty="0"/>
              <a:t>Tähän kuva tai taulukko</a:t>
            </a:r>
          </a:p>
        </p:txBody>
      </p:sp>
    </p:spTree>
    <p:extLst>
      <p:ext uri="{BB962C8B-B14F-4D97-AF65-F5344CB8AC3E}">
        <p14:creationId xmlns:p14="http://schemas.microsoft.com/office/powerpoint/2010/main" val="156576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CDEEBCF-2431-46D3-9580-FBA793E4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3E9127-A283-4A77-9C2D-26F510998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9ABE39-3375-4D58-B210-C6AFFC5D9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026E0-4A10-4E0E-9A91-74946FFB89F4}" type="datetime1">
              <a:rPr lang="fi-FI" smtClean="0"/>
              <a:t>18.8.2023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048758-A140-44A2-A3C4-D026E441C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EF6526-416A-4E6B-B346-38FCA5074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4F80-5086-45F4-8BC3-75D0BF5064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75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5" r:id="rId4"/>
    <p:sldLayoutId id="2147483653" r:id="rId5"/>
    <p:sldLayoutId id="2147483659" r:id="rId6"/>
    <p:sldLayoutId id="2147483662" r:id="rId7"/>
    <p:sldLayoutId id="2147483656" r:id="rId8"/>
    <p:sldLayoutId id="2147483658" r:id="rId9"/>
    <p:sldLayoutId id="2147483657" r:id="rId10"/>
    <p:sldLayoutId id="2147483663" r:id="rId11"/>
    <p:sldLayoutId id="2147483664" r:id="rId12"/>
    <p:sldLayoutId id="2147483651" r:id="rId13"/>
    <p:sldLayoutId id="2147483655" r:id="rId14"/>
    <p:sldLayoutId id="2147483666" r:id="rId15"/>
    <p:sldLayoutId id="2147483669" r:id="rId1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chart" Target="../charts/chart7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chart" Target="../charts/chart18.xml"/><Relationship Id="rId7" Type="http://schemas.openxmlformats.org/officeDocument/2006/relationships/diagramColors" Target="../diagrams/colors11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veera.holappa@ptt.f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markus.lahtinen@ptt.f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t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050653-8864-451D-97D7-0AD3C627D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4787"/>
            <a:ext cx="9144000" cy="1302055"/>
          </a:xfrm>
        </p:spPr>
        <p:txBody>
          <a:bodyPr/>
          <a:lstStyle/>
          <a:p>
            <a:r>
              <a:rPr lang="fi-FI" dirty="0"/>
              <a:t>Asumismenot 2023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6B9F531-A185-4CBF-8165-D7C6CD6F2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9729"/>
            <a:ext cx="9144000" cy="515305"/>
          </a:xfrm>
        </p:spPr>
        <p:txBody>
          <a:bodyPr/>
          <a:lstStyle/>
          <a:p>
            <a:r>
              <a:rPr lang="fi-FI" dirty="0"/>
              <a:t>22.8.2023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26B6AE-DE8A-4D10-91F7-C0EF63F9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22.8.2023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04B28-BE6D-636C-E5FE-40B584BDE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884908"/>
            <a:ext cx="3433893" cy="85156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9C2DD04-32B8-E836-9B1E-FB8AE59463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t="23621" r="16952" b="29222"/>
          <a:stretch/>
        </p:blipFill>
        <p:spPr>
          <a:xfrm>
            <a:off x="6751984" y="4734071"/>
            <a:ext cx="2487761" cy="115324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6079942-C696-3749-2413-9A8044034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779" y="558486"/>
            <a:ext cx="2482442" cy="13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9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270AB71-01CD-4538-8895-4E009F86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Kaupunkivertailu 2023, kerrostalo, 30 m</a:t>
            </a:r>
            <a:r>
              <a:rPr lang="fi-FI" sz="3200" baseline="30000" dirty="0"/>
              <a:t>2</a:t>
            </a:r>
            <a:r>
              <a:rPr lang="fi-FI" sz="3200" dirty="0"/>
              <a:t>, ARA</a:t>
            </a:r>
          </a:p>
        </p:txBody>
      </p:sp>
      <p:graphicFrame>
        <p:nvGraphicFramePr>
          <p:cNvPr id="17" name="Sisällön paikkamerkki 16">
            <a:extLst>
              <a:ext uri="{FF2B5EF4-FFF2-40B4-BE49-F238E27FC236}">
                <a16:creationId xmlns:a16="http://schemas.microsoft.com/office/drawing/2014/main" id="{FFC29DCD-4189-4198-A6C7-F50DD47D91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127494"/>
              </p:ext>
            </p:extLst>
          </p:nvPr>
        </p:nvGraphicFramePr>
        <p:xfrm>
          <a:off x="846138" y="1627188"/>
          <a:ext cx="10515600" cy="45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100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0B448C66-F1DF-47A6-B017-DB1A2702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Kaupunkivertailu 2023, kerrostalo, 60 m</a:t>
            </a:r>
            <a:r>
              <a:rPr lang="fi-FI" sz="3200" baseline="30000" dirty="0"/>
              <a:t>2</a:t>
            </a:r>
            <a:r>
              <a:rPr lang="fi-FI" sz="3200" dirty="0"/>
              <a:t>, vuokra-asunto</a:t>
            </a:r>
          </a:p>
        </p:txBody>
      </p:sp>
      <p:graphicFrame>
        <p:nvGraphicFramePr>
          <p:cNvPr id="16" name="Sisällön paikkamerkki 15">
            <a:extLst>
              <a:ext uri="{FF2B5EF4-FFF2-40B4-BE49-F238E27FC236}">
                <a16:creationId xmlns:a16="http://schemas.microsoft.com/office/drawing/2014/main" id="{9CBB56B1-9463-48D0-BE3F-D6A0C8645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43721"/>
              </p:ext>
            </p:extLst>
          </p:nvPr>
        </p:nvGraphicFramePr>
        <p:xfrm>
          <a:off x="846138" y="1627188"/>
          <a:ext cx="10515600" cy="45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718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0277D32-76D5-4B2D-A042-7B8C8D68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spc="-5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Kaupunkivertailu </a:t>
            </a:r>
            <a:r>
              <a:rPr lang="fi-FI" sz="3200" dirty="0"/>
              <a:t>2023</a:t>
            </a:r>
            <a:r>
              <a:rPr lang="fi-FI" sz="3200" spc="-5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kerrostalo, 60 m</a:t>
            </a:r>
            <a:r>
              <a:rPr lang="fi-FI" sz="3200" spc="-50" baseline="300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i-FI" sz="3200" spc="-5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omistusasunto</a:t>
            </a:r>
            <a:endParaRPr lang="fi-FI" sz="3200" dirty="0"/>
          </a:p>
        </p:txBody>
      </p:sp>
      <p:graphicFrame>
        <p:nvGraphicFramePr>
          <p:cNvPr id="16" name="Sisällön paikkamerkki 15">
            <a:extLst>
              <a:ext uri="{FF2B5EF4-FFF2-40B4-BE49-F238E27FC236}">
                <a16:creationId xmlns:a16="http://schemas.microsoft.com/office/drawing/2014/main" id="{1CE05DEE-D4BE-479F-96E8-FCDFF5471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562416"/>
              </p:ext>
            </p:extLst>
          </p:nvPr>
        </p:nvGraphicFramePr>
        <p:xfrm>
          <a:off x="846138" y="1627188"/>
          <a:ext cx="10515600" cy="45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69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795BC15-3C8B-4E53-A17D-EDAFD076E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spc="-5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Kaupunkivertailu </a:t>
            </a:r>
            <a:r>
              <a:rPr lang="fi-FI" sz="3200" dirty="0"/>
              <a:t>2023</a:t>
            </a:r>
            <a:r>
              <a:rPr lang="fi-FI" sz="3200" spc="-5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kerrostalo, 90 m</a:t>
            </a:r>
            <a:r>
              <a:rPr lang="fi-FI" sz="3200" spc="-50" baseline="300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i-FI" sz="3200" spc="-5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omistusasunto</a:t>
            </a:r>
            <a:endParaRPr lang="fi-FI" sz="3600" dirty="0"/>
          </a:p>
        </p:txBody>
      </p:sp>
      <p:graphicFrame>
        <p:nvGraphicFramePr>
          <p:cNvPr id="16" name="Sisällön paikkamerkki 15">
            <a:extLst>
              <a:ext uri="{FF2B5EF4-FFF2-40B4-BE49-F238E27FC236}">
                <a16:creationId xmlns:a16="http://schemas.microsoft.com/office/drawing/2014/main" id="{EB34B23F-7518-4663-894E-9AD7C7EDEA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04131"/>
              </p:ext>
            </p:extLst>
          </p:nvPr>
        </p:nvGraphicFramePr>
        <p:xfrm>
          <a:off x="846138" y="1627188"/>
          <a:ext cx="10515600" cy="45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119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D837B79-944F-4CD0-A2A4-8CFDBACB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ea typeface="Tahoma" panose="020B0604030504040204" pitchFamily="34" charset="0"/>
                <a:cs typeface="Tahoma" panose="020B0604030504040204" pitchFamily="34" charset="0"/>
              </a:rPr>
              <a:t>Kaupunkivertailu </a:t>
            </a:r>
            <a:r>
              <a:rPr lang="fi-FI" sz="3200" dirty="0"/>
              <a:t>2023</a:t>
            </a:r>
            <a:r>
              <a:rPr lang="fi-FI" sz="3200" dirty="0">
                <a:ea typeface="Tahoma" panose="020B0604030504040204" pitchFamily="34" charset="0"/>
                <a:cs typeface="Tahoma" panose="020B0604030504040204" pitchFamily="34" charset="0"/>
              </a:rPr>
              <a:t>, omakotitalo (sähkö), 120 </a:t>
            </a:r>
            <a:r>
              <a:rPr lang="fi-FI" sz="3200" spc="-5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fi-FI" sz="3200" spc="-50" baseline="300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fi-FI" sz="3200" dirty="0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D5BDB18-637E-40A6-B684-DF3AAFC64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493142"/>
              </p:ext>
            </p:extLst>
          </p:nvPr>
        </p:nvGraphicFramePr>
        <p:xfrm>
          <a:off x="846138" y="1627188"/>
          <a:ext cx="10515600" cy="45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94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569B98-D99B-BDF9-1AD5-4A7B93FF3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ea typeface="Tahoma" panose="020B0604030504040204" pitchFamily="34" charset="0"/>
                <a:cs typeface="Tahoma" panose="020B0604030504040204" pitchFamily="34" charset="0"/>
              </a:rPr>
              <a:t>Kaupunkivertailu 2023, omakotitalo (öljy), 120 m2</a:t>
            </a:r>
          </a:p>
        </p:txBody>
      </p:sp>
      <p:graphicFrame>
        <p:nvGraphicFramePr>
          <p:cNvPr id="16" name="Sisällön paikkamerkki 15">
            <a:extLst>
              <a:ext uri="{FF2B5EF4-FFF2-40B4-BE49-F238E27FC236}">
                <a16:creationId xmlns:a16="http://schemas.microsoft.com/office/drawing/2014/main" id="{2DC03460-3BB2-44D1-B213-DB6343B51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965936"/>
              </p:ext>
            </p:extLst>
          </p:nvPr>
        </p:nvGraphicFramePr>
        <p:xfrm>
          <a:off x="846138" y="1627188"/>
          <a:ext cx="10515600" cy="45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8826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51DF3E-805C-E20A-5658-4E8CD459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Kotitalouksien</a:t>
            </a:r>
            <a:r>
              <a:rPr lang="en-US" dirty="0"/>
              <a:t> </a:t>
            </a:r>
            <a:r>
              <a:rPr lang="en-US" dirty="0" err="1"/>
              <a:t>asuntovelkaantuneisuus</a:t>
            </a:r>
            <a:r>
              <a:rPr lang="en-US" dirty="0"/>
              <a:t> ja </a:t>
            </a:r>
            <a:r>
              <a:rPr lang="en-US" dirty="0" err="1"/>
              <a:t>velkakestävyys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550F63-EB74-4714-E58B-3B2A724F4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45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73353D-5936-D65F-BD4D-84DB2063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Kotitalouksien</a:t>
            </a:r>
            <a:r>
              <a:rPr lang="en-US" dirty="0"/>
              <a:t> </a:t>
            </a:r>
            <a:r>
              <a:rPr lang="en-US" dirty="0" err="1"/>
              <a:t>velat</a:t>
            </a:r>
            <a:endParaRPr lang="fi-FI" dirty="0"/>
          </a:p>
        </p:txBody>
      </p:sp>
      <p:graphicFrame>
        <p:nvGraphicFramePr>
          <p:cNvPr id="10" name="Kaaviokuva 9">
            <a:extLst>
              <a:ext uri="{FF2B5EF4-FFF2-40B4-BE49-F238E27FC236}">
                <a16:creationId xmlns:a16="http://schemas.microsoft.com/office/drawing/2014/main" id="{440DC772-087A-31D9-7084-4ABE1D6E0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767606"/>
              </p:ext>
            </p:extLst>
          </p:nvPr>
        </p:nvGraphicFramePr>
        <p:xfrm>
          <a:off x="6754365" y="1212978"/>
          <a:ext cx="4591502" cy="497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isällön paikkamerkki 5">
            <a:extLst>
              <a:ext uri="{FF2B5EF4-FFF2-40B4-BE49-F238E27FC236}">
                <a16:creationId xmlns:a16="http://schemas.microsoft.com/office/drawing/2014/main" id="{CC78B5FB-78E1-6EB9-36F1-790D059BAB4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55668364"/>
              </p:ext>
            </p:extLst>
          </p:nvPr>
        </p:nvGraphicFramePr>
        <p:xfrm>
          <a:off x="835025" y="1587500"/>
          <a:ext cx="5183188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17396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33536C-E5BD-BD2D-D58A-64DA1F82F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Suurin</a:t>
            </a:r>
            <a:r>
              <a:rPr lang="en-US" dirty="0"/>
              <a:t> </a:t>
            </a:r>
            <a:r>
              <a:rPr lang="en-US" dirty="0" err="1"/>
              <a:t>osa</a:t>
            </a:r>
            <a:r>
              <a:rPr lang="en-US" dirty="0"/>
              <a:t> </a:t>
            </a:r>
            <a:r>
              <a:rPr lang="en-US" dirty="0" err="1"/>
              <a:t>asuntoveloista</a:t>
            </a:r>
            <a:r>
              <a:rPr lang="en-US" dirty="0"/>
              <a:t> alle 100 000 </a:t>
            </a:r>
            <a:r>
              <a:rPr lang="en-US" dirty="0" err="1"/>
              <a:t>euroa</a:t>
            </a:r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149E4A8A-A7A3-79FF-BC3E-CC9D610AA45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98847441"/>
              </p:ext>
            </p:extLst>
          </p:nvPr>
        </p:nvGraphicFramePr>
        <p:xfrm>
          <a:off x="835025" y="1587500"/>
          <a:ext cx="5183188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Sisällön paikkamerkki 8">
            <a:extLst>
              <a:ext uri="{FF2B5EF4-FFF2-40B4-BE49-F238E27FC236}">
                <a16:creationId xmlns:a16="http://schemas.microsoft.com/office/drawing/2014/main" id="{4F410261-875C-533A-1478-DBEA8186DF8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06789868"/>
              </p:ext>
            </p:extLst>
          </p:nvPr>
        </p:nvGraphicFramePr>
        <p:xfrm>
          <a:off x="6188075" y="1577975"/>
          <a:ext cx="5183188" cy="460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434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7D3966-153B-89DD-A1C9-AB30CE8C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Pääkaupunkiseudulla</a:t>
            </a:r>
            <a:r>
              <a:rPr lang="en-US" dirty="0"/>
              <a:t> </a:t>
            </a:r>
            <a:r>
              <a:rPr lang="en-US" dirty="0" err="1"/>
              <a:t>eniten</a:t>
            </a:r>
            <a:r>
              <a:rPr lang="en-US" dirty="0"/>
              <a:t> </a:t>
            </a:r>
            <a:r>
              <a:rPr lang="en-US" dirty="0" err="1"/>
              <a:t>suuria</a:t>
            </a:r>
            <a:r>
              <a:rPr lang="en-US" dirty="0"/>
              <a:t> </a:t>
            </a:r>
            <a:r>
              <a:rPr lang="en-US" dirty="0" err="1"/>
              <a:t>velkoja</a:t>
            </a:r>
            <a:endParaRPr lang="fi-FI" dirty="0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4FF2354-4E94-58E3-F02F-5816892811D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7806232"/>
              </p:ext>
            </p:extLst>
          </p:nvPr>
        </p:nvGraphicFramePr>
        <p:xfrm>
          <a:off x="835025" y="1587500"/>
          <a:ext cx="5183188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D94640DE-744C-6C6D-2A6E-66D25214AF2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38313711"/>
              </p:ext>
            </p:extLst>
          </p:nvPr>
        </p:nvGraphicFramePr>
        <p:xfrm>
          <a:off x="6188075" y="1577976"/>
          <a:ext cx="5183188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BF1DBEB5-F857-E8AD-F8A6-546BEF329B1A}"/>
              </a:ext>
            </a:extLst>
          </p:cNvPr>
          <p:cNvSpPr txBox="1"/>
          <p:nvPr/>
        </p:nvSpPr>
        <p:spPr>
          <a:xfrm>
            <a:off x="6452053" y="5779269"/>
            <a:ext cx="51831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Kuviosta on poistettu kaikista pienituloisin desiili. Tässä desiilissä velkaantumisaste voi olla jopa 800 %. Tämä ryhmä on kuitenkin hyvin pieni ja jotkin poikkeukselliset syyt voivat selittää korkeaa velkaantumisastetta.</a:t>
            </a:r>
            <a:endParaRPr lang="fi-FI" sz="1050" dirty="0"/>
          </a:p>
        </p:txBody>
      </p:sp>
    </p:spTree>
    <p:extLst>
      <p:ext uri="{BB962C8B-B14F-4D97-AF65-F5344CB8AC3E}">
        <p14:creationId xmlns:p14="http://schemas.microsoft.com/office/powerpoint/2010/main" val="5507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cap="all" dirty="0" err="1"/>
              <a:t>Tutkimuksen</a:t>
            </a:r>
            <a:br>
              <a:rPr lang="en-US" b="1" cap="all" dirty="0"/>
            </a:br>
            <a:r>
              <a:rPr lang="en-US" b="1" cap="all" dirty="0" err="1"/>
              <a:t>tarkoitus</a:t>
            </a:r>
            <a:endParaRPr lang="fi-FI" b="1" cap="all" dirty="0"/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9D93D7DC-A45E-CA88-1BBF-14FCFD1D05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874961"/>
              </p:ext>
            </p:extLst>
          </p:nvPr>
        </p:nvGraphicFramePr>
        <p:xfrm>
          <a:off x="838200" y="1306286"/>
          <a:ext cx="6912429" cy="487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Kuva 6" descr="Sulje lelu talon, jossa on vihreä katto">
            <a:extLst>
              <a:ext uri="{FF2B5EF4-FFF2-40B4-BE49-F238E27FC236}">
                <a16:creationId xmlns:a16="http://schemas.microsoft.com/office/drawing/2014/main" id="{BA694F10-FD7D-90BB-94C1-3D7B134CE0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r="36155"/>
          <a:stretch/>
        </p:blipFill>
        <p:spPr>
          <a:xfrm>
            <a:off x="8064137" y="0"/>
            <a:ext cx="4127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05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83997-DA1F-FCEE-330F-49C13E4B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Lapsiperheillä eniten velkaa</a:t>
            </a:r>
            <a:endParaRPr lang="fi-FI" dirty="0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CB18D17C-440B-5A34-D7E9-65322140709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77148835"/>
              </p:ext>
            </p:extLst>
          </p:nvPr>
        </p:nvGraphicFramePr>
        <p:xfrm>
          <a:off x="835025" y="1587500"/>
          <a:ext cx="5183188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37883836-2A4A-A045-A56D-C1DA12536E84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68889084"/>
              </p:ext>
            </p:extLst>
          </p:nvPr>
        </p:nvGraphicFramePr>
        <p:xfrm>
          <a:off x="6188075" y="1577975"/>
          <a:ext cx="5183188" cy="460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2999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BBDE3B-E3CE-3E09-223A-FCC664B8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97849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Koron nousun vaikutus kotitalouksien lainanhoitomenoihin</a:t>
            </a:r>
            <a:endParaRPr lang="fi-FI" dirty="0"/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1CAAD42A-5EAA-02AE-397C-5D2A70EA82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623528"/>
              </p:ext>
            </p:extLst>
          </p:nvPr>
        </p:nvGraphicFramePr>
        <p:xfrm>
          <a:off x="751572" y="1578635"/>
          <a:ext cx="5183187" cy="249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Sisällön paikkamerkki 5">
            <a:extLst>
              <a:ext uri="{FF2B5EF4-FFF2-40B4-BE49-F238E27FC236}">
                <a16:creationId xmlns:a16="http://schemas.microsoft.com/office/drawing/2014/main" id="{8F8243E3-A770-C520-D33B-96D3CF34B8C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58834280"/>
              </p:ext>
            </p:extLst>
          </p:nvPr>
        </p:nvGraphicFramePr>
        <p:xfrm>
          <a:off x="6257243" y="1362974"/>
          <a:ext cx="4965698" cy="2426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821">
                  <a:extLst>
                    <a:ext uri="{9D8B030D-6E8A-4147-A177-3AD203B41FA5}">
                      <a16:colId xmlns:a16="http://schemas.microsoft.com/office/drawing/2014/main" val="3265802257"/>
                    </a:ext>
                  </a:extLst>
                </a:gridCol>
                <a:gridCol w="618334">
                  <a:extLst>
                    <a:ext uri="{9D8B030D-6E8A-4147-A177-3AD203B41FA5}">
                      <a16:colId xmlns:a16="http://schemas.microsoft.com/office/drawing/2014/main" val="2961358825"/>
                    </a:ext>
                  </a:extLst>
                </a:gridCol>
                <a:gridCol w="637360">
                  <a:extLst>
                    <a:ext uri="{9D8B030D-6E8A-4147-A177-3AD203B41FA5}">
                      <a16:colId xmlns:a16="http://schemas.microsoft.com/office/drawing/2014/main" val="4257354882"/>
                    </a:ext>
                  </a:extLst>
                </a:gridCol>
                <a:gridCol w="608821">
                  <a:extLst>
                    <a:ext uri="{9D8B030D-6E8A-4147-A177-3AD203B41FA5}">
                      <a16:colId xmlns:a16="http://schemas.microsoft.com/office/drawing/2014/main" val="1475545706"/>
                    </a:ext>
                  </a:extLst>
                </a:gridCol>
                <a:gridCol w="637360">
                  <a:extLst>
                    <a:ext uri="{9D8B030D-6E8A-4147-A177-3AD203B41FA5}">
                      <a16:colId xmlns:a16="http://schemas.microsoft.com/office/drawing/2014/main" val="1828773556"/>
                    </a:ext>
                  </a:extLst>
                </a:gridCol>
                <a:gridCol w="637360">
                  <a:extLst>
                    <a:ext uri="{9D8B030D-6E8A-4147-A177-3AD203B41FA5}">
                      <a16:colId xmlns:a16="http://schemas.microsoft.com/office/drawing/2014/main" val="489483700"/>
                    </a:ext>
                  </a:extLst>
                </a:gridCol>
                <a:gridCol w="608821">
                  <a:extLst>
                    <a:ext uri="{9D8B030D-6E8A-4147-A177-3AD203B41FA5}">
                      <a16:colId xmlns:a16="http://schemas.microsoft.com/office/drawing/2014/main" val="4231555714"/>
                    </a:ext>
                  </a:extLst>
                </a:gridCol>
                <a:gridCol w="608821">
                  <a:extLst>
                    <a:ext uri="{9D8B030D-6E8A-4147-A177-3AD203B41FA5}">
                      <a16:colId xmlns:a16="http://schemas.microsoft.com/office/drawing/2014/main" val="13964022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Kuukausittaiset korkomenot ennustetuilla 12 kk Euriboreilla (näihin lisätty 0,8 % marginaali)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Muutos edelliseen vuoteen, €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5888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mpd="sng">
                      <a:noFill/>
                    </a:lnT>
                    <a:solidFill>
                      <a:srgbClr val="0093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525" marR="9525" marT="9525" marB="0" anchor="b">
                    <a:lnT w="38100" cmpd="sng">
                      <a:noFill/>
                    </a:lnT>
                    <a:solidFill>
                      <a:srgbClr val="0093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3,9 %</a:t>
                      </a:r>
                    </a:p>
                  </a:txBody>
                  <a:tcPr marL="9525" marR="9525" marT="9525" marB="0" anchor="b">
                    <a:lnT w="38100" cmpd="sng">
                      <a:noFill/>
                    </a:lnT>
                    <a:solidFill>
                      <a:srgbClr val="0093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3,5 %</a:t>
                      </a:r>
                    </a:p>
                  </a:txBody>
                  <a:tcPr marL="9525" marR="9525" marT="9525" marB="0" anchor="b">
                    <a:lnT w="38100" cmpd="sng">
                      <a:noFill/>
                    </a:lnT>
                    <a:solidFill>
                      <a:srgbClr val="0093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rgbClr val="0093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rgbClr val="0093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b">
                    <a:lnT w="38100" cmpd="sng">
                      <a:noFill/>
                    </a:lnT>
                    <a:solidFill>
                      <a:srgbClr val="0093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b">
                    <a:lnT w="38100" cmpd="sng">
                      <a:noFill/>
                    </a:lnT>
                    <a:solidFill>
                      <a:srgbClr val="0093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698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50 000 € (10 v)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32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189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173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132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157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-16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-40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887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100 000 € (15 v)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65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383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350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268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319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-33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-82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3135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200 000 € (25 v)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131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776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709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543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645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-66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-166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708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300 000 € (25 v)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197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1164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1064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815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967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-100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-249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1284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400 000 € (30 v)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263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1556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1422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1090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1293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-133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-332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7927849"/>
                  </a:ext>
                </a:extLst>
              </a:tr>
            </a:tbl>
          </a:graphicData>
        </a:graphic>
      </p:graphicFrame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4474CA33-FF75-46B8-F8E2-FFB2634AD4D4}"/>
              </a:ext>
            </a:extLst>
          </p:cNvPr>
          <p:cNvSpPr/>
          <p:nvPr/>
        </p:nvSpPr>
        <p:spPr>
          <a:xfrm>
            <a:off x="751572" y="4202417"/>
            <a:ext cx="4965699" cy="2023001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36BC68AC-795C-F6B6-BB02-6776D872CDA7}"/>
              </a:ext>
            </a:extLst>
          </p:cNvPr>
          <p:cNvSpPr txBox="1"/>
          <p:nvPr/>
        </p:nvSpPr>
        <p:spPr>
          <a:xfrm>
            <a:off x="970192" y="4438421"/>
            <a:ext cx="4528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Kotitaloudet</a:t>
            </a:r>
            <a:r>
              <a:rPr lang="en-US" sz="1400" dirty="0"/>
              <a:t> </a:t>
            </a:r>
            <a:r>
              <a:rPr lang="en-US" sz="1400" dirty="0" err="1"/>
              <a:t>ovat</a:t>
            </a:r>
            <a:r>
              <a:rPr lang="en-US" sz="1400" dirty="0"/>
              <a:t> </a:t>
            </a:r>
            <a:r>
              <a:rPr lang="en-US" sz="1400" dirty="0" err="1"/>
              <a:t>toistaiseksi</a:t>
            </a:r>
            <a:r>
              <a:rPr lang="en-US" sz="1400" dirty="0"/>
              <a:t> </a:t>
            </a:r>
            <a:r>
              <a:rPr lang="en-US" sz="1400" dirty="0" err="1"/>
              <a:t>selvinneet</a:t>
            </a:r>
            <a:r>
              <a:rPr lang="en-US" sz="1400" dirty="0"/>
              <a:t> </a:t>
            </a:r>
            <a:r>
              <a:rPr lang="en-US" sz="1400" dirty="0" err="1"/>
              <a:t>verrattain</a:t>
            </a:r>
            <a:r>
              <a:rPr lang="en-US" sz="1400" dirty="0"/>
              <a:t> </a:t>
            </a:r>
            <a:r>
              <a:rPr lang="en-US" sz="1400" dirty="0" err="1"/>
              <a:t>hyvin</a:t>
            </a:r>
            <a:r>
              <a:rPr lang="en-US" sz="1400" dirty="0"/>
              <a:t> </a:t>
            </a:r>
            <a:r>
              <a:rPr lang="en-US" sz="1400" dirty="0" err="1"/>
              <a:t>korkojen</a:t>
            </a:r>
            <a:r>
              <a:rPr lang="en-US" sz="1400" dirty="0"/>
              <a:t> ja </a:t>
            </a:r>
            <a:r>
              <a:rPr lang="en-US" sz="1400" dirty="0" err="1"/>
              <a:t>muiden</a:t>
            </a:r>
            <a:r>
              <a:rPr lang="en-US" sz="1400" dirty="0"/>
              <a:t> </a:t>
            </a:r>
            <a:r>
              <a:rPr lang="en-US" sz="1400" dirty="0" err="1"/>
              <a:t>asumismenojen</a:t>
            </a:r>
            <a:r>
              <a:rPr lang="en-US" sz="1400" dirty="0"/>
              <a:t> </a:t>
            </a:r>
            <a:r>
              <a:rPr lang="en-US" sz="1400" dirty="0" err="1"/>
              <a:t>noususta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 err="1"/>
              <a:t>Tähän</a:t>
            </a:r>
            <a:r>
              <a:rPr lang="en-US" sz="1400" dirty="0"/>
              <a:t> on </a:t>
            </a:r>
            <a:r>
              <a:rPr lang="en-US" sz="1400" dirty="0" err="1"/>
              <a:t>ollut</a:t>
            </a:r>
            <a:r>
              <a:rPr lang="en-US" sz="1400" dirty="0"/>
              <a:t> </a:t>
            </a:r>
            <a:r>
              <a:rPr lang="en-US" sz="1400" dirty="0" err="1"/>
              <a:t>syynä</a:t>
            </a:r>
            <a:r>
              <a:rPr lang="en-US" sz="1400" dirty="0"/>
              <a:t> </a:t>
            </a:r>
            <a:r>
              <a:rPr lang="en-US" sz="1400" dirty="0" err="1"/>
              <a:t>kertyneet</a:t>
            </a:r>
            <a:r>
              <a:rPr lang="en-US" sz="1400" dirty="0"/>
              <a:t> </a:t>
            </a:r>
            <a:r>
              <a:rPr lang="en-US" sz="1400" dirty="0" err="1"/>
              <a:t>säästöt</a:t>
            </a:r>
            <a:r>
              <a:rPr lang="en-US" sz="1400" dirty="0"/>
              <a:t>, </a:t>
            </a:r>
            <a:r>
              <a:rPr lang="en-US" sz="1400" dirty="0" err="1"/>
              <a:t>hyvä</a:t>
            </a:r>
            <a:r>
              <a:rPr lang="en-US" sz="1400" dirty="0"/>
              <a:t> </a:t>
            </a:r>
            <a:r>
              <a:rPr lang="en-US" sz="1400" dirty="0" err="1"/>
              <a:t>työllisyystilanne</a:t>
            </a:r>
            <a:r>
              <a:rPr lang="en-US" sz="1400" dirty="0"/>
              <a:t> </a:t>
            </a:r>
            <a:r>
              <a:rPr lang="en-US" sz="1400" dirty="0" err="1"/>
              <a:t>sekä</a:t>
            </a:r>
            <a:r>
              <a:rPr lang="en-US" sz="1400" dirty="0"/>
              <a:t> </a:t>
            </a:r>
            <a:r>
              <a:rPr lang="en-US" sz="1400" dirty="0" err="1"/>
              <a:t>sähkön</a:t>
            </a:r>
            <a:r>
              <a:rPr lang="en-US" sz="1400" dirty="0"/>
              <a:t> </a:t>
            </a:r>
            <a:r>
              <a:rPr lang="en-US" sz="1400" dirty="0" err="1"/>
              <a:t>hinnalle</a:t>
            </a:r>
            <a:r>
              <a:rPr lang="en-US" sz="1400" dirty="0"/>
              <a:t> </a:t>
            </a:r>
            <a:r>
              <a:rPr lang="en-US" sz="1400" dirty="0" err="1"/>
              <a:t>osoitetut</a:t>
            </a:r>
            <a:r>
              <a:rPr lang="en-US" sz="1400" dirty="0"/>
              <a:t> </a:t>
            </a:r>
            <a:r>
              <a:rPr lang="en-US" sz="1400" dirty="0" err="1"/>
              <a:t>tuet</a:t>
            </a:r>
            <a:r>
              <a:rPr lang="en-US" sz="1400" dirty="0"/>
              <a:t>.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CA040C00-DD33-F6E2-7A0B-A8846BD886F6}"/>
              </a:ext>
            </a:extLst>
          </p:cNvPr>
          <p:cNvSpPr/>
          <p:nvPr/>
        </p:nvSpPr>
        <p:spPr>
          <a:xfrm>
            <a:off x="6257241" y="4202417"/>
            <a:ext cx="4965699" cy="2023001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A2776044-4CEA-A3A3-4EED-DC8C31196560}"/>
              </a:ext>
            </a:extLst>
          </p:cNvPr>
          <p:cNvSpPr txBox="1"/>
          <p:nvPr/>
        </p:nvSpPr>
        <p:spPr>
          <a:xfrm>
            <a:off x="6475861" y="4371023"/>
            <a:ext cx="45284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Suomen</a:t>
            </a:r>
            <a:r>
              <a:rPr lang="en-US" sz="1400" dirty="0"/>
              <a:t> </a:t>
            </a:r>
            <a:r>
              <a:rPr lang="en-US" sz="1400" dirty="0" err="1"/>
              <a:t>Pankin</a:t>
            </a:r>
            <a:r>
              <a:rPr lang="en-US" sz="1400" dirty="0"/>
              <a:t> </a:t>
            </a:r>
            <a:r>
              <a:rPr lang="en-US" sz="1400" dirty="0" err="1"/>
              <a:t>laskelmien</a:t>
            </a:r>
            <a:r>
              <a:rPr lang="en-US" sz="1400" dirty="0"/>
              <a:t> </a:t>
            </a:r>
            <a:r>
              <a:rPr lang="en-US" sz="1400" dirty="0" err="1"/>
              <a:t>mukaan</a:t>
            </a:r>
            <a:r>
              <a:rPr lang="en-US" sz="1400" dirty="0"/>
              <a:t> 4 </a:t>
            </a:r>
            <a:r>
              <a:rPr lang="en-US" sz="1400" dirty="0" err="1"/>
              <a:t>prosentin</a:t>
            </a:r>
            <a:r>
              <a:rPr lang="en-US" sz="1400" dirty="0"/>
              <a:t> </a:t>
            </a:r>
            <a:r>
              <a:rPr lang="en-US" sz="1400" dirty="0" err="1"/>
              <a:t>korkoshokki</a:t>
            </a:r>
            <a:r>
              <a:rPr lang="en-US" sz="1400" dirty="0"/>
              <a:t> </a:t>
            </a:r>
            <a:r>
              <a:rPr lang="en-US" sz="1400" dirty="0" err="1"/>
              <a:t>tuplaisi</a:t>
            </a:r>
            <a:r>
              <a:rPr lang="en-US" sz="1400" dirty="0"/>
              <a:t> </a:t>
            </a:r>
            <a:r>
              <a:rPr lang="en-US" sz="1400" dirty="0" err="1"/>
              <a:t>ahdingossa</a:t>
            </a:r>
            <a:r>
              <a:rPr lang="en-US" sz="1400" dirty="0"/>
              <a:t> </a:t>
            </a:r>
            <a:r>
              <a:rPr lang="en-US" sz="1400" dirty="0" err="1"/>
              <a:t>olevien</a:t>
            </a:r>
            <a:r>
              <a:rPr lang="en-US" sz="1400" dirty="0"/>
              <a:t> </a:t>
            </a:r>
            <a:r>
              <a:rPr lang="en-US" sz="1400" dirty="0" err="1"/>
              <a:t>kotitalouksien</a:t>
            </a:r>
            <a:r>
              <a:rPr lang="en-US" sz="1400" dirty="0"/>
              <a:t> </a:t>
            </a:r>
            <a:r>
              <a:rPr lang="en-US" sz="1400" dirty="0" err="1"/>
              <a:t>määrän</a:t>
            </a:r>
            <a:r>
              <a:rPr lang="en-US" sz="1400" dirty="0"/>
              <a:t> 18 000:een, </a:t>
            </a:r>
            <a:r>
              <a:rPr lang="en-US" sz="1400" dirty="0" err="1"/>
              <a:t>joka</a:t>
            </a:r>
            <a:r>
              <a:rPr lang="en-US" sz="1400" dirty="0"/>
              <a:t> on </a:t>
            </a:r>
            <a:r>
              <a:rPr lang="en-US" sz="1400" dirty="0" err="1"/>
              <a:t>noin</a:t>
            </a:r>
            <a:r>
              <a:rPr lang="en-US" sz="1400" dirty="0"/>
              <a:t> 13 </a:t>
            </a:r>
            <a:r>
              <a:rPr lang="en-US" sz="1400" dirty="0" err="1"/>
              <a:t>prosenttia</a:t>
            </a:r>
            <a:r>
              <a:rPr lang="en-US" sz="1400" dirty="0"/>
              <a:t> </a:t>
            </a:r>
            <a:r>
              <a:rPr lang="en-US" sz="1400" dirty="0" err="1"/>
              <a:t>kaikista</a:t>
            </a:r>
            <a:r>
              <a:rPr lang="en-US" sz="1400" dirty="0"/>
              <a:t> </a:t>
            </a:r>
            <a:r>
              <a:rPr lang="en-US" sz="1400" dirty="0" err="1"/>
              <a:t>ahdingossa</a:t>
            </a:r>
            <a:r>
              <a:rPr lang="en-US" sz="1400" dirty="0"/>
              <a:t> </a:t>
            </a:r>
            <a:r>
              <a:rPr lang="en-US" sz="1400" dirty="0" err="1"/>
              <a:t>olevista</a:t>
            </a:r>
            <a:r>
              <a:rPr lang="en-US" sz="1400" dirty="0"/>
              <a:t> </a:t>
            </a:r>
            <a:r>
              <a:rPr lang="en-US" sz="1400" dirty="0" err="1"/>
              <a:t>kotitalouksista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6 </a:t>
            </a:r>
            <a:r>
              <a:rPr lang="en-US" sz="1400" dirty="0" err="1"/>
              <a:t>prosentin</a:t>
            </a:r>
            <a:r>
              <a:rPr lang="en-US" sz="1400" dirty="0"/>
              <a:t> </a:t>
            </a:r>
            <a:r>
              <a:rPr lang="en-US" sz="1400" dirty="0" err="1"/>
              <a:t>korkoshokki</a:t>
            </a:r>
            <a:r>
              <a:rPr lang="en-US" sz="1400" dirty="0"/>
              <a:t> </a:t>
            </a:r>
            <a:r>
              <a:rPr lang="en-US" sz="1400" dirty="0" err="1"/>
              <a:t>nostaisi</a:t>
            </a:r>
            <a:r>
              <a:rPr lang="en-US" sz="1400" dirty="0"/>
              <a:t> </a:t>
            </a:r>
            <a:r>
              <a:rPr lang="en-US" sz="1400" dirty="0" err="1"/>
              <a:t>ahdingossa</a:t>
            </a:r>
            <a:r>
              <a:rPr lang="en-US" sz="1400" dirty="0"/>
              <a:t> </a:t>
            </a:r>
            <a:r>
              <a:rPr lang="en-US" sz="1400" dirty="0" err="1"/>
              <a:t>olevien</a:t>
            </a:r>
            <a:r>
              <a:rPr lang="en-US" sz="1400" dirty="0"/>
              <a:t> </a:t>
            </a:r>
            <a:r>
              <a:rPr lang="en-US" sz="1400" dirty="0" err="1"/>
              <a:t>asuntovelallisten</a:t>
            </a:r>
            <a:r>
              <a:rPr lang="en-US" sz="1400" dirty="0"/>
              <a:t> </a:t>
            </a:r>
            <a:r>
              <a:rPr lang="en-US" sz="1400" dirty="0" err="1"/>
              <a:t>kotitalouksien</a:t>
            </a:r>
            <a:r>
              <a:rPr lang="en-US" sz="1400" dirty="0"/>
              <a:t> </a:t>
            </a:r>
            <a:r>
              <a:rPr lang="en-US" sz="1400" dirty="0" err="1"/>
              <a:t>osuuden</a:t>
            </a:r>
            <a:r>
              <a:rPr lang="en-US" sz="1400" dirty="0"/>
              <a:t> 22 </a:t>
            </a:r>
            <a:r>
              <a:rPr lang="en-US" sz="1400" dirty="0" err="1"/>
              <a:t>prosenttiin</a:t>
            </a:r>
            <a:r>
              <a:rPr lang="en-US" sz="1400" dirty="0"/>
              <a:t>. 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099048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A092A9-8BA0-EADE-500C-B0B8755E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Säästöt helpottaneet tilannetta</a:t>
            </a:r>
            <a:endParaRPr lang="fi-FI" dirty="0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E75FFD5B-12F7-D528-C025-DAEF3A2A506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33840042"/>
              </p:ext>
            </p:extLst>
          </p:nvPr>
        </p:nvGraphicFramePr>
        <p:xfrm>
          <a:off x="835025" y="1587500"/>
          <a:ext cx="5183188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Kaaviokuva 8">
            <a:extLst>
              <a:ext uri="{FF2B5EF4-FFF2-40B4-BE49-F238E27FC236}">
                <a16:creationId xmlns:a16="http://schemas.microsoft.com/office/drawing/2014/main" id="{E352847B-7B1E-EFAC-5802-1EFF093190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970098"/>
              </p:ext>
            </p:extLst>
          </p:nvPr>
        </p:nvGraphicFramePr>
        <p:xfrm>
          <a:off x="6754365" y="1212978"/>
          <a:ext cx="4591502" cy="499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1056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A3916C-EC0A-DD7C-A30A-BCACD45B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Työllisyys taannut hyvän tulokehityksen</a:t>
            </a:r>
            <a:endParaRPr lang="fi-FI" dirty="0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DA8E891-4F71-EB46-9D2C-672618690E7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88390818"/>
              </p:ext>
            </p:extLst>
          </p:nvPr>
        </p:nvGraphicFramePr>
        <p:xfrm>
          <a:off x="835025" y="1587500"/>
          <a:ext cx="5183188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Kaaviokuva 8">
            <a:extLst>
              <a:ext uri="{FF2B5EF4-FFF2-40B4-BE49-F238E27FC236}">
                <a16:creationId xmlns:a16="http://schemas.microsoft.com/office/drawing/2014/main" id="{FC71F1F2-D5C4-286B-B9F9-12F2B0345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20606"/>
              </p:ext>
            </p:extLst>
          </p:nvPr>
        </p:nvGraphicFramePr>
        <p:xfrm>
          <a:off x="6754365" y="1212978"/>
          <a:ext cx="4591502" cy="499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0092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AC63B8-D02A-EBEB-DA8D-14F27485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Korkojen nousu ylläpitää inflaatiota </a:t>
            </a:r>
            <a:endParaRPr lang="fi-FI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96619E48-D545-9077-A023-495275C0C2B6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06397975"/>
              </p:ext>
            </p:extLst>
          </p:nvPr>
        </p:nvGraphicFramePr>
        <p:xfrm>
          <a:off x="835025" y="3837279"/>
          <a:ext cx="5183188" cy="230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45EADCA8-FEA2-A768-D65F-AAF30A1C8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2755"/>
              </p:ext>
            </p:extLst>
          </p:nvPr>
        </p:nvGraphicFramePr>
        <p:xfrm>
          <a:off x="877542" y="1636173"/>
          <a:ext cx="5218458" cy="224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Kaaviokuva 11">
            <a:extLst>
              <a:ext uri="{FF2B5EF4-FFF2-40B4-BE49-F238E27FC236}">
                <a16:creationId xmlns:a16="http://schemas.microsoft.com/office/drawing/2014/main" id="{87150250-7459-AD03-2516-C17304F8CB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31480"/>
              </p:ext>
            </p:extLst>
          </p:nvPr>
        </p:nvGraphicFramePr>
        <p:xfrm>
          <a:off x="6754365" y="1212978"/>
          <a:ext cx="4591502" cy="499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9342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511BCC-E0D6-28CB-0C56-249DA07A6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763" y="595222"/>
            <a:ext cx="5259498" cy="5520906"/>
          </a:xfrm>
        </p:spPr>
        <p:txBody>
          <a:bodyPr anchor="ctr">
            <a:normAutofit/>
          </a:bodyPr>
          <a:lstStyle/>
          <a:p>
            <a:r>
              <a:rPr lang="en-US" dirty="0" err="1"/>
              <a:t>Miltä</a:t>
            </a:r>
            <a:r>
              <a:rPr lang="en-US" dirty="0"/>
              <a:t> </a:t>
            </a:r>
            <a:r>
              <a:rPr lang="en-US" dirty="0" err="1"/>
              <a:t>tulevaisuus</a:t>
            </a:r>
            <a:r>
              <a:rPr lang="en-US" dirty="0"/>
              <a:t> </a:t>
            </a:r>
            <a:r>
              <a:rPr lang="en-US" dirty="0" err="1"/>
              <a:t>näyttää</a:t>
            </a:r>
            <a:r>
              <a:rPr lang="en-US" dirty="0"/>
              <a:t>?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7CE910D0-53A8-521C-2D73-F74FA04A256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49091628"/>
              </p:ext>
            </p:extLst>
          </p:nvPr>
        </p:nvGraphicFramePr>
        <p:xfrm>
          <a:off x="6187480" y="560718"/>
          <a:ext cx="5183188" cy="555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4814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42C0FCC-6DC1-D122-355D-81C7E70B97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5F3E77-D6A4-6DC1-533E-CF170276266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anchor="ctr">
            <a:normAutofit/>
          </a:bodyPr>
          <a:lstStyle/>
          <a:p>
            <a:pPr algn="ctr"/>
            <a:endParaRPr lang="fi-FI" dirty="0"/>
          </a:p>
          <a:p>
            <a:r>
              <a:rPr lang="fi-FI" dirty="0"/>
              <a:t>Lisätietoja:	Veera Holappa</a:t>
            </a:r>
          </a:p>
          <a:p>
            <a:r>
              <a:rPr lang="fi-FI" dirty="0"/>
              <a:t>		ekonomisti</a:t>
            </a:r>
          </a:p>
          <a:p>
            <a:r>
              <a:rPr lang="fi-FI" dirty="0"/>
              <a:t>		+358 40 631 7217</a:t>
            </a:r>
          </a:p>
          <a:p>
            <a:r>
              <a:rPr lang="fi-FI" dirty="0"/>
              <a:t>		</a:t>
            </a:r>
            <a:r>
              <a:rPr lang="fi-FI" dirty="0">
                <a:hlinkClick r:id="rId3"/>
              </a:rPr>
              <a:t>veera.holappa@ptt.fi</a:t>
            </a:r>
            <a:endParaRPr lang="fi-FI" dirty="0"/>
          </a:p>
          <a:p>
            <a:r>
              <a:rPr lang="fi-FI" dirty="0"/>
              <a:t>		</a:t>
            </a:r>
            <a:r>
              <a:rPr lang="fi-FI" dirty="0" err="1"/>
              <a:t>twitter</a:t>
            </a:r>
            <a:r>
              <a:rPr lang="fi-FI" dirty="0"/>
              <a:t>: @VeeraHolappa</a:t>
            </a:r>
          </a:p>
          <a:p>
            <a:r>
              <a:rPr lang="fi-FI" dirty="0"/>
              <a:t>		</a:t>
            </a:r>
          </a:p>
          <a:p>
            <a:r>
              <a:rPr lang="fi-FI" dirty="0"/>
              <a:t>		Markus Lahtinen</a:t>
            </a:r>
          </a:p>
          <a:p>
            <a:r>
              <a:rPr lang="fi-FI" dirty="0"/>
              <a:t>		toimitusjohtaja</a:t>
            </a:r>
          </a:p>
          <a:p>
            <a:r>
              <a:rPr lang="fi-FI" dirty="0"/>
              <a:t>		+358 050 491 3842</a:t>
            </a:r>
          </a:p>
          <a:p>
            <a:r>
              <a:rPr lang="fi-FI" dirty="0"/>
              <a:t>		</a:t>
            </a:r>
            <a:r>
              <a:rPr lang="fi-FI" dirty="0">
                <a:hlinkClick r:id="rId4"/>
              </a:rPr>
              <a:t>markus.lahtinen@ptt.fi</a:t>
            </a:r>
            <a:endParaRPr lang="fi-FI" dirty="0"/>
          </a:p>
          <a:p>
            <a:r>
              <a:rPr lang="fi-FI" dirty="0"/>
              <a:t>		</a:t>
            </a:r>
            <a:r>
              <a:rPr lang="fi-FI" dirty="0" err="1"/>
              <a:t>twitter</a:t>
            </a:r>
            <a:r>
              <a:rPr lang="fi-FI" dirty="0"/>
              <a:t>: @MarkusLahtinen2</a:t>
            </a:r>
          </a:p>
          <a:p>
            <a:pPr algn="ctr">
              <a:lnSpc>
                <a:spcPct val="100000"/>
              </a:lnSpc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9031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FA9DD7D-9E4C-4B58-9F2D-EC71B8691EC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007725" y="101600"/>
            <a:ext cx="1184275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82DE003-64C1-46F5-BB20-EF15F60176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t="23621" r="16952" b="29222"/>
          <a:stretch/>
        </p:blipFill>
        <p:spPr>
          <a:xfrm>
            <a:off x="7773792" y="1957286"/>
            <a:ext cx="3301234" cy="153033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80C501A-3CA3-4925-8E92-B7A87FE4E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53" y="2075558"/>
            <a:ext cx="5217146" cy="129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74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Esimerkkikotitaloudet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75127"/>
              </p:ext>
            </p:extLst>
          </p:nvPr>
        </p:nvGraphicFramePr>
        <p:xfrm>
          <a:off x="2385277" y="1916832"/>
          <a:ext cx="7421447" cy="3272308"/>
        </p:xfrm>
        <a:graphic>
          <a:graphicData uri="http://schemas.openxmlformats.org/drawingml/2006/table">
            <a:tbl>
              <a:tblPr/>
              <a:tblGrid>
                <a:gridCol w="2140803">
                  <a:extLst>
                    <a:ext uri="{9D8B030D-6E8A-4147-A177-3AD203B41FA5}">
                      <a16:colId xmlns:a16="http://schemas.microsoft.com/office/drawing/2014/main" val="3225341884"/>
                    </a:ext>
                  </a:extLst>
                </a:gridCol>
                <a:gridCol w="658369">
                  <a:extLst>
                    <a:ext uri="{9D8B030D-6E8A-4147-A177-3AD203B41FA5}">
                      <a16:colId xmlns:a16="http://schemas.microsoft.com/office/drawing/2014/main" val="3960639735"/>
                    </a:ext>
                  </a:extLst>
                </a:gridCol>
                <a:gridCol w="1781290">
                  <a:extLst>
                    <a:ext uri="{9D8B030D-6E8A-4147-A177-3AD203B41FA5}">
                      <a16:colId xmlns:a16="http://schemas.microsoft.com/office/drawing/2014/main" val="1137232456"/>
                    </a:ext>
                  </a:extLst>
                </a:gridCol>
                <a:gridCol w="1021464">
                  <a:extLst>
                    <a:ext uri="{9D8B030D-6E8A-4147-A177-3AD203B41FA5}">
                      <a16:colId xmlns:a16="http://schemas.microsoft.com/office/drawing/2014/main" val="4278415682"/>
                    </a:ext>
                  </a:extLst>
                </a:gridCol>
                <a:gridCol w="1819521">
                  <a:extLst>
                    <a:ext uri="{9D8B030D-6E8A-4147-A177-3AD203B41FA5}">
                      <a16:colId xmlns:a16="http://schemas.microsoft.com/office/drawing/2014/main" val="3436908795"/>
                    </a:ext>
                  </a:extLst>
                </a:gridCol>
              </a:tblGrid>
              <a:tr h="435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Asumismuoto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5039"/>
                  </a:ext>
                </a:extLst>
              </a:tr>
              <a:tr h="348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Kerrostalo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Omakotitalo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986864"/>
                  </a:ext>
                </a:extLst>
              </a:tr>
              <a:tr h="713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Kotitalous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Neliöt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Asumistapa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Neliöt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Asumistapa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682526"/>
                  </a:ext>
                </a:extLst>
              </a:tr>
              <a:tr h="348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Pienituloinen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vuokra (ARA)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095249"/>
                  </a:ext>
                </a:extLst>
              </a:tr>
              <a:tr h="348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Keskituloinen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vuokra, omistus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892156"/>
                  </a:ext>
                </a:extLst>
              </a:tr>
              <a:tr h="348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Lapsiperhe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vuokra, omistus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omistus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111954"/>
                  </a:ext>
                </a:extLst>
              </a:tr>
              <a:tr h="365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Eläkeläiset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omistus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omistus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560476"/>
                  </a:ext>
                </a:extLst>
              </a:tr>
              <a:tr h="365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Eläkeläinen</a:t>
                      </a:r>
                      <a:r>
                        <a:rPr lang="fi-FI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nainen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omistus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omistus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7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711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83D0F936-A133-4101-B07C-7A63243F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Esimerkkikotitalouksien</a:t>
            </a:r>
            <a:r>
              <a:rPr lang="fi-FI" sz="32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 </a:t>
            </a:r>
            <a:r>
              <a:rPr lang="fi-FI" sz="3200" dirty="0"/>
              <a:t>kuukausittaiset bruttotulot 2022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C6401FA-12FC-43BB-AC9D-568BB109F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Pienituloinen  2471€/kk</a:t>
            </a:r>
          </a:p>
          <a:p>
            <a:r>
              <a:rPr lang="fi-FI" dirty="0"/>
              <a:t>Keskituloinen 3831 €/kk</a:t>
            </a:r>
          </a:p>
          <a:p>
            <a:r>
              <a:rPr lang="fi-FI" dirty="0"/>
              <a:t>Keskituloinen pariskunta 7662 €/kk</a:t>
            </a:r>
          </a:p>
          <a:p>
            <a:r>
              <a:rPr lang="fi-FI" dirty="0"/>
              <a:t>Lapsiperhe 7662 €/kk</a:t>
            </a:r>
          </a:p>
          <a:p>
            <a:r>
              <a:rPr lang="fi-FI" dirty="0"/>
              <a:t>Eläkeläinen, mies 2070 €/kk</a:t>
            </a:r>
          </a:p>
          <a:p>
            <a:r>
              <a:rPr lang="fi-FI" dirty="0"/>
              <a:t>Eläkeläinen, nainen 1658 €/kk</a:t>
            </a:r>
          </a:p>
          <a:p>
            <a:r>
              <a:rPr lang="fi-FI" dirty="0"/>
              <a:t>Eläkeläispariskunta 3728 €/kk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293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6EFEC4-EEEA-1F6C-2F7F-40726955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97849"/>
          </a:xfrm>
        </p:spPr>
        <p:txBody>
          <a:bodyPr anchor="ctr">
            <a:normAutofit/>
          </a:bodyPr>
          <a:lstStyle/>
          <a:p>
            <a:r>
              <a:rPr lang="en-US"/>
              <a:t>A</a:t>
            </a:r>
            <a:r>
              <a:rPr lang="fi-FI" err="1"/>
              <a:t>sumismenot</a:t>
            </a:r>
            <a:r>
              <a:rPr lang="fi-FI"/>
              <a:t> ennuste 2023-2025</a:t>
            </a:r>
            <a:endParaRPr lang="fi-FI" dirty="0"/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5397708A-7C9E-FFE0-4803-482A331A3E6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90670010"/>
              </p:ext>
            </p:extLst>
          </p:nvPr>
        </p:nvGraphicFramePr>
        <p:xfrm>
          <a:off x="4767974" y="1587261"/>
          <a:ext cx="6587413" cy="4606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98D33718-84B7-0D87-E85F-9F29534FE6D5}"/>
              </a:ext>
            </a:extLst>
          </p:cNvPr>
          <p:cNvSpPr/>
          <p:nvPr/>
        </p:nvSpPr>
        <p:spPr>
          <a:xfrm>
            <a:off x="835435" y="1587261"/>
            <a:ext cx="3969830" cy="4597382"/>
          </a:xfrm>
          <a:prstGeom prst="roundRect">
            <a:avLst/>
          </a:prstGeom>
          <a:solidFill>
            <a:srgbClr val="5ABEB9"/>
          </a:solidFill>
          <a:ln>
            <a:solidFill>
              <a:srgbClr val="5AB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89E45F88-B83A-D996-4B35-6644E41DF152}"/>
              </a:ext>
            </a:extLst>
          </p:cNvPr>
          <p:cNvSpPr txBox="1"/>
          <p:nvPr/>
        </p:nvSpPr>
        <p:spPr>
          <a:xfrm>
            <a:off x="1192158" y="2547124"/>
            <a:ext cx="325638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fi-FI" sz="2400" b="1" baseline="0" dirty="0">
                <a:solidFill>
                  <a:schemeClr val="accent1">
                    <a:lumMod val="75000"/>
                  </a:schemeClr>
                </a:solidFill>
              </a:rPr>
              <a:t>Asumismenojen kasvu jatkuu reippaana.</a:t>
            </a:r>
          </a:p>
          <a:p>
            <a:pPr lvl="0" algn="ctr"/>
            <a:endParaRPr lang="fi-FI" sz="2400" b="1" baseline="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fi-FI" sz="2400" b="1" baseline="0" dirty="0">
                <a:solidFill>
                  <a:schemeClr val="accent1">
                    <a:lumMod val="75000"/>
                  </a:schemeClr>
                </a:solidFill>
              </a:rPr>
              <a:t>Asumismenot kasvavat keskimäärin 6,5 % vuonna 2023.</a:t>
            </a:r>
          </a:p>
        </p:txBody>
      </p:sp>
    </p:spTree>
    <p:extLst>
      <p:ext uri="{BB962C8B-B14F-4D97-AF65-F5344CB8AC3E}">
        <p14:creationId xmlns:p14="http://schemas.microsoft.com/office/powerpoint/2010/main" val="1131234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/>
              <a:t>Indeksitalo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99CB38"/>
              </a:buClr>
              <a:buSzPct val="100000"/>
              <a:buNone/>
            </a:pPr>
            <a:r>
              <a:rPr lang="fi-FI" sz="220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30 vuotta vanha kivitalo kaupungin keskustassa. 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99CB38"/>
              </a:buClr>
              <a:buSzPct val="100000"/>
              <a:buNone/>
            </a:pPr>
            <a:r>
              <a:rPr lang="fi-FI" sz="220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Omistustontti 1200 m</a:t>
            </a:r>
            <a:r>
              <a:rPr lang="fi-FI" sz="2200" baseline="3000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i-FI" sz="220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 4 kerrosta. 40 huoneistoa. 75 asukasta.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99CB38"/>
              </a:buClr>
              <a:buSzPct val="100000"/>
              <a:buNone/>
            </a:pPr>
            <a:r>
              <a:rPr lang="fi-FI" sz="220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Kaukolämpö 450 MWh/vuosi.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99CB38"/>
              </a:buClr>
              <a:buSzPct val="100000"/>
              <a:buNone/>
            </a:pPr>
            <a:r>
              <a:rPr lang="fi-FI" sz="220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Vesi 155 l/hlö/vrk.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99CB38"/>
              </a:buClr>
              <a:buSzPct val="100000"/>
              <a:buNone/>
            </a:pPr>
            <a:r>
              <a:rPr lang="fi-FI" sz="220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Rakennuksen kiinteistöveron perusarvo 626,31 €/m</a:t>
            </a:r>
            <a:r>
              <a:rPr lang="fi-FI" sz="2200" baseline="3000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i-FI" sz="220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334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/>
              <a:t>Tyyppiomakotitalo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sz="2200" dirty="0"/>
              <a:t>120 neliötä.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sz="2200" dirty="0"/>
              <a:t>30 vuotta vanha puutalo.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sz="2200" dirty="0"/>
              <a:t>Oma tontti, 1200 neliötä.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sz="2200" dirty="0"/>
              <a:t>Lämmitysmuotoina öljy (2 500 l/v) ja käyttösähkö (5 000 kWh/v) tai sähkölämmitys (20 000 kWh/v sis. käyttösähkön).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sz="2200" dirty="0"/>
              <a:t>Kiinteistöveron perusteina tontin verotusarvo 29 319 € ja rakennuksen verotusarvo 78 915 € vuonna 2022, suurimmista kaupungeista kuntakohtaiset tiedot.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sz="2200" dirty="0"/>
              <a:t>Ulkotyöt yms. on jätetty laskelmien ulkopuolelle.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478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5A4BD3-AFDB-F881-797A-E34D5E69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Tulojen kehitys 2023-2025</a:t>
            </a:r>
            <a:endParaRPr lang="fi-FI" dirty="0"/>
          </a:p>
        </p:txBody>
      </p:sp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522C6AD8-3A77-3BA6-A79F-EDBD197F7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519041"/>
              </p:ext>
            </p:extLst>
          </p:nvPr>
        </p:nvGraphicFramePr>
        <p:xfrm>
          <a:off x="1024294" y="852078"/>
          <a:ext cx="1033813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Kuva 12" descr="Säästöpossu ääriviiva">
            <a:extLst>
              <a:ext uri="{FF2B5EF4-FFF2-40B4-BE49-F238E27FC236}">
                <a16:creationId xmlns:a16="http://schemas.microsoft.com/office/drawing/2014/main" id="{69482AC4-9698-EC48-A6EE-27FBB497F8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67187" y="3605403"/>
            <a:ext cx="2400519" cy="24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0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Laskelmien oletukset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48F053A8-F5CE-2562-34A0-6A94C91A6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859279"/>
              </p:ext>
            </p:extLst>
          </p:nvPr>
        </p:nvGraphicFramePr>
        <p:xfrm>
          <a:off x="1117599" y="937683"/>
          <a:ext cx="101164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290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8ED817-2A2F-0A5C-458F-AC528828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Asumismenojen ennustettu kehitys 2023</a:t>
            </a:r>
          </a:p>
        </p:txBody>
      </p:sp>
      <p:graphicFrame>
        <p:nvGraphicFramePr>
          <p:cNvPr id="5" name="Sisällön paikkamerkki 5">
            <a:extLst>
              <a:ext uri="{FF2B5EF4-FFF2-40B4-BE49-F238E27FC236}">
                <a16:creationId xmlns:a16="http://schemas.microsoft.com/office/drawing/2014/main" id="{10F05A8C-D05B-8A3B-1D3E-079EAF895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415910"/>
              </p:ext>
            </p:extLst>
          </p:nvPr>
        </p:nvGraphicFramePr>
        <p:xfrm>
          <a:off x="846141" y="1627188"/>
          <a:ext cx="4780218" cy="445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937">
                  <a:extLst>
                    <a:ext uri="{9D8B030D-6E8A-4147-A177-3AD203B41FA5}">
                      <a16:colId xmlns:a16="http://schemas.microsoft.com/office/drawing/2014/main" val="1794252486"/>
                    </a:ext>
                  </a:extLst>
                </a:gridCol>
                <a:gridCol w="1296955">
                  <a:extLst>
                    <a:ext uri="{9D8B030D-6E8A-4147-A177-3AD203B41FA5}">
                      <a16:colId xmlns:a16="http://schemas.microsoft.com/office/drawing/2014/main" val="2965200513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2110093687"/>
                    </a:ext>
                  </a:extLst>
                </a:gridCol>
              </a:tblGrid>
              <a:tr h="325566"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 dirty="0">
                          <a:effectLst/>
                        </a:rPr>
                        <a:t>Asumismenojen muutos</a:t>
                      </a:r>
                    </a:p>
                    <a:p>
                      <a:pPr algn="ctr" fontAlgn="ctr"/>
                      <a:r>
                        <a:rPr lang="fi-FI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2022-2023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 dirty="0">
                          <a:effectLst/>
                        </a:rPr>
                        <a:t>Asumismenot (€/kk)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fi-FI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2081654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Pienituloinen, kerrostalo, ARA vuokra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4,8 %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 (Leipäteksti)"/>
                        </a:rPr>
                        <a:t>544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 (Leipäteksti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127034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Keskituloinen, kerrostalo, vr. vuokra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2,7 %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 (Leipäteksti)"/>
                        </a:rPr>
                        <a:t>935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 (Leipäteksti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9834010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Keskituloinen, kerrostalo, omistus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15,1 %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 (Leipäteksti)"/>
                        </a:rPr>
                        <a:t>1126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 (Leipäteksti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9187549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Lapsiperhe, kerrostalo, vr. vuokra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3,4 %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 (Leipäteksti)"/>
                        </a:rPr>
                        <a:t>1352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 (Leipäteksti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3526796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Lapsiperhe, kerrostalo, omistus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14,0 %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 (Leipäteksti)"/>
                        </a:rPr>
                        <a:t>1608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 (Leipäteksti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6923975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Lapsiperhe, omakotitalo, (öljy)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7,5%</a:t>
                      </a:r>
                      <a:endParaRPr lang="fi-FI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 (Leipäteksti)"/>
                        </a:rPr>
                        <a:t>1518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 (Leipäteksti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2879078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Lapsiperhe, omakotitalo, (sähkö)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16,1 %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 (Leipäteksti)"/>
                        </a:rPr>
                        <a:t>1613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 (Leipäteksti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768898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Eläkeläiset, kerrostalo, omistus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7,2 %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 (Leipäteksti)"/>
                        </a:rPr>
                        <a:t>926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 (Leipäteksti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3243212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Eläkeläiset, omakotitalo (öljy)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-4,7 %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 (Leipäteksti)"/>
                        </a:rPr>
                        <a:t>784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 (Leipäteksti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579938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Eläkeläiset, omakotitalo (sähkö)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9,8 %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 (Leipäteksti)"/>
                        </a:rPr>
                        <a:t>879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 (Leipäteksti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5268336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Eläkeläinen nainen, omakotitalo (öljy)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-4,7 %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 (Leipäteksti)"/>
                        </a:rPr>
                        <a:t>784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 (Leipäteksti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0913689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Keskimäärin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6,5 %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9044457"/>
                  </a:ext>
                </a:extLst>
              </a:tr>
            </a:tbl>
          </a:graphicData>
        </a:graphic>
      </p:graphicFrame>
      <p:graphicFrame>
        <p:nvGraphicFramePr>
          <p:cNvPr id="8" name="Kaaviokuva 7">
            <a:extLst>
              <a:ext uri="{FF2B5EF4-FFF2-40B4-BE49-F238E27FC236}">
                <a16:creationId xmlns:a16="http://schemas.microsoft.com/office/drawing/2014/main" id="{44A2BF3B-D239-6B0B-A437-2B0ACAEF8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322080"/>
              </p:ext>
            </p:extLst>
          </p:nvPr>
        </p:nvGraphicFramePr>
        <p:xfrm>
          <a:off x="5933586" y="1203649"/>
          <a:ext cx="5412273" cy="499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98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8ED817-2A2F-0A5C-458F-AC528828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Ennuste 2023-2025</a:t>
            </a:r>
          </a:p>
        </p:txBody>
      </p:sp>
      <p:graphicFrame>
        <p:nvGraphicFramePr>
          <p:cNvPr id="5" name="Sisällön paikkamerkki 5">
            <a:extLst>
              <a:ext uri="{FF2B5EF4-FFF2-40B4-BE49-F238E27FC236}">
                <a16:creationId xmlns:a16="http://schemas.microsoft.com/office/drawing/2014/main" id="{10F05A8C-D05B-8A3B-1D3E-079EAF895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510979"/>
              </p:ext>
            </p:extLst>
          </p:nvPr>
        </p:nvGraphicFramePr>
        <p:xfrm>
          <a:off x="846133" y="1627188"/>
          <a:ext cx="5629311" cy="4428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309">
                  <a:extLst>
                    <a:ext uri="{9D8B030D-6E8A-4147-A177-3AD203B41FA5}">
                      <a16:colId xmlns:a16="http://schemas.microsoft.com/office/drawing/2014/main" val="1794252486"/>
                    </a:ext>
                  </a:extLst>
                </a:gridCol>
                <a:gridCol w="1162962">
                  <a:extLst>
                    <a:ext uri="{9D8B030D-6E8A-4147-A177-3AD203B41FA5}">
                      <a16:colId xmlns:a16="http://schemas.microsoft.com/office/drawing/2014/main" val="2965200513"/>
                    </a:ext>
                  </a:extLst>
                </a:gridCol>
                <a:gridCol w="545510">
                  <a:extLst>
                    <a:ext uri="{9D8B030D-6E8A-4147-A177-3AD203B41FA5}">
                      <a16:colId xmlns:a16="http://schemas.microsoft.com/office/drawing/2014/main" val="2110093687"/>
                    </a:ext>
                  </a:extLst>
                </a:gridCol>
                <a:gridCol w="545510">
                  <a:extLst>
                    <a:ext uri="{9D8B030D-6E8A-4147-A177-3AD203B41FA5}">
                      <a16:colId xmlns:a16="http://schemas.microsoft.com/office/drawing/2014/main" val="1176106891"/>
                    </a:ext>
                  </a:extLst>
                </a:gridCol>
                <a:gridCol w="545510">
                  <a:extLst>
                    <a:ext uri="{9D8B030D-6E8A-4147-A177-3AD203B41FA5}">
                      <a16:colId xmlns:a16="http://schemas.microsoft.com/office/drawing/2014/main" val="441588884"/>
                    </a:ext>
                  </a:extLst>
                </a:gridCol>
                <a:gridCol w="545510">
                  <a:extLst>
                    <a:ext uri="{9D8B030D-6E8A-4147-A177-3AD203B41FA5}">
                      <a16:colId xmlns:a16="http://schemas.microsoft.com/office/drawing/2014/main" val="1255244290"/>
                    </a:ext>
                  </a:extLst>
                </a:gridCol>
              </a:tblGrid>
              <a:tr h="481877"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u="none" strike="noStrike" dirty="0">
                          <a:effectLst/>
                        </a:rPr>
                        <a:t>Asumismenojen kehitys</a:t>
                      </a:r>
                      <a:r>
                        <a:rPr lang="fi-FI" sz="1200" u="none" strike="noStrike">
                          <a:effectLst/>
                        </a:rPr>
                        <a:t>,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i-FI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Osuus nettotuloista,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7010118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2023-2025</a:t>
                      </a:r>
                    </a:p>
                  </a:txBody>
                  <a:tcPr marL="0" marR="0" marT="0" marB="0" anchor="ctr"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0" marR="0" marT="0" marB="0" anchor="ctr"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0" marR="0" marT="0" marB="0" anchor="ctr"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0" marR="0" marT="0" marB="0" anchor="ctr"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0" marR="0" marT="0" marB="0" anchor="ctr"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081654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</a:rPr>
                        <a:t>Pienituloinen, kerrostalo, ARA vuokra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endParaRPr lang="fi-FI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27,8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27,8 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27,5 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27,4 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8127034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Keskituloinen, kerrostalo, vr. vuokra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fi-FI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9834010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</a:rPr>
                        <a:t>Keskituloinen, kerrostalo, omistus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  <a:endParaRPr lang="fi-FI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9187549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</a:rPr>
                        <a:t>Lapsiperhe, kerrostalo, </a:t>
                      </a:r>
                      <a:r>
                        <a:rPr lang="fi-FI" sz="1200" u="none" strike="noStrike" dirty="0" err="1">
                          <a:effectLst/>
                        </a:rPr>
                        <a:t>vr</a:t>
                      </a:r>
                      <a:r>
                        <a:rPr lang="fi-FI" sz="1200" u="none" strike="noStrike" dirty="0">
                          <a:effectLst/>
                        </a:rPr>
                        <a:t>. vuokra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fi-FI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3526796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Lapsiperhe, kerrostalo, omistus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endParaRPr lang="fi-FI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6923975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Lapsiperhe, omakotitalo, (öljy)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</a:t>
                      </a:r>
                      <a:endParaRPr lang="fi-FI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2879078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Lapsiperhe, omakotitalo, (sähkö)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lang="fi-FI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768898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</a:rPr>
                        <a:t>Eläkeläiset, kerrostalo, omistus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  <a:endParaRPr lang="fi-FI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3243212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</a:rPr>
                        <a:t>Eläkeläiset, omakotitalo (öljy)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-5,2</a:t>
                      </a:r>
                      <a:endParaRPr lang="fi-FI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579938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</a:rPr>
                        <a:t>Eläkeläiset, omakotitalo (sähkö)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  <a:endParaRPr lang="fi-FI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5268336"/>
                  </a:ext>
                </a:extLst>
              </a:tr>
              <a:tr h="3255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</a:rPr>
                        <a:t>Eläkeläinen nainen, omakotitalo (öljy)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-5,2</a:t>
                      </a:r>
                      <a:endParaRPr lang="fi-FI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0913689"/>
                  </a:ext>
                </a:extLst>
              </a:tr>
            </a:tbl>
          </a:graphicData>
        </a:graphic>
      </p:graphicFrame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84E2610E-74AF-9C84-D80C-110216A6B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687331"/>
              </p:ext>
            </p:extLst>
          </p:nvPr>
        </p:nvGraphicFramePr>
        <p:xfrm>
          <a:off x="6754365" y="1212978"/>
          <a:ext cx="4591502" cy="499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769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80ED4-A9C9-800C-02CC-BCFF7F2A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 anchor="ctr">
            <a:normAutofit/>
          </a:bodyPr>
          <a:lstStyle/>
          <a:p>
            <a:r>
              <a:rPr lang="en-US" sz="3200" dirty="0" err="1"/>
              <a:t>Mikä</a:t>
            </a:r>
            <a:r>
              <a:rPr lang="en-US" sz="3200" dirty="0"/>
              <a:t> </a:t>
            </a:r>
            <a:r>
              <a:rPr lang="en-US" sz="3200" dirty="0" err="1"/>
              <a:t>nostaa</a:t>
            </a:r>
            <a:r>
              <a:rPr lang="en-US" sz="3200" dirty="0"/>
              <a:t> </a:t>
            </a:r>
            <a:r>
              <a:rPr lang="en-US" sz="3200" dirty="0" err="1"/>
              <a:t>asumismenoja</a:t>
            </a:r>
            <a:r>
              <a:rPr lang="en-US" sz="3200" dirty="0"/>
              <a:t>?</a:t>
            </a:r>
            <a:endParaRPr lang="fi-FI" sz="3200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A5C22115-BB7D-821E-5954-72DE8F0D5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09181"/>
              </p:ext>
            </p:extLst>
          </p:nvPr>
        </p:nvGraphicFramePr>
        <p:xfrm>
          <a:off x="846826" y="1627218"/>
          <a:ext cx="10515600" cy="4557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195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Asumismenojen kaupunkivertailu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C8044A0-B5C9-55C0-776A-3FDCBAEF0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0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PTT värejä">
      <a:dk1>
        <a:sysClr val="windowText" lastClr="000000"/>
      </a:dk1>
      <a:lt1>
        <a:sysClr val="window" lastClr="FFFFFF"/>
      </a:lt1>
      <a:dk2>
        <a:srgbClr val="555555"/>
      </a:dk2>
      <a:lt2>
        <a:srgbClr val="F6F6F6"/>
      </a:lt2>
      <a:accent1>
        <a:srgbClr val="009346"/>
      </a:accent1>
      <a:accent2>
        <a:srgbClr val="999999"/>
      </a:accent2>
      <a:accent3>
        <a:srgbClr val="00627D"/>
      </a:accent3>
      <a:accent4>
        <a:srgbClr val="FF6600"/>
      </a:accent4>
      <a:accent5>
        <a:srgbClr val="4B36CC"/>
      </a:accent5>
      <a:accent6>
        <a:srgbClr val="C36B0D"/>
      </a:accent6>
      <a:hlink>
        <a:srgbClr val="1FBADB"/>
      </a:hlink>
      <a:folHlink>
        <a:srgbClr val="6DBC88"/>
      </a:folHlink>
    </a:clrScheme>
    <a:fontScheme name="Mukautettu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3" id="{FAB6C5AC-CC7F-4611-90A7-F0BD0080656B}" vid="{31292C58-7C5E-4D90-83FC-B2B5F491D94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1BB7DD2403FDD45845D78AFF254A331" ma:contentTypeVersion="9" ma:contentTypeDescription="Luo uusi asiakirja." ma:contentTypeScope="" ma:versionID="21a9653495dd15feadd9d1fe49396f92">
  <xsd:schema xmlns:xsd="http://www.w3.org/2001/XMLSchema" xmlns:xs="http://www.w3.org/2001/XMLSchema" xmlns:p="http://schemas.microsoft.com/office/2006/metadata/properties" xmlns:ns2="0ef79c56-4fbf-407b-a3db-60254ad03b81" targetNamespace="http://schemas.microsoft.com/office/2006/metadata/properties" ma:root="true" ma:fieldsID="0df63b9cafd7a555c5dd3f48bb97528e" ns2:_="">
    <xsd:import namespace="0ef79c56-4fbf-407b-a3db-60254ad03b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79c56-4fbf-407b-a3db-60254ad03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52EEBF-54E3-494F-924B-F805C30BF9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EF6212-EBD5-4D9A-A9CF-43C034693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f79c56-4fbf-407b-a3db-60254ad03b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1BA04B-03F1-404D-AE9D-188C00BF5402}">
  <ds:schemaRefs>
    <ds:schemaRef ds:uri="http://purl.org/dc/dcmitype/"/>
    <ds:schemaRef ds:uri="0ef79c56-4fbf-407b-a3db-60254ad03b81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33738</TotalTime>
  <Words>1865</Words>
  <Application>Microsoft Office PowerPoint</Application>
  <PresentationFormat>Laajakuva</PresentationFormat>
  <Paragraphs>397</Paragraphs>
  <Slides>31</Slides>
  <Notes>20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Gill Sans MT</vt:lpstr>
      <vt:lpstr>Gill Sans MT (Leipäteksti)</vt:lpstr>
      <vt:lpstr>Tahoma</vt:lpstr>
      <vt:lpstr>Office-teema</vt:lpstr>
      <vt:lpstr>Asumismenot 2023</vt:lpstr>
      <vt:lpstr>Tutkimuksen tarkoitus</vt:lpstr>
      <vt:lpstr>Asumismenot ennuste 2023-2025</vt:lpstr>
      <vt:lpstr>Tulojen kehitys 2023-2025</vt:lpstr>
      <vt:lpstr>Laskelmien oletukset</vt:lpstr>
      <vt:lpstr>Asumismenojen ennustettu kehitys 2023</vt:lpstr>
      <vt:lpstr>Ennuste 2023-2025</vt:lpstr>
      <vt:lpstr>Mikä nostaa asumismenoja?</vt:lpstr>
      <vt:lpstr>Asumismenojen kaupunkivertailu </vt:lpstr>
      <vt:lpstr>Kaupunkivertailu 2023, kerrostalo, 30 m2, ARA</vt:lpstr>
      <vt:lpstr>Kaupunkivertailu 2023, kerrostalo, 60 m2, vuokra-asunto</vt:lpstr>
      <vt:lpstr>Kaupunkivertailu 2023, kerrostalo, 60 m2, omistusasunto</vt:lpstr>
      <vt:lpstr>Kaupunkivertailu 2023, kerrostalo, 90 m2, omistusasunto</vt:lpstr>
      <vt:lpstr>Kaupunkivertailu 2023, omakotitalo (sähkö), 120 m2</vt:lpstr>
      <vt:lpstr>Kaupunkivertailu 2023, omakotitalo (öljy), 120 m2</vt:lpstr>
      <vt:lpstr>Kotitalouksien asuntovelkaantuneisuus ja velkakestävyys</vt:lpstr>
      <vt:lpstr>Kotitalouksien velat</vt:lpstr>
      <vt:lpstr>Suurin osa asuntoveloista alle 100 000 euroa</vt:lpstr>
      <vt:lpstr>Pääkaupunkiseudulla eniten suuria velkoja</vt:lpstr>
      <vt:lpstr>Lapsiperheillä eniten velkaa</vt:lpstr>
      <vt:lpstr>Koron nousun vaikutus kotitalouksien lainanhoitomenoihin</vt:lpstr>
      <vt:lpstr>Säästöt helpottaneet tilannetta</vt:lpstr>
      <vt:lpstr>Työllisyys taannut hyvän tulokehityksen</vt:lpstr>
      <vt:lpstr>Korkojen nousu ylläpitää inflaatiota </vt:lpstr>
      <vt:lpstr>PowerPoint-esitys</vt:lpstr>
      <vt:lpstr>PowerPoint-esitys</vt:lpstr>
      <vt:lpstr>PowerPoint-esitys</vt:lpstr>
      <vt:lpstr>Esimerkkikotitaloudet</vt:lpstr>
      <vt:lpstr>Esimerkkikotitalouksien kuukausittaiset bruttotulot 2022</vt:lpstr>
      <vt:lpstr>Indeksitalo</vt:lpstr>
      <vt:lpstr>Tyyppiomakotitalo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Asumismenot 2022</dc:title>
  <dc:creator>Veera Holappa</dc:creator>
  <cp:lastModifiedBy>Veera Holappa</cp:lastModifiedBy>
  <cp:revision>3</cp:revision>
  <dcterms:created xsi:type="dcterms:W3CDTF">2022-08-09T12:38:34Z</dcterms:created>
  <dcterms:modified xsi:type="dcterms:W3CDTF">2023-08-21T11:02:38Z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0x01010081BB7DD2403FDD45845D78AFF254A331</vt:lpwstr>
  </property>
</Properties>
</file>